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142.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129.xml" ContentType="application/vnd.openxmlformats-officedocument.presentationml.slide+xml"/>
  <Override PartName="/ppt/slides/slide147.xml" ContentType="application/vnd.openxmlformats-officedocument.presentationml.slide+xml"/>
  <Override PartName="/ppt/slides/slide99.xml" ContentType="application/vnd.openxmlformats-officedocument.presentationml.slide+xml"/>
  <Override PartName="/ppt/slides/slide118.xml" ContentType="application/vnd.openxmlformats-officedocument.presentationml.slide+xml"/>
  <Override PartName="/ppt/slides/slide136.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slides/slide143.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s/slide150.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19.xml" ContentType="application/vnd.openxmlformats-officedocument.presentationml.slide+xml"/>
  <Override PartName="/ppt/slides/slide148.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44.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51.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s/slide20.xml" ContentType="application/vnd.openxmlformats-officedocument.presentationml.slide+xml"/>
  <Override PartName="/ppt/slides/slide139.xml" ContentType="application/vnd.openxmlformats-officedocument.presentationml.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3"/>
  </p:notesMasterIdLst>
  <p:handoutMasterIdLst>
    <p:handoutMasterId r:id="rId154"/>
  </p:handoutMasterIdLst>
  <p:sldIdLst>
    <p:sldId id="413" r:id="rId2"/>
    <p:sldId id="414" r:id="rId3"/>
    <p:sldId id="415" r:id="rId4"/>
    <p:sldId id="416" r:id="rId5"/>
    <p:sldId id="417" r:id="rId6"/>
    <p:sldId id="418" r:id="rId7"/>
    <p:sldId id="419" r:id="rId8"/>
    <p:sldId id="420" r:id="rId9"/>
    <p:sldId id="421" r:id="rId10"/>
    <p:sldId id="422" r:id="rId11"/>
    <p:sldId id="423" r:id="rId12"/>
    <p:sldId id="424" r:id="rId13"/>
    <p:sldId id="425" r:id="rId14"/>
    <p:sldId id="426" r:id="rId15"/>
    <p:sldId id="427" r:id="rId16"/>
    <p:sldId id="428" r:id="rId17"/>
    <p:sldId id="429" r:id="rId18"/>
    <p:sldId id="430" r:id="rId19"/>
    <p:sldId id="431" r:id="rId20"/>
    <p:sldId id="432" r:id="rId21"/>
    <p:sldId id="433" r:id="rId22"/>
    <p:sldId id="434" r:id="rId23"/>
    <p:sldId id="435" r:id="rId24"/>
    <p:sldId id="436" r:id="rId25"/>
    <p:sldId id="437" r:id="rId26"/>
    <p:sldId id="438" r:id="rId27"/>
    <p:sldId id="439" r:id="rId28"/>
    <p:sldId id="440" r:id="rId29"/>
    <p:sldId id="441" r:id="rId30"/>
    <p:sldId id="508" r:id="rId31"/>
    <p:sldId id="509" r:id="rId32"/>
    <p:sldId id="510" r:id="rId33"/>
    <p:sldId id="511" r:id="rId34"/>
    <p:sldId id="512" r:id="rId35"/>
    <p:sldId id="513" r:id="rId36"/>
    <p:sldId id="514" r:id="rId37"/>
    <p:sldId id="515" r:id="rId38"/>
    <p:sldId id="516" r:id="rId39"/>
    <p:sldId id="517" r:id="rId40"/>
    <p:sldId id="518" r:id="rId41"/>
    <p:sldId id="519" r:id="rId42"/>
    <p:sldId id="520" r:id="rId43"/>
    <p:sldId id="521" r:id="rId44"/>
    <p:sldId id="522" r:id="rId45"/>
    <p:sldId id="523" r:id="rId46"/>
    <p:sldId id="524" r:id="rId47"/>
    <p:sldId id="525" r:id="rId48"/>
    <p:sldId id="526" r:id="rId49"/>
    <p:sldId id="527" r:id="rId50"/>
    <p:sldId id="528" r:id="rId51"/>
    <p:sldId id="529" r:id="rId52"/>
    <p:sldId id="530" r:id="rId53"/>
    <p:sldId id="531" r:id="rId54"/>
    <p:sldId id="532" r:id="rId55"/>
    <p:sldId id="533" r:id="rId56"/>
    <p:sldId id="534" r:id="rId57"/>
    <p:sldId id="535" r:id="rId58"/>
    <p:sldId id="536" r:id="rId59"/>
    <p:sldId id="537" r:id="rId60"/>
    <p:sldId id="538" r:id="rId61"/>
    <p:sldId id="539" r:id="rId62"/>
    <p:sldId id="540" r:id="rId63"/>
    <p:sldId id="541" r:id="rId64"/>
    <p:sldId id="542" r:id="rId65"/>
    <p:sldId id="543" r:id="rId66"/>
    <p:sldId id="544" r:id="rId67"/>
    <p:sldId id="545" r:id="rId68"/>
    <p:sldId id="546" r:id="rId69"/>
    <p:sldId id="547" r:id="rId70"/>
    <p:sldId id="548" r:id="rId71"/>
    <p:sldId id="549" r:id="rId72"/>
    <p:sldId id="550" r:id="rId73"/>
    <p:sldId id="551" r:id="rId74"/>
    <p:sldId id="552" r:id="rId75"/>
    <p:sldId id="553" r:id="rId76"/>
    <p:sldId id="554" r:id="rId77"/>
    <p:sldId id="555" r:id="rId78"/>
    <p:sldId id="442" r:id="rId79"/>
    <p:sldId id="443" r:id="rId80"/>
    <p:sldId id="444" r:id="rId81"/>
    <p:sldId id="445" r:id="rId82"/>
    <p:sldId id="446" r:id="rId83"/>
    <p:sldId id="447" r:id="rId84"/>
    <p:sldId id="448" r:id="rId85"/>
    <p:sldId id="449" r:id="rId86"/>
    <p:sldId id="450" r:id="rId87"/>
    <p:sldId id="451" r:id="rId88"/>
    <p:sldId id="452" r:id="rId89"/>
    <p:sldId id="453" r:id="rId90"/>
    <p:sldId id="454" r:id="rId91"/>
    <p:sldId id="455" r:id="rId92"/>
    <p:sldId id="456" r:id="rId93"/>
    <p:sldId id="457" r:id="rId94"/>
    <p:sldId id="458" r:id="rId95"/>
    <p:sldId id="459" r:id="rId96"/>
    <p:sldId id="460" r:id="rId97"/>
    <p:sldId id="461" r:id="rId98"/>
    <p:sldId id="462" r:id="rId99"/>
    <p:sldId id="463" r:id="rId100"/>
    <p:sldId id="464" r:id="rId101"/>
    <p:sldId id="465" r:id="rId102"/>
    <p:sldId id="466" r:id="rId103"/>
    <p:sldId id="467" r:id="rId104"/>
    <p:sldId id="468" r:id="rId105"/>
    <p:sldId id="469" r:id="rId106"/>
    <p:sldId id="470" r:id="rId107"/>
    <p:sldId id="471" r:id="rId108"/>
    <p:sldId id="472" r:id="rId109"/>
    <p:sldId id="473" r:id="rId110"/>
    <p:sldId id="474" r:id="rId111"/>
    <p:sldId id="475" r:id="rId112"/>
    <p:sldId id="476" r:id="rId113"/>
    <p:sldId id="477" r:id="rId114"/>
    <p:sldId id="478" r:id="rId115"/>
    <p:sldId id="479" r:id="rId116"/>
    <p:sldId id="480" r:id="rId117"/>
    <p:sldId id="481" r:id="rId118"/>
    <p:sldId id="482" r:id="rId119"/>
    <p:sldId id="483" r:id="rId120"/>
    <p:sldId id="484" r:id="rId121"/>
    <p:sldId id="485" r:id="rId122"/>
    <p:sldId id="486" r:id="rId123"/>
    <p:sldId id="487" r:id="rId124"/>
    <p:sldId id="488" r:id="rId125"/>
    <p:sldId id="489" r:id="rId126"/>
    <p:sldId id="490" r:id="rId127"/>
    <p:sldId id="491" r:id="rId128"/>
    <p:sldId id="492" r:id="rId129"/>
    <p:sldId id="493" r:id="rId130"/>
    <p:sldId id="494" r:id="rId131"/>
    <p:sldId id="495" r:id="rId132"/>
    <p:sldId id="496" r:id="rId133"/>
    <p:sldId id="497" r:id="rId134"/>
    <p:sldId id="498" r:id="rId135"/>
    <p:sldId id="499" r:id="rId136"/>
    <p:sldId id="500" r:id="rId137"/>
    <p:sldId id="501" r:id="rId138"/>
    <p:sldId id="502" r:id="rId139"/>
    <p:sldId id="503" r:id="rId140"/>
    <p:sldId id="504" r:id="rId141"/>
    <p:sldId id="505" r:id="rId142"/>
    <p:sldId id="506" r:id="rId143"/>
    <p:sldId id="556" r:id="rId144"/>
    <p:sldId id="557" r:id="rId145"/>
    <p:sldId id="559" r:id="rId146"/>
    <p:sldId id="558" r:id="rId147"/>
    <p:sldId id="560" r:id="rId148"/>
    <p:sldId id="561" r:id="rId149"/>
    <p:sldId id="562" r:id="rId150"/>
    <p:sldId id="563" r:id="rId151"/>
    <p:sldId id="507" r:id="rId152"/>
  </p:sldIdLst>
  <p:sldSz cx="9144000" cy="6858000" type="screen4x3"/>
  <p:notesSz cx="7099300" cy="1023461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2132" autoAdjust="0"/>
    <p:restoredTop sz="94660"/>
  </p:normalViewPr>
  <p:slideViewPr>
    <p:cSldViewPr snapToObjects="1">
      <p:cViewPr>
        <p:scale>
          <a:sx n="57" d="100"/>
          <a:sy n="57" d="100"/>
        </p:scale>
        <p:origin x="-450" y="-324"/>
      </p:cViewPr>
      <p:guideLst>
        <p:guide orient="horz" pos="2160"/>
        <p:guide pos="2880"/>
      </p:guideLst>
    </p:cSldViewPr>
  </p:slideViewPr>
  <p:notesTextViewPr>
    <p:cViewPr>
      <p:scale>
        <a:sx n="100" d="100"/>
        <a:sy n="100" d="100"/>
      </p:scale>
      <p:origin x="0" y="0"/>
    </p:cViewPr>
  </p:notesTextViewPr>
  <p:notesViewPr>
    <p:cSldViewPr snapToObjects="1" showGuides="1">
      <p:cViewPr varScale="1">
        <p:scale>
          <a:sx n="55" d="100"/>
          <a:sy n="55" d="100"/>
        </p:scale>
        <p:origin x="-2904" y="-84"/>
      </p:cViewPr>
      <p:guideLst>
        <p:guide orient="horz" pos="3224"/>
        <p:guide pos="2236"/>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handoutMaster" Target="handoutMasters/handoutMaster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presProps" Target="presProp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slide" Target="slides/slide139.xml"/><Relationship Id="rId145" Type="http://schemas.openxmlformats.org/officeDocument/2006/relationships/slide" Target="slides/slide144.xml"/><Relationship Id="rId15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fr-FR"/>
          </a:p>
        </p:txBody>
      </p:sp>
      <p:sp>
        <p:nvSpPr>
          <p:cNvPr id="3" name="Espace réservé de la date 2"/>
          <p:cNvSpPr>
            <a:spLocks noGrp="1"/>
          </p:cNvSpPr>
          <p:nvPr>
            <p:ph type="dt" sz="quarter" idx="1"/>
          </p:nvPr>
        </p:nvSpPr>
        <p:spPr>
          <a:xfrm>
            <a:off x="4021294" y="0"/>
            <a:ext cx="3076363" cy="511731"/>
          </a:xfrm>
          <a:prstGeom prst="rect">
            <a:avLst/>
          </a:prstGeom>
        </p:spPr>
        <p:txBody>
          <a:bodyPr vert="horz" lIns="99048" tIns="49524" rIns="99048" bIns="49524" rtlCol="0"/>
          <a:lstStyle>
            <a:lvl1pPr algn="r">
              <a:defRPr sz="1300"/>
            </a:lvl1pPr>
          </a:lstStyle>
          <a:p>
            <a:fld id="{048C9CF3-84D5-4A78-A99B-A21BA7BD0726}" type="datetimeFigureOut">
              <a:rPr lang="fr-FR" smtClean="0"/>
              <a:pPr/>
              <a:t>03/05/2012</a:t>
            </a:fld>
            <a:endParaRPr lang="fr-FR"/>
          </a:p>
        </p:txBody>
      </p:sp>
      <p:sp>
        <p:nvSpPr>
          <p:cNvPr id="4" name="Espace réservé du pied de page 3"/>
          <p:cNvSpPr>
            <a:spLocks noGrp="1"/>
          </p:cNvSpPr>
          <p:nvPr>
            <p:ph type="ftr" sz="quarter" idx="2"/>
          </p:nvPr>
        </p:nvSpPr>
        <p:spPr>
          <a:xfrm>
            <a:off x="0" y="9721106"/>
            <a:ext cx="3076363" cy="511731"/>
          </a:xfrm>
          <a:prstGeom prst="rect">
            <a:avLst/>
          </a:prstGeom>
        </p:spPr>
        <p:txBody>
          <a:bodyPr vert="horz" lIns="99048" tIns="49524" rIns="99048" bIns="49524" rtlCol="0" anchor="b"/>
          <a:lstStyle>
            <a:lvl1pPr algn="l">
              <a:defRPr sz="1300"/>
            </a:lvl1pPr>
          </a:lstStyle>
          <a:p>
            <a:endParaRPr lang="fr-FR"/>
          </a:p>
        </p:txBody>
      </p:sp>
      <p:sp>
        <p:nvSpPr>
          <p:cNvPr id="5" name="Espace réservé du numéro de diapositive 4"/>
          <p:cNvSpPr>
            <a:spLocks noGrp="1"/>
          </p:cNvSpPr>
          <p:nvPr>
            <p:ph type="sldNum" sz="quarter" idx="3"/>
          </p:nvPr>
        </p:nvSpPr>
        <p:spPr>
          <a:xfrm>
            <a:off x="4021294" y="9721106"/>
            <a:ext cx="3076363" cy="511731"/>
          </a:xfrm>
          <a:prstGeom prst="rect">
            <a:avLst/>
          </a:prstGeom>
        </p:spPr>
        <p:txBody>
          <a:bodyPr vert="horz" lIns="99048" tIns="49524" rIns="99048" bIns="49524" rtlCol="0" anchor="b"/>
          <a:lstStyle>
            <a:lvl1pPr algn="r">
              <a:defRPr sz="1300"/>
            </a:lvl1pPr>
          </a:lstStyle>
          <a:p>
            <a:fld id="{0880629E-E560-4AA8-9429-10FA092F5531}" type="slidenum">
              <a:rPr lang="fr-FR" smtClean="0"/>
              <a:pPr/>
              <a:t>‹N°›</a:t>
            </a:fld>
            <a:endParaRPr lang="fr-F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fr-FR"/>
          </a:p>
        </p:txBody>
      </p:sp>
      <p:sp>
        <p:nvSpPr>
          <p:cNvPr id="3" name="Espace réservé de la date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D27A9AB9-2D60-4A4D-BF65-460DDBD0C1BB}" type="datetimeFigureOut">
              <a:rPr lang="fr-FR" smtClean="0"/>
              <a:pPr/>
              <a:t>03/05/2012</a:t>
            </a:fld>
            <a:endParaRPr lang="fr-FR"/>
          </a:p>
        </p:txBody>
      </p:sp>
      <p:sp>
        <p:nvSpPr>
          <p:cNvPr id="4" name="Espace réservé de l'image des diapositives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fr-FR"/>
          </a:p>
        </p:txBody>
      </p:sp>
      <p:sp>
        <p:nvSpPr>
          <p:cNvPr id="5" name="Espace réservé des commentaires 4"/>
          <p:cNvSpPr>
            <a:spLocks noGrp="1"/>
          </p:cNvSpPr>
          <p:nvPr>
            <p:ph type="body" sz="quarter" idx="3"/>
          </p:nvPr>
        </p:nvSpPr>
        <p:spPr>
          <a:xfrm>
            <a:off x="709930" y="4861441"/>
            <a:ext cx="5679440" cy="4605576"/>
          </a:xfrm>
          <a:prstGeom prst="rect">
            <a:avLst/>
          </a:prstGeom>
        </p:spPr>
        <p:txBody>
          <a:bodyPr vert="horz" lIns="99048" tIns="49524" rIns="99048" bIns="49524"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fr-FR"/>
          </a:p>
        </p:txBody>
      </p:sp>
      <p:sp>
        <p:nvSpPr>
          <p:cNvPr id="7" name="Espace réservé du numéro de diapositive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C94E9C38-6AD9-4449-91AE-A9296DE9920A}"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C94E9C38-6AD9-4449-91AE-A9296DE9920A}"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en-US" dirty="0"/>
          </a:p>
        </p:txBody>
      </p:sp>
      <p:sp>
        <p:nvSpPr>
          <p:cNvPr id="4" name="Espace réservé du numéro de diapositive 3"/>
          <p:cNvSpPr>
            <a:spLocks noGrp="1"/>
          </p:cNvSpPr>
          <p:nvPr>
            <p:ph type="sldNum" sz="quarter" idx="10"/>
          </p:nvPr>
        </p:nvSpPr>
        <p:spPr/>
        <p:txBody>
          <a:bodyPr/>
          <a:lstStyle/>
          <a:p>
            <a:fld id="{C94E9C38-6AD9-4449-91AE-A9296DE9920A}" type="slidenum">
              <a:rPr lang="fr-FR" smtClean="0"/>
              <a:pPr/>
              <a:t>7</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BE"/>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BE"/>
          </a:p>
        </p:txBody>
      </p:sp>
      <p:sp>
        <p:nvSpPr>
          <p:cNvPr id="4" name="Espace réservé de la date 3"/>
          <p:cNvSpPr>
            <a:spLocks noGrp="1"/>
          </p:cNvSpPr>
          <p:nvPr>
            <p:ph type="dt" sz="half" idx="10"/>
          </p:nvPr>
        </p:nvSpPr>
        <p:spPr/>
        <p:txBody>
          <a:bodyPr/>
          <a:lstStyle/>
          <a:p>
            <a:fld id="{EA15799C-5089-4943-AC20-E19864302DB6}" type="datetime1">
              <a:rPr lang="fr-FR" smtClean="0"/>
              <a:pPr/>
              <a:t>03/05/2012</a:t>
            </a:fld>
            <a:endParaRPr lang="fr-BE"/>
          </a:p>
        </p:txBody>
      </p:sp>
      <p:sp>
        <p:nvSpPr>
          <p:cNvPr id="5" name="Espace réservé du pied de page 4"/>
          <p:cNvSpPr>
            <a:spLocks noGrp="1"/>
          </p:cNvSpPr>
          <p:nvPr>
            <p:ph type="ftr" sz="quarter" idx="11"/>
          </p:nvPr>
        </p:nvSpPr>
        <p:spPr/>
        <p:txBody>
          <a:bodyPr/>
          <a:lstStyle/>
          <a:p>
            <a:r>
              <a:rPr lang="fr-FR" smtClean="0"/>
              <a:t>Réseaux de Télécommunication - Dr. Amine DHRAIEF</a:t>
            </a:r>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D67183B6-C242-4B68-8ABE-00D0006228F1}" type="datetime1">
              <a:rPr lang="fr-FR" smtClean="0"/>
              <a:pPr/>
              <a:t>03/05/2012</a:t>
            </a:fld>
            <a:endParaRPr lang="fr-BE"/>
          </a:p>
        </p:txBody>
      </p:sp>
      <p:sp>
        <p:nvSpPr>
          <p:cNvPr id="5" name="Espace réservé du pied de page 4"/>
          <p:cNvSpPr>
            <a:spLocks noGrp="1"/>
          </p:cNvSpPr>
          <p:nvPr>
            <p:ph type="ftr" sz="quarter" idx="11"/>
          </p:nvPr>
        </p:nvSpPr>
        <p:spPr/>
        <p:txBody>
          <a:bodyPr/>
          <a:lstStyle/>
          <a:p>
            <a:r>
              <a:rPr lang="fr-FR" smtClean="0"/>
              <a:t>Réseaux de Télécommunication - Dr. Amine DHRAIEF</a:t>
            </a:r>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BE"/>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CA8DC15D-6D08-45B1-A52F-CA34A3CBEAFE}" type="datetime1">
              <a:rPr lang="fr-FR" smtClean="0"/>
              <a:pPr/>
              <a:t>03/05/2012</a:t>
            </a:fld>
            <a:endParaRPr lang="fr-BE"/>
          </a:p>
        </p:txBody>
      </p:sp>
      <p:sp>
        <p:nvSpPr>
          <p:cNvPr id="5" name="Espace réservé du pied de page 4"/>
          <p:cNvSpPr>
            <a:spLocks noGrp="1"/>
          </p:cNvSpPr>
          <p:nvPr>
            <p:ph type="ftr" sz="quarter" idx="11"/>
          </p:nvPr>
        </p:nvSpPr>
        <p:spPr/>
        <p:txBody>
          <a:bodyPr/>
          <a:lstStyle/>
          <a:p>
            <a:r>
              <a:rPr lang="fr-FR" smtClean="0"/>
              <a:t>Réseaux de Télécommunication - Dr. Amine DHRAIEF</a:t>
            </a:r>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e la date 4"/>
          <p:cNvSpPr>
            <a:spLocks noGrp="1"/>
          </p:cNvSpPr>
          <p:nvPr>
            <p:ph type="dt" sz="half" idx="10"/>
          </p:nvPr>
        </p:nvSpPr>
        <p:spPr/>
        <p:txBody>
          <a:bodyPr/>
          <a:lstStyle/>
          <a:p>
            <a:fld id="{083E50CA-D2DE-4534-8410-BF4B37440EBB}" type="datetime1">
              <a:rPr lang="fr-FR" smtClean="0"/>
              <a:pPr/>
              <a:t>03/05/2012</a:t>
            </a:fld>
            <a:endParaRPr lang="fr-BE"/>
          </a:p>
        </p:txBody>
      </p:sp>
      <p:sp>
        <p:nvSpPr>
          <p:cNvPr id="6" name="Espace réservé du pied de page 5"/>
          <p:cNvSpPr>
            <a:spLocks noGrp="1"/>
          </p:cNvSpPr>
          <p:nvPr>
            <p:ph type="ftr" sz="quarter" idx="11"/>
          </p:nvPr>
        </p:nvSpPr>
        <p:spPr/>
        <p:txBody>
          <a:bodyPr/>
          <a:lstStyle/>
          <a:p>
            <a:r>
              <a:rPr lang="fr-FR" smtClean="0"/>
              <a:t>Réseaux de Télécommunication - Dr. Amine DHRAIEF</a:t>
            </a:r>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7" name="Espace réservé de la date 6"/>
          <p:cNvSpPr>
            <a:spLocks noGrp="1"/>
          </p:cNvSpPr>
          <p:nvPr>
            <p:ph type="dt" sz="half" idx="10"/>
          </p:nvPr>
        </p:nvSpPr>
        <p:spPr/>
        <p:txBody>
          <a:bodyPr/>
          <a:lstStyle/>
          <a:p>
            <a:fld id="{239F1E18-FF08-4453-B2F8-EFE2B95B6C24}" type="datetime1">
              <a:rPr lang="fr-FR" smtClean="0"/>
              <a:pPr/>
              <a:t>03/05/2012</a:t>
            </a:fld>
            <a:endParaRPr lang="fr-BE"/>
          </a:p>
        </p:txBody>
      </p:sp>
      <p:sp>
        <p:nvSpPr>
          <p:cNvPr id="8" name="Espace réservé du pied de page 7"/>
          <p:cNvSpPr>
            <a:spLocks noGrp="1"/>
          </p:cNvSpPr>
          <p:nvPr>
            <p:ph type="ftr" sz="quarter" idx="11"/>
          </p:nvPr>
        </p:nvSpPr>
        <p:spPr/>
        <p:txBody>
          <a:bodyPr/>
          <a:lstStyle/>
          <a:p>
            <a:r>
              <a:rPr lang="fr-FR" smtClean="0"/>
              <a:t>Réseaux de Télécommunication - Dr. Amine DHRAIEF</a:t>
            </a:r>
            <a:endParaRPr lang="fr-BE"/>
          </a:p>
        </p:txBody>
      </p:sp>
      <p:sp>
        <p:nvSpPr>
          <p:cNvPr id="9" name="Espace réservé du numéro de diapositive 8"/>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e la date 2"/>
          <p:cNvSpPr>
            <a:spLocks noGrp="1"/>
          </p:cNvSpPr>
          <p:nvPr>
            <p:ph type="dt" sz="half" idx="10"/>
          </p:nvPr>
        </p:nvSpPr>
        <p:spPr/>
        <p:txBody>
          <a:bodyPr/>
          <a:lstStyle/>
          <a:p>
            <a:fld id="{8EB239E1-6628-432C-9C0E-AD62C871EF3B}" type="datetime1">
              <a:rPr lang="fr-FR" smtClean="0"/>
              <a:pPr/>
              <a:t>03/05/2012</a:t>
            </a:fld>
            <a:endParaRPr lang="fr-BE"/>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EB39168-48D6-4590-8F0F-4A0C1D917509}" type="datetime1">
              <a:rPr lang="fr-FR" smtClean="0"/>
              <a:pPr/>
              <a:t>03/05/2012</a:t>
            </a:fld>
            <a:endParaRPr lang="fr-BE"/>
          </a:p>
        </p:txBody>
      </p:sp>
      <p:sp>
        <p:nvSpPr>
          <p:cNvPr id="3" name="Espace réservé du pied de page 2"/>
          <p:cNvSpPr>
            <a:spLocks noGrp="1"/>
          </p:cNvSpPr>
          <p:nvPr>
            <p:ph type="ftr" sz="quarter" idx="11"/>
          </p:nvPr>
        </p:nvSpPr>
        <p:spPr/>
        <p:txBody>
          <a:bodyPr/>
          <a:lstStyle/>
          <a:p>
            <a:r>
              <a:rPr lang="fr-FR" smtClean="0"/>
              <a:t>Réseaux de Télécommunication - Dr. Amine DHRAIEF</a:t>
            </a:r>
            <a:endParaRPr lang="fr-BE"/>
          </a:p>
        </p:txBody>
      </p:sp>
      <p:sp>
        <p:nvSpPr>
          <p:cNvPr id="4" name="Espace réservé du numéro de diapositive 3"/>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BE"/>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7FA0EDB-DC0E-42AE-8E76-3522A330B4B3}" type="datetime1">
              <a:rPr lang="fr-FR" smtClean="0"/>
              <a:pPr/>
              <a:t>03/05/2012</a:t>
            </a:fld>
            <a:endParaRPr lang="fr-BE"/>
          </a:p>
        </p:txBody>
      </p:sp>
      <p:sp>
        <p:nvSpPr>
          <p:cNvPr id="6" name="Espace réservé du pied de page 5"/>
          <p:cNvSpPr>
            <a:spLocks noGrp="1"/>
          </p:cNvSpPr>
          <p:nvPr>
            <p:ph type="ftr" sz="quarter" idx="11"/>
          </p:nvPr>
        </p:nvSpPr>
        <p:spPr/>
        <p:txBody>
          <a:bodyPr/>
          <a:lstStyle/>
          <a:p>
            <a:r>
              <a:rPr lang="fr-FR" smtClean="0"/>
              <a:t>Réseaux de Télécommunication - Dr. Amine DHRAIEF</a:t>
            </a:r>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BE"/>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6D63CBB2-B0F3-47E4-9A00-EA19D7E8D8C2}" type="datetime1">
              <a:rPr lang="fr-FR" smtClean="0"/>
              <a:pPr/>
              <a:t>03/05/2012</a:t>
            </a:fld>
            <a:endParaRPr lang="fr-BE"/>
          </a:p>
        </p:txBody>
      </p:sp>
      <p:sp>
        <p:nvSpPr>
          <p:cNvPr id="6" name="Espace réservé du pied de page 5"/>
          <p:cNvSpPr>
            <a:spLocks noGrp="1"/>
          </p:cNvSpPr>
          <p:nvPr>
            <p:ph type="ftr" sz="quarter" idx="11"/>
          </p:nvPr>
        </p:nvSpPr>
        <p:spPr/>
        <p:txBody>
          <a:bodyPr/>
          <a:lstStyle/>
          <a:p>
            <a:r>
              <a:rPr lang="fr-FR" smtClean="0"/>
              <a:t>Réseaux de Télécommunication - Dr. Amine DHRAIEF</a:t>
            </a:r>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D26A8E36-3A68-4EDC-80E0-5C4B66530FE6}" type="datetime1">
              <a:rPr lang="fr-FR" smtClean="0"/>
              <a:pPr/>
              <a:t>03/05/2012</a:t>
            </a:fld>
            <a:endParaRPr lang="fr-BE"/>
          </a:p>
        </p:txBody>
      </p:sp>
      <p:sp>
        <p:nvSpPr>
          <p:cNvPr id="5" name="Espace réservé du pied de page 4"/>
          <p:cNvSpPr>
            <a:spLocks noGrp="1"/>
          </p:cNvSpPr>
          <p:nvPr>
            <p:ph type="ftr" sz="quarter" idx="11"/>
          </p:nvPr>
        </p:nvSpPr>
        <p:spPr/>
        <p:txBody>
          <a:bodyPr/>
          <a:lstStyle/>
          <a:p>
            <a:r>
              <a:rPr lang="fr-FR" smtClean="0"/>
              <a:t>Réseaux de Télécommunication - Dr. Amine DHRAIEF</a:t>
            </a:r>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BE"/>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DB7D52EC-8820-4D99-BBF1-32DC6682822C}" type="datetime1">
              <a:rPr lang="fr-FR" smtClean="0"/>
              <a:pPr/>
              <a:t>03/05/2012</a:t>
            </a:fld>
            <a:endParaRPr lang="fr-BE"/>
          </a:p>
        </p:txBody>
      </p:sp>
      <p:sp>
        <p:nvSpPr>
          <p:cNvPr id="5" name="Espace réservé du pied de page 4"/>
          <p:cNvSpPr>
            <a:spLocks noGrp="1"/>
          </p:cNvSpPr>
          <p:nvPr>
            <p:ph type="ftr" sz="quarter" idx="11"/>
          </p:nvPr>
        </p:nvSpPr>
        <p:spPr/>
        <p:txBody>
          <a:bodyPr/>
          <a:lstStyle/>
          <a:p>
            <a:r>
              <a:rPr lang="fr-FR" smtClean="0"/>
              <a:t>Réseaux de Télécommunication - Dr. Amine DHRAIEF</a:t>
            </a:r>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dirty="0" smtClean="0"/>
              <a:t>Cliquez pour modifier le style du titre</a:t>
            </a:r>
            <a:endParaRPr lang="fr-BE" dirty="0"/>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A60262-0E6B-446C-ADB8-276588B9BB32}" type="datetime1">
              <a:rPr lang="fr-FR" smtClean="0"/>
              <a:pPr/>
              <a:t>03/05/2012</a:t>
            </a:fld>
            <a:endParaRPr lang="fr-BE"/>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Réseaux de Télécommunication - Dr. Amine DHRAIEF</a:t>
            </a:r>
            <a:endParaRPr lang="fr-BE"/>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4668DC-857F-487D-BFFA-8C0CA5037977}" type="slidenum">
              <a:rPr lang="fr-BE" smtClean="0"/>
              <a:pPr/>
              <a:t>‹N°›</a:t>
            </a:fld>
            <a:endParaRPr lang="fr-B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3600" b="1" kern="1200">
          <a:solidFill>
            <a:schemeClr val="accent3">
              <a:lumMod val="75000"/>
            </a:schemeClr>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85832" y="1928802"/>
            <a:ext cx="8458200" cy="1243021"/>
          </a:xfrm>
        </p:spPr>
        <p:txBody>
          <a:bodyPr>
            <a:noAutofit/>
          </a:bodyPr>
          <a:lstStyle/>
          <a:p>
            <a:r>
              <a:rPr lang="fr-FR" sz="4400" dirty="0" smtClean="0"/>
              <a:t/>
            </a:r>
            <a:br>
              <a:rPr lang="fr-FR" sz="4400" dirty="0" smtClean="0"/>
            </a:br>
            <a:r>
              <a:rPr lang="fr-FR" sz="4400" smtClean="0"/>
              <a:t>Chapitre 4</a:t>
            </a:r>
            <a:r>
              <a:rPr lang="fr-FR" sz="4400" dirty="0" smtClean="0"/>
              <a:t/>
            </a:r>
            <a:br>
              <a:rPr lang="fr-FR" sz="4400" dirty="0" smtClean="0"/>
            </a:br>
            <a:r>
              <a:rPr lang="fr-FR" sz="4400" dirty="0" smtClean="0"/>
              <a:t>Évolution de la téléphonie, le RNIS</a:t>
            </a:r>
            <a:endParaRPr lang="fr-FR" sz="4400" dirty="0"/>
          </a:p>
        </p:txBody>
      </p:sp>
      <p:sp>
        <p:nvSpPr>
          <p:cNvPr id="3" name="Sous-titre 2"/>
          <p:cNvSpPr>
            <a:spLocks noGrp="1"/>
          </p:cNvSpPr>
          <p:nvPr>
            <p:ph type="subTitle" idx="1"/>
          </p:nvPr>
        </p:nvSpPr>
        <p:spPr>
          <a:xfrm>
            <a:off x="1943104" y="4676796"/>
            <a:ext cx="6915176" cy="1752600"/>
          </a:xfrm>
        </p:spPr>
        <p:txBody>
          <a:bodyPr/>
          <a:lstStyle/>
          <a:p>
            <a:pPr lvl="0" algn="r"/>
            <a:r>
              <a:rPr lang="fr-FR" b="1" dirty="0" smtClean="0">
                <a:solidFill>
                  <a:schemeClr val="tx2">
                    <a:lumMod val="60000"/>
                    <a:lumOff val="40000"/>
                  </a:schemeClr>
                </a:solidFill>
              </a:rPr>
              <a:t>Dr. Amine DHRAIEF</a:t>
            </a:r>
          </a:p>
        </p:txBody>
      </p:sp>
      <p:sp>
        <p:nvSpPr>
          <p:cNvPr id="4" name="Titre 1"/>
          <p:cNvSpPr txBox="1">
            <a:spLocks/>
          </p:cNvSpPr>
          <p:nvPr/>
        </p:nvSpPr>
        <p:spPr>
          <a:xfrm>
            <a:off x="214282" y="500042"/>
            <a:ext cx="7772400" cy="135732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3600" b="1" i="0" u="none" strike="noStrike" kern="1200" cap="none" spc="0" normalizeH="0" baseline="0" noProof="0" dirty="0" smtClean="0">
                <a:ln>
                  <a:noFill/>
                </a:ln>
                <a:solidFill>
                  <a:srgbClr val="FF0000"/>
                </a:solidFill>
                <a:effectLst/>
                <a:uLnTx/>
                <a:uFillTx/>
                <a:latin typeface="+mj-lt"/>
                <a:ea typeface="+mj-ea"/>
                <a:cs typeface="+mj-cs"/>
              </a:rPr>
              <a:t>Réseaux de Télécommunication</a:t>
            </a:r>
            <a:endParaRPr kumimoji="0" lang="fr-FR" sz="3600" b="1" i="0" u="none" strike="noStrike" kern="1200" cap="none" spc="0" normalizeH="0" baseline="0" noProof="0" dirty="0">
              <a:ln>
                <a:noFill/>
              </a:ln>
              <a:solidFill>
                <a:srgbClr val="FF0000"/>
              </a:solidFill>
              <a:effectLst/>
              <a:uLnTx/>
              <a:uFillTx/>
              <a:latin typeface="+mj-lt"/>
              <a:ea typeface="+mj-ea"/>
              <a:cs typeface="+mj-cs"/>
            </a:endParaRPr>
          </a:p>
        </p:txBody>
      </p:sp>
      <p:sp>
        <p:nvSpPr>
          <p:cNvPr id="7" name="Espace réservé du pied de page 6"/>
          <p:cNvSpPr>
            <a:spLocks noGrp="1"/>
          </p:cNvSpPr>
          <p:nvPr>
            <p:ph type="ftr" sz="quarter" idx="11"/>
          </p:nvPr>
        </p:nvSpPr>
        <p:spPr/>
        <p:txBody>
          <a:bodyPr/>
          <a:lstStyle/>
          <a:p>
            <a:r>
              <a:rPr lang="fr-FR" dirty="0" smtClean="0"/>
              <a:t>Réseaux de Télécommunication - Dr. Amine DHRAIEF</a:t>
            </a:r>
            <a:endParaRPr lang="fr-BE" dirty="0"/>
          </a:p>
        </p:txBody>
      </p:sp>
      <p:sp>
        <p:nvSpPr>
          <p:cNvPr id="8" name="Espace réservé du numéro de diapositive 7"/>
          <p:cNvSpPr>
            <a:spLocks noGrp="1"/>
          </p:cNvSpPr>
          <p:nvPr>
            <p:ph type="sldNum" sz="quarter" idx="12"/>
          </p:nvPr>
        </p:nvSpPr>
        <p:spPr/>
        <p:txBody>
          <a:bodyPr/>
          <a:lstStyle/>
          <a:p>
            <a:fld id="{CF4668DC-857F-487D-BFFA-8C0CA5037977}" type="slidenum">
              <a:rPr lang="fr-BE" smtClean="0"/>
              <a:pPr/>
              <a:t>1</a:t>
            </a:fld>
            <a:endParaRPr lang="fr-BE"/>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DE L’ACCÈS ANALOGIQUE À L’ACCÈS NUMÉRIQUE</a:t>
            </a:r>
            <a:endParaRPr lang="en-US" dirty="0"/>
          </a:p>
        </p:txBody>
      </p:sp>
      <p:sp>
        <p:nvSpPr>
          <p:cNvPr id="3" name="Espace réservé du contenu 2"/>
          <p:cNvSpPr>
            <a:spLocks noGrp="1"/>
          </p:cNvSpPr>
          <p:nvPr>
            <p:ph idx="1"/>
          </p:nvPr>
        </p:nvSpPr>
        <p:spPr/>
        <p:txBody>
          <a:bodyPr>
            <a:normAutofit fontScale="77500" lnSpcReduction="20000"/>
          </a:bodyPr>
          <a:lstStyle/>
          <a:p>
            <a:r>
              <a:rPr lang="fr-FR" b="1" dirty="0" smtClean="0"/>
              <a:t>La numérisation du réseau nécessite une conversion analogique/numérique en entrée du réseau et numérique/analogique en sortie. </a:t>
            </a:r>
          </a:p>
          <a:p>
            <a:endParaRPr lang="fr-FR" dirty="0" smtClean="0"/>
          </a:p>
          <a:p>
            <a:r>
              <a:rPr lang="fr-FR" b="1" dirty="0" smtClean="0"/>
              <a:t>Un usager qui désire utiliser </a:t>
            </a:r>
            <a:r>
              <a:rPr lang="fr-FR" b="1" i="1" dirty="0" smtClean="0"/>
              <a:t>n</a:t>
            </a:r>
            <a:r>
              <a:rPr lang="fr-FR" b="1" dirty="0" smtClean="0"/>
              <a:t> communications téléphoniques simultanées doit être raccordé par </a:t>
            </a:r>
            <a:r>
              <a:rPr lang="fr-FR" b="1" i="1" dirty="0" smtClean="0"/>
              <a:t>n</a:t>
            </a:r>
            <a:r>
              <a:rPr lang="fr-FR" b="1" dirty="0" smtClean="0"/>
              <a:t> lignes (lignes groupées, les lignes groupées sont vues, pour le réseau, sous un même numéro). </a:t>
            </a:r>
          </a:p>
          <a:p>
            <a:endParaRPr lang="fr-FR" dirty="0" smtClean="0"/>
          </a:p>
          <a:p>
            <a:r>
              <a:rPr lang="fr-FR" b="1" dirty="0" smtClean="0"/>
              <a:t>La numérisation autorise le multiplexage, d’où l’idée de réaliser des liaisons numériques de bout en bout, une seule ligne physique peut alors </a:t>
            </a:r>
            <a:r>
              <a:rPr lang="en-US" b="1" dirty="0" err="1" smtClean="0"/>
              <a:t>acheminer</a:t>
            </a:r>
            <a:r>
              <a:rPr lang="en-US" b="1" dirty="0" smtClean="0"/>
              <a:t> </a:t>
            </a:r>
            <a:r>
              <a:rPr lang="en-US" b="1" dirty="0" err="1" smtClean="0"/>
              <a:t>plusieurs</a:t>
            </a:r>
            <a:r>
              <a:rPr lang="en-US" b="1" dirty="0" smtClean="0"/>
              <a:t> communications </a:t>
            </a:r>
            <a:r>
              <a:rPr lang="en-US" b="1" dirty="0" err="1" smtClean="0"/>
              <a:t>téléphoniques</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2</a:t>
            </a:fld>
            <a:endParaRPr lang="fr-BE"/>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DE L’ACCÈS ANALOGIQUE À L’ACCÈS NUMÉRIQUE</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3</a:t>
            </a:fld>
            <a:endParaRPr lang="fr-BE"/>
          </a:p>
        </p:txBody>
      </p:sp>
      <p:pic>
        <p:nvPicPr>
          <p:cNvPr id="2050" name="Picture 2"/>
          <p:cNvPicPr>
            <a:picLocks noChangeAspect="1" noChangeArrowheads="1"/>
          </p:cNvPicPr>
          <p:nvPr/>
        </p:nvPicPr>
        <p:blipFill>
          <a:blip r:embed="rId2"/>
          <a:srcRect/>
          <a:stretch>
            <a:fillRect/>
          </a:stretch>
        </p:blipFill>
        <p:spPr bwMode="auto">
          <a:xfrm>
            <a:off x="331522" y="1928802"/>
            <a:ext cx="8383882" cy="296605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DE L’ACCÈS ANALOGIQUE À L’ACCÈS NUMÉRIQUE</a:t>
            </a:r>
            <a:endParaRPr lang="en-US" dirty="0"/>
          </a:p>
        </p:txBody>
      </p:sp>
      <p:sp>
        <p:nvSpPr>
          <p:cNvPr id="3" name="Espace réservé du contenu 2"/>
          <p:cNvSpPr>
            <a:spLocks noGrp="1"/>
          </p:cNvSpPr>
          <p:nvPr>
            <p:ph idx="1"/>
          </p:nvPr>
        </p:nvSpPr>
        <p:spPr/>
        <p:txBody>
          <a:bodyPr>
            <a:normAutofit fontScale="92500"/>
          </a:bodyPr>
          <a:lstStyle/>
          <a:p>
            <a:r>
              <a:rPr lang="fr-FR" b="1" dirty="0" smtClean="0"/>
              <a:t>En réservant un IT (Intervalle de Temps) à la signalisation (débit de 64 kbit/s), on peut acheminer celle-ci en mode messages via un protocole de haut niveau. </a:t>
            </a:r>
          </a:p>
          <a:p>
            <a:endParaRPr lang="fr-FR" b="1" dirty="0" smtClean="0"/>
          </a:p>
          <a:p>
            <a:r>
              <a:rPr lang="fr-FR" b="1" dirty="0" smtClean="0"/>
              <a:t>De ce fait, la signalisation peut être enrichie et autoriser de nombreux services nouveaux</a:t>
            </a:r>
          </a:p>
          <a:p>
            <a:pPr lvl="1"/>
            <a:r>
              <a:rPr lang="fr-FR" b="1" dirty="0" smtClean="0"/>
              <a:t>c’est le RNIS (Réseau Numérique à Intégration de Service ou ISDN, </a:t>
            </a:r>
            <a:r>
              <a:rPr lang="fr-FR" b="1" dirty="0" err="1" smtClean="0"/>
              <a:t>Integrated</a:t>
            </a:r>
            <a:r>
              <a:rPr lang="fr-FR" b="1" dirty="0" smtClean="0"/>
              <a:t> Service Digital Network).</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4</a:t>
            </a:fld>
            <a:endParaRPr lang="fr-BE"/>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CONCEPT D’INTÉGRATION DE SERVICES</a:t>
            </a:r>
            <a:endParaRPr lang="en-US" dirty="0"/>
          </a:p>
        </p:txBody>
      </p:sp>
      <p:sp>
        <p:nvSpPr>
          <p:cNvPr id="3" name="Espace réservé du contenu 2"/>
          <p:cNvSpPr>
            <a:spLocks noGrp="1"/>
          </p:cNvSpPr>
          <p:nvPr>
            <p:ph idx="1"/>
          </p:nvPr>
        </p:nvSpPr>
        <p:spPr>
          <a:xfrm>
            <a:off x="457200" y="1600200"/>
            <a:ext cx="8229600" cy="4543444"/>
          </a:xfrm>
        </p:spPr>
        <p:txBody>
          <a:bodyPr>
            <a:normAutofit/>
          </a:bodyPr>
          <a:lstStyle/>
          <a:p>
            <a:r>
              <a:rPr lang="fr-FR" b="1" dirty="0" smtClean="0"/>
              <a:t>Le RNIS est une approche service du réseau devenu alors le réseau unique qui permet, à partir  d’un seul raccordement, de disposer à la fois de services voix (téléphonie), vidéo (visiophonie, téléconférence), de transmission de données en mode paquets ou autre et de la transmission  de l’écrit (télécopie). </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5</a:t>
            </a:fld>
            <a:endParaRPr lang="fr-BE"/>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CONCEPT D’INTÉGRATION DE SERVICES</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6</a:t>
            </a:fld>
            <a:endParaRPr lang="fr-BE"/>
          </a:p>
        </p:txBody>
      </p:sp>
      <p:pic>
        <p:nvPicPr>
          <p:cNvPr id="3074" name="Picture 2"/>
          <p:cNvPicPr>
            <a:picLocks noChangeAspect="1" noChangeArrowheads="1"/>
          </p:cNvPicPr>
          <p:nvPr/>
        </p:nvPicPr>
        <p:blipFill>
          <a:blip r:embed="rId2"/>
          <a:srcRect/>
          <a:stretch>
            <a:fillRect/>
          </a:stretch>
        </p:blipFill>
        <p:spPr bwMode="auto">
          <a:xfrm>
            <a:off x="714348" y="1357298"/>
            <a:ext cx="7664095" cy="3671902"/>
          </a:xfrm>
          <a:prstGeom prst="rect">
            <a:avLst/>
          </a:prstGeom>
          <a:noFill/>
          <a:ln w="9525">
            <a:noFill/>
            <a:miter lim="800000"/>
            <a:headEnd/>
            <a:tailEnd/>
          </a:ln>
          <a:effectLst/>
        </p:spPr>
      </p:pic>
      <p:sp>
        <p:nvSpPr>
          <p:cNvPr id="7" name="Rectangle 6"/>
          <p:cNvSpPr/>
          <p:nvPr/>
        </p:nvSpPr>
        <p:spPr>
          <a:xfrm>
            <a:off x="642910" y="5143512"/>
            <a:ext cx="7786742" cy="954107"/>
          </a:xfrm>
          <a:prstGeom prst="rect">
            <a:avLst/>
          </a:prstGeom>
        </p:spPr>
        <p:txBody>
          <a:bodyPr wrap="square">
            <a:spAutoFit/>
          </a:bodyPr>
          <a:lstStyle/>
          <a:p>
            <a:r>
              <a:rPr lang="fr-FR" sz="2800" b="1" dirty="0" smtClean="0"/>
              <a:t>En RNIS, si un télécopieur initialise un appel, seul le télécopieur de l’installation destination « sonne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CONCEPT D’INTÉGRATION DE SERVICES</a:t>
            </a:r>
            <a:endParaRPr lang="en-US" dirty="0"/>
          </a:p>
        </p:txBody>
      </p:sp>
      <p:sp>
        <p:nvSpPr>
          <p:cNvPr id="3" name="Espace réservé du contenu 2"/>
          <p:cNvSpPr>
            <a:spLocks noGrp="1"/>
          </p:cNvSpPr>
          <p:nvPr>
            <p:ph idx="1"/>
          </p:nvPr>
        </p:nvSpPr>
        <p:spPr/>
        <p:txBody>
          <a:bodyPr>
            <a:normAutofit fontScale="77500" lnSpcReduction="20000"/>
          </a:bodyPr>
          <a:lstStyle/>
          <a:p>
            <a:r>
              <a:rPr lang="fr-FR" b="1" dirty="0" smtClean="0"/>
              <a:t>Le raccordement de terminaux différents (voix, données, images) sur une même ligne nécessite  une signalisation spécifique et enrichie qui permette, à la fois, </a:t>
            </a:r>
          </a:p>
          <a:p>
            <a:pPr lvl="1"/>
            <a:r>
              <a:rPr lang="fr-FR" dirty="0" smtClean="0"/>
              <a:t>l’identification du terminal</a:t>
            </a:r>
          </a:p>
          <a:p>
            <a:pPr lvl="1"/>
            <a:r>
              <a:rPr lang="fr-FR" dirty="0" smtClean="0"/>
              <a:t> et le type de service requis. </a:t>
            </a:r>
          </a:p>
          <a:p>
            <a:pPr lvl="1"/>
            <a:endParaRPr lang="fr-FR" dirty="0" smtClean="0"/>
          </a:p>
          <a:p>
            <a:r>
              <a:rPr lang="fr-FR" b="1" dirty="0" smtClean="0"/>
              <a:t>C’est ainsi, que le RNIS distingue </a:t>
            </a:r>
          </a:p>
          <a:p>
            <a:pPr lvl="1"/>
            <a:r>
              <a:rPr lang="fr-FR" dirty="0" smtClean="0"/>
              <a:t>les canaux de transmission (transport) de données ou </a:t>
            </a:r>
            <a:r>
              <a:rPr lang="fr-FR" b="1" dirty="0" smtClean="0"/>
              <a:t>canaux B </a:t>
            </a:r>
            <a:r>
              <a:rPr lang="fr-FR" dirty="0" smtClean="0"/>
              <a:t>établis appel par appel (circuits commutés), </a:t>
            </a:r>
          </a:p>
          <a:p>
            <a:pPr lvl="1"/>
            <a:r>
              <a:rPr lang="fr-FR" dirty="0" smtClean="0"/>
              <a:t>du canal de signalisation ou </a:t>
            </a:r>
            <a:r>
              <a:rPr lang="fr-FR" b="1" dirty="0" smtClean="0"/>
              <a:t>canal D </a:t>
            </a:r>
            <a:r>
              <a:rPr lang="fr-FR" dirty="0" smtClean="0"/>
              <a:t>établi de manière permanente et transportant les informations nécessaires à l’établissement du circuit (adresse, type de service invoqué...).</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7</a:t>
            </a:fld>
            <a:endParaRPr lang="fr-BE"/>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CONCEPT D’INTÉGRATION DE SERVICES</a:t>
            </a:r>
            <a:endParaRPr lang="en-US" dirty="0"/>
          </a:p>
        </p:txBody>
      </p:sp>
      <p:sp>
        <p:nvSpPr>
          <p:cNvPr id="3" name="Espace réservé du contenu 2"/>
          <p:cNvSpPr>
            <a:spLocks noGrp="1"/>
          </p:cNvSpPr>
          <p:nvPr>
            <p:ph idx="1"/>
          </p:nvPr>
        </p:nvSpPr>
        <p:spPr/>
        <p:txBody>
          <a:bodyPr>
            <a:normAutofit fontScale="77500" lnSpcReduction="20000"/>
          </a:bodyPr>
          <a:lstStyle/>
          <a:p>
            <a:r>
              <a:rPr lang="fr-FR" b="1" dirty="0" smtClean="0"/>
              <a:t>Lors de l’émission d’un appel, celui-ci est pris en compte par le protocole de signalisation. </a:t>
            </a:r>
          </a:p>
          <a:p>
            <a:endParaRPr lang="fr-FR" dirty="0" smtClean="0"/>
          </a:p>
          <a:p>
            <a:r>
              <a:rPr lang="fr-FR" b="1" dirty="0" smtClean="0"/>
              <a:t>La demande d’établissement de circuit est acheminée en dehors de toute communication établie. </a:t>
            </a:r>
          </a:p>
          <a:p>
            <a:pPr lvl="1"/>
            <a:r>
              <a:rPr lang="fr-FR" dirty="0" smtClean="0"/>
              <a:t>Elle transporte les informations en relation avec le numéro de l’appelé, le type de service invoqué... </a:t>
            </a:r>
          </a:p>
          <a:p>
            <a:endParaRPr lang="fr-FR" dirty="0" smtClean="0"/>
          </a:p>
          <a:p>
            <a:r>
              <a:rPr lang="fr-FR" b="1" dirty="0" smtClean="0"/>
              <a:t>Ainsi, par exemple, l’appel émis à partir du télécopieur de l’appelant invoquera un service de télécopie chez l’abonné distant. Seul alors un télécopieur répondra à cet appel. </a:t>
            </a:r>
          </a:p>
          <a:p>
            <a:pPr lvl="1"/>
            <a:r>
              <a:rPr lang="fr-FR" dirty="0" smtClean="0"/>
              <a:t>Le téléphone de l’installation a bien reçu l’appel, mais non concerné par le service invoqué ne sonne pas</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8</a:t>
            </a:fld>
            <a:endParaRPr lang="fr-BE"/>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CONCEPT D’INTÉGRATION DE SERVICES</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9</a:t>
            </a:fld>
            <a:endParaRPr lang="fr-BE"/>
          </a:p>
        </p:txBody>
      </p:sp>
      <p:pic>
        <p:nvPicPr>
          <p:cNvPr id="4098" name="Picture 2"/>
          <p:cNvPicPr>
            <a:picLocks noChangeAspect="1" noChangeArrowheads="1"/>
          </p:cNvPicPr>
          <p:nvPr/>
        </p:nvPicPr>
        <p:blipFill>
          <a:blip r:embed="rId2"/>
          <a:srcRect/>
          <a:stretch>
            <a:fillRect/>
          </a:stretch>
        </p:blipFill>
        <p:spPr bwMode="auto">
          <a:xfrm>
            <a:off x="500034" y="2143116"/>
            <a:ext cx="7926762" cy="260986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STRUCTURE DU RÉSEAU</a:t>
            </a:r>
            <a:endParaRPr lang="en-US" dirty="0"/>
          </a:p>
        </p:txBody>
      </p:sp>
      <p:sp>
        <p:nvSpPr>
          <p:cNvPr id="3" name="Espace réservé du contenu 2"/>
          <p:cNvSpPr>
            <a:spLocks noGrp="1"/>
          </p:cNvSpPr>
          <p:nvPr>
            <p:ph idx="1"/>
          </p:nvPr>
        </p:nvSpPr>
        <p:spPr/>
        <p:txBody>
          <a:bodyPr>
            <a:normAutofit fontScale="85000" lnSpcReduction="20000"/>
          </a:bodyPr>
          <a:lstStyle/>
          <a:p>
            <a:r>
              <a:rPr lang="fr-FR" b="1" dirty="0" smtClean="0"/>
              <a:t>Un terminal RNIS utilise deux connexions : </a:t>
            </a:r>
          </a:p>
          <a:p>
            <a:pPr lvl="1"/>
            <a:r>
              <a:rPr lang="fr-FR" dirty="0" smtClean="0"/>
              <a:t>une connexion commutée à un canal B (</a:t>
            </a:r>
            <a:r>
              <a:rPr lang="fr-FR" dirty="0" err="1" smtClean="0"/>
              <a:t>Bearer</a:t>
            </a:r>
            <a:r>
              <a:rPr lang="fr-FR" dirty="0" smtClean="0"/>
              <a:t> </a:t>
            </a:r>
            <a:r>
              <a:rPr lang="fr-FR" dirty="0" err="1" smtClean="0"/>
              <a:t>channel</a:t>
            </a:r>
            <a:r>
              <a:rPr lang="fr-FR" dirty="0" smtClean="0"/>
              <a:t>) utilisé pour le transport d’informations utilisateur à 64 kbit/s (voix, données et images) </a:t>
            </a:r>
          </a:p>
          <a:p>
            <a:pPr lvl="2"/>
            <a:r>
              <a:rPr lang="fr-FR" dirty="0" err="1" smtClean="0"/>
              <a:t>Bearer</a:t>
            </a:r>
            <a:r>
              <a:rPr lang="fr-FR" dirty="0" smtClean="0"/>
              <a:t> </a:t>
            </a:r>
            <a:r>
              <a:rPr lang="en-US" dirty="0" smtClean="0"/>
              <a:t>a person who carries objects for others</a:t>
            </a:r>
            <a:endParaRPr lang="fr-FR" dirty="0" smtClean="0"/>
          </a:p>
          <a:p>
            <a:pPr lvl="1"/>
            <a:r>
              <a:rPr lang="fr-FR" dirty="0" smtClean="0"/>
              <a:t>et une connexion permanente sur le canal de signalisation (canal D, Data </a:t>
            </a:r>
            <a:r>
              <a:rPr lang="fr-FR" dirty="0" err="1" smtClean="0"/>
              <a:t>channel</a:t>
            </a:r>
            <a:r>
              <a:rPr lang="fr-FR" dirty="0" smtClean="0"/>
              <a:t>) de 16 ou 64 kbit/s. </a:t>
            </a:r>
          </a:p>
          <a:p>
            <a:endParaRPr lang="fr-FR" dirty="0" smtClean="0"/>
          </a:p>
          <a:p>
            <a:r>
              <a:rPr lang="fr-FR" b="1" dirty="0" smtClean="0"/>
              <a:t>Des débits plus importants peuvent être obtenus par agrégation de plusieurs  canaux B, on parle alors de canaux H (High speed </a:t>
            </a:r>
            <a:r>
              <a:rPr lang="fr-FR" b="1" dirty="0" err="1" smtClean="0"/>
              <a:t>channel</a:t>
            </a:r>
            <a:r>
              <a:rPr lang="fr-FR" b="1" dirty="0" smtClean="0"/>
              <a:t>) qui offrent un débit de 384 kbit/s</a:t>
            </a:r>
            <a:r>
              <a:rPr lang="pt-BR" dirty="0" smtClean="0"/>
              <a:t> </a:t>
            </a:r>
            <a:r>
              <a:rPr lang="pt-BR" b="1" dirty="0" smtClean="0"/>
              <a:t>(H0), 1 536 kbit/s (H11) ou de 1 920 kbit/s (H12)</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10</a:t>
            </a:fld>
            <a:endParaRPr lang="fr-BE"/>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STRUCTURE DU RÉSEAU</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11</a:t>
            </a:fld>
            <a:endParaRPr lang="fr-BE"/>
          </a:p>
        </p:txBody>
      </p:sp>
      <p:pic>
        <p:nvPicPr>
          <p:cNvPr id="5122" name="Picture 2"/>
          <p:cNvPicPr>
            <a:picLocks noChangeAspect="1" noChangeArrowheads="1"/>
          </p:cNvPicPr>
          <p:nvPr/>
        </p:nvPicPr>
        <p:blipFill>
          <a:blip r:embed="rId2"/>
          <a:srcRect/>
          <a:stretch>
            <a:fillRect/>
          </a:stretch>
        </p:blipFill>
        <p:spPr bwMode="auto">
          <a:xfrm>
            <a:off x="91932" y="1714488"/>
            <a:ext cx="8623471" cy="330018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STRUCTURE DU RÉSEAU</a:t>
            </a:r>
            <a:endParaRPr lang="en-US" dirty="0"/>
          </a:p>
        </p:txBody>
      </p:sp>
      <p:sp>
        <p:nvSpPr>
          <p:cNvPr id="3" name="Espace réservé du contenu 2"/>
          <p:cNvSpPr>
            <a:spLocks noGrp="1"/>
          </p:cNvSpPr>
          <p:nvPr>
            <p:ph idx="1"/>
          </p:nvPr>
        </p:nvSpPr>
        <p:spPr/>
        <p:txBody>
          <a:bodyPr>
            <a:normAutofit fontScale="70000" lnSpcReduction="20000"/>
          </a:bodyPr>
          <a:lstStyle/>
          <a:p>
            <a:r>
              <a:rPr lang="fr-FR" b="1" dirty="0" smtClean="0"/>
              <a:t>La connexion permanente du terminal au canal de signalisation rend obsolète la notion de terminal occupé :</a:t>
            </a:r>
          </a:p>
          <a:p>
            <a:pPr lvl="1"/>
            <a:r>
              <a:rPr lang="fr-FR" dirty="0" smtClean="0"/>
              <a:t> le terminal pourra toujours être alerté d’un appel entrant et recevoir, via le canal D, des messages (</a:t>
            </a:r>
            <a:r>
              <a:rPr lang="fr-FR" dirty="0" err="1" smtClean="0"/>
              <a:t>mini-messages</a:t>
            </a:r>
            <a:r>
              <a:rPr lang="fr-FR" dirty="0" smtClean="0"/>
              <a:t>). </a:t>
            </a:r>
          </a:p>
          <a:p>
            <a:pPr lvl="1"/>
            <a:endParaRPr lang="fr-FR" dirty="0" smtClean="0"/>
          </a:p>
          <a:p>
            <a:r>
              <a:rPr lang="fr-FR" b="1" dirty="0" smtClean="0"/>
              <a:t>RNIS est donc un système de transmission utilisant deux réseaux distincts : </a:t>
            </a:r>
          </a:p>
          <a:p>
            <a:pPr lvl="1"/>
            <a:r>
              <a:rPr lang="fr-FR" dirty="0" smtClean="0"/>
              <a:t>un réseau de transmission (commutation de circuits) </a:t>
            </a:r>
          </a:p>
          <a:p>
            <a:pPr lvl="1"/>
            <a:r>
              <a:rPr lang="fr-FR" dirty="0" smtClean="0"/>
              <a:t>et un réseau de signalisation (commutation de paquets). </a:t>
            </a:r>
          </a:p>
          <a:p>
            <a:pPr lvl="1"/>
            <a:endParaRPr lang="fr-FR" b="1" dirty="0" smtClean="0"/>
          </a:p>
          <a:p>
            <a:r>
              <a:rPr lang="fr-FR" b="1" dirty="0" smtClean="0"/>
              <a:t>Les réseaux sont fonctionnellement différents. Cependant, ils utilisent les mêmes capacités de transport (multiplexage) mais les commutateurs sont différents bien que situés sur les mêmes sites</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12</a:t>
            </a:fld>
            <a:endParaRPr lang="fr-BE"/>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42900"/>
            <a:ext cx="8229600" cy="1143000"/>
          </a:xfrm>
        </p:spPr>
        <p:txBody>
          <a:bodyPr>
            <a:normAutofit/>
          </a:bodyPr>
          <a:lstStyle/>
          <a:p>
            <a:r>
              <a:rPr lang="fr-FR" sz="2400" dirty="0" smtClean="0"/>
              <a:t>LE RACCORDEMENT D’USAGER</a:t>
            </a:r>
            <a:br>
              <a:rPr lang="fr-FR" sz="2400" dirty="0" smtClean="0"/>
            </a:br>
            <a:r>
              <a:rPr lang="fr-FR" sz="2400" i="1" dirty="0" smtClean="0"/>
              <a:t>Les accès RNIS</a:t>
            </a:r>
            <a:endParaRPr lang="en-US" sz="2400" dirty="0"/>
          </a:p>
        </p:txBody>
      </p:sp>
      <p:sp>
        <p:nvSpPr>
          <p:cNvPr id="3" name="Espace réservé du contenu 2"/>
          <p:cNvSpPr>
            <a:spLocks noGrp="1"/>
          </p:cNvSpPr>
          <p:nvPr>
            <p:ph idx="1"/>
          </p:nvPr>
        </p:nvSpPr>
        <p:spPr>
          <a:xfrm>
            <a:off x="457200" y="1000108"/>
            <a:ext cx="8229600" cy="5126055"/>
          </a:xfrm>
        </p:spPr>
        <p:txBody>
          <a:bodyPr>
            <a:normAutofit fontScale="70000" lnSpcReduction="20000"/>
          </a:bodyPr>
          <a:lstStyle/>
          <a:p>
            <a:r>
              <a:rPr lang="fr-FR" b="1" dirty="0" smtClean="0"/>
              <a:t>L’accès au réseau RNIS s’effectue par l’intermédiaire d’interfaces normalisées appelées points  de référence et dépendant du type de terminal à raccorder.</a:t>
            </a:r>
          </a:p>
          <a:p>
            <a:endParaRPr lang="fr-FR" dirty="0" smtClean="0"/>
          </a:p>
          <a:p>
            <a:r>
              <a:rPr lang="fr-FR" b="1" dirty="0" smtClean="0"/>
              <a:t>Les terminaux n’accèdent pas directement au réseau, ils y sont raccordés via des interfaces.</a:t>
            </a:r>
          </a:p>
          <a:p>
            <a:endParaRPr lang="fr-FR" dirty="0" smtClean="0"/>
          </a:p>
          <a:p>
            <a:r>
              <a:rPr lang="fr-FR" b="1" dirty="0" smtClean="0"/>
              <a:t>L’équipement d’interfaçage entre l’installation d’abonné et le réseau porte le nom de TNR (Terminaison Numérique de Réseau) ou de TNL (Terminaison Numérique de Ligne) selon le type d’abonnement au réseau. </a:t>
            </a:r>
          </a:p>
          <a:p>
            <a:endParaRPr lang="fr-FR" dirty="0" smtClean="0"/>
          </a:p>
          <a:p>
            <a:r>
              <a:rPr lang="fr-FR" b="1" dirty="0" smtClean="0"/>
              <a:t>La TNA (Terminaison Numérique d’Abonné) est un équipement facultatif, généralement un commutateur téléphonique privé (PABX, </a:t>
            </a:r>
            <a:r>
              <a:rPr lang="fr-FR" b="1" dirty="0" err="1" smtClean="0"/>
              <a:t>Private</a:t>
            </a:r>
            <a:r>
              <a:rPr lang="fr-FR" b="1" dirty="0" smtClean="0"/>
              <a:t> </a:t>
            </a:r>
            <a:r>
              <a:rPr lang="fr-FR" b="1" dirty="0" err="1" smtClean="0"/>
              <a:t>Branched</a:t>
            </a:r>
            <a:r>
              <a:rPr lang="fr-FR" b="1" dirty="0" smtClean="0"/>
              <a:t> </a:t>
            </a:r>
            <a:r>
              <a:rPr lang="fr-FR" b="1" dirty="0" err="1" smtClean="0"/>
              <a:t>eXchange</a:t>
            </a:r>
            <a:r>
              <a:rPr lang="fr-FR" b="1" dirty="0" smtClean="0"/>
              <a:t>). </a:t>
            </a:r>
          </a:p>
          <a:p>
            <a:pPr lvl="1"/>
            <a:r>
              <a:rPr lang="fr-FR" dirty="0" smtClean="0"/>
              <a:t>Lorsque l’installation d’abonné ne comporte pas de TNA, les points de référence S et T sont confondus</a:t>
            </a:r>
            <a:r>
              <a:rPr lang="fr-FR" b="1" dirty="0" smtClean="0"/>
              <a:t> </a:t>
            </a:r>
            <a:endParaRPr lang="en-US" b="1" i="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13</a:t>
            </a:fld>
            <a:endParaRPr lang="fr-BE"/>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 RACCORDEMENT D’USAGER</a:t>
            </a:r>
            <a:br>
              <a:rPr lang="fr-FR" dirty="0" smtClean="0"/>
            </a:br>
            <a:r>
              <a:rPr lang="fr-FR" i="1" dirty="0" smtClean="0"/>
              <a:t>Les accès RNIS</a:t>
            </a:r>
            <a:endParaRPr lang="en-US" dirty="0"/>
          </a:p>
        </p:txBody>
      </p:sp>
      <p:sp>
        <p:nvSpPr>
          <p:cNvPr id="3" name="Espace réservé du contenu 2"/>
          <p:cNvSpPr>
            <a:spLocks noGrp="1"/>
          </p:cNvSpPr>
          <p:nvPr>
            <p:ph idx="1"/>
          </p:nvPr>
        </p:nvSpPr>
        <p:spPr/>
        <p:txBody>
          <a:bodyPr>
            <a:normAutofit fontScale="92500" lnSpcReduction="20000"/>
          </a:bodyPr>
          <a:lstStyle/>
          <a:p>
            <a:r>
              <a:rPr lang="fr-FR" b="1" dirty="0" smtClean="0"/>
              <a:t>Les divers points de référence sont, par ordre alphabétique, du privé vers le </a:t>
            </a:r>
            <a:r>
              <a:rPr lang="en-US" b="1" dirty="0" err="1" smtClean="0"/>
              <a:t>réseau</a:t>
            </a:r>
            <a:r>
              <a:rPr lang="en-US" b="1" dirty="0" smtClean="0"/>
              <a:t> public :</a:t>
            </a:r>
          </a:p>
          <a:p>
            <a:pPr lvl="1"/>
            <a:r>
              <a:rPr lang="fr-FR" b="1" u="sng" dirty="0" smtClean="0"/>
              <a:t>Point R, </a:t>
            </a:r>
            <a:r>
              <a:rPr lang="fr-FR" dirty="0" smtClean="0"/>
              <a:t>interface pour les terminaux non RNIS, c’est notamment le cas des terminaux dotés </a:t>
            </a:r>
            <a:r>
              <a:rPr lang="it-IT" dirty="0" smtClean="0"/>
              <a:t>d’une interface V.24/28, X.21, V.35... </a:t>
            </a:r>
          </a:p>
          <a:p>
            <a:pPr lvl="1"/>
            <a:r>
              <a:rPr lang="fr-FR" b="1" u="sng" dirty="0" smtClean="0"/>
              <a:t>Point S, </a:t>
            </a:r>
            <a:r>
              <a:rPr lang="fr-FR" dirty="0" smtClean="0"/>
              <a:t>point d’accès universel pour les équipements compatibles RNIS,</a:t>
            </a:r>
          </a:p>
          <a:p>
            <a:pPr lvl="1"/>
            <a:r>
              <a:rPr lang="fr-FR" b="1" u="sng" dirty="0" smtClean="0"/>
              <a:t>Point T </a:t>
            </a:r>
            <a:r>
              <a:rPr lang="fr-FR" dirty="0" smtClean="0"/>
              <a:t>matérialise la limite entre le réseau public et l’installation d’abonné, c’est aussi la frontière de responsabilité entre l’opérateur et l’abonné,</a:t>
            </a:r>
          </a:p>
          <a:p>
            <a:pPr lvl="1"/>
            <a:r>
              <a:rPr lang="fr-FR" b="1" u="sng" dirty="0" smtClean="0"/>
              <a:t>Point U</a:t>
            </a:r>
            <a:r>
              <a:rPr lang="fr-FR" dirty="0" smtClean="0"/>
              <a:t>, il symbolise la limite entre le réseau de transport et la liaison d’abonné.</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14</a:t>
            </a:fld>
            <a:endParaRPr lang="fr-BE"/>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 RACCORDEMENT D’USAGER</a:t>
            </a:r>
            <a:br>
              <a:rPr lang="fr-FR" dirty="0" smtClean="0"/>
            </a:br>
            <a:r>
              <a:rPr lang="fr-FR" i="1" dirty="0" smtClean="0"/>
              <a:t>Les accès RNIS</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15</a:t>
            </a:fld>
            <a:endParaRPr lang="fr-BE"/>
          </a:p>
        </p:txBody>
      </p:sp>
      <p:pic>
        <p:nvPicPr>
          <p:cNvPr id="7170" name="Picture 2"/>
          <p:cNvPicPr>
            <a:picLocks noChangeAspect="1" noChangeArrowheads="1"/>
          </p:cNvPicPr>
          <p:nvPr/>
        </p:nvPicPr>
        <p:blipFill>
          <a:blip r:embed="rId2"/>
          <a:srcRect/>
          <a:stretch>
            <a:fillRect/>
          </a:stretch>
        </p:blipFill>
        <p:spPr bwMode="auto">
          <a:xfrm>
            <a:off x="170908" y="1643050"/>
            <a:ext cx="8450095" cy="342902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 RACCORDEMENT D’USAGER</a:t>
            </a:r>
            <a:br>
              <a:rPr lang="fr-FR" dirty="0" smtClean="0"/>
            </a:br>
            <a:r>
              <a:rPr lang="fr-FR" i="1" dirty="0" smtClean="0"/>
              <a:t>Les accès RNIS</a:t>
            </a:r>
            <a:endParaRPr lang="fr-FR" dirty="0"/>
          </a:p>
        </p:txBody>
      </p:sp>
      <p:sp>
        <p:nvSpPr>
          <p:cNvPr id="3" name="Espace réservé du contenu 2"/>
          <p:cNvSpPr>
            <a:spLocks noGrp="1"/>
          </p:cNvSpPr>
          <p:nvPr>
            <p:ph idx="1"/>
          </p:nvPr>
        </p:nvSpPr>
        <p:spPr/>
        <p:txBody>
          <a:bodyPr>
            <a:normAutofit fontScale="92500" lnSpcReduction="10000"/>
          </a:bodyPr>
          <a:lstStyle/>
          <a:p>
            <a:r>
              <a:rPr lang="fr-FR" b="1" dirty="0" smtClean="0"/>
              <a:t>L’offre RNIS se décline selon la combinaison des trois types de canaux mis à disposition :</a:t>
            </a:r>
          </a:p>
          <a:p>
            <a:pPr lvl="1"/>
            <a:r>
              <a:rPr lang="fr-FR" dirty="0" smtClean="0"/>
              <a:t>les canaux B sont les canaux de transfert d’information, le débit nominal est de 64 kbit/s ;</a:t>
            </a:r>
          </a:p>
          <a:p>
            <a:pPr lvl="1"/>
            <a:r>
              <a:rPr lang="fr-FR" dirty="0" smtClean="0"/>
              <a:t>le canal D, à 16 ou 64 kbit/s selon le nombre de canaux B offerts, est dédié au transfert de la signalisation (protocole D). </a:t>
            </a:r>
          </a:p>
          <a:p>
            <a:pPr lvl="1"/>
            <a:r>
              <a:rPr lang="fr-FR" dirty="0" smtClean="0"/>
              <a:t>les canaux H, combinaison de n canaux à 64 kbit/s offrent un débit de n * 64 kbit/s. </a:t>
            </a:r>
          </a:p>
          <a:p>
            <a:pPr lvl="2"/>
            <a:r>
              <a:rPr lang="fr-FR" dirty="0" smtClean="0"/>
              <a:t>On distingue les canaux H0 à 384 kbit/s, H11 à 1 536 kbit/s et H12 à 1 920 kbit/s. </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16</a:t>
            </a:fld>
            <a:endParaRPr lang="fr-BE"/>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 RACCORDEMENT D’USAGER</a:t>
            </a:r>
            <a:br>
              <a:rPr lang="fr-FR" dirty="0" smtClean="0"/>
            </a:br>
            <a:r>
              <a:rPr lang="fr-FR" i="1" dirty="0" smtClean="0"/>
              <a:t>Les accès RNIS</a:t>
            </a:r>
            <a:endParaRPr lang="en-US" dirty="0"/>
          </a:p>
        </p:txBody>
      </p:sp>
      <p:sp>
        <p:nvSpPr>
          <p:cNvPr id="3" name="Espace réservé du contenu 2"/>
          <p:cNvSpPr>
            <a:spLocks noGrp="1"/>
          </p:cNvSpPr>
          <p:nvPr>
            <p:ph idx="1"/>
          </p:nvPr>
        </p:nvSpPr>
        <p:spPr/>
        <p:txBody>
          <a:bodyPr>
            <a:normAutofit/>
          </a:bodyPr>
          <a:lstStyle/>
          <a:p>
            <a:r>
              <a:rPr lang="fr-FR" b="1" dirty="0" smtClean="0"/>
              <a:t>Selon le nombre de canaux offerts, on définit deux types d’accès,</a:t>
            </a:r>
          </a:p>
          <a:p>
            <a:pPr lvl="1"/>
            <a:r>
              <a:rPr lang="fr-FR" b="1" u="sng" dirty="0" smtClean="0"/>
              <a:t>Accès de base </a:t>
            </a:r>
            <a:r>
              <a:rPr lang="fr-FR" dirty="0" smtClean="0"/>
              <a:t>ou T0 (BRI, Basic Rate Interface), offre un débit de 192 kbit/s dont 144  utiles, soit 2 canaux B et un canal D à 16 kbit/s,</a:t>
            </a:r>
          </a:p>
          <a:p>
            <a:pPr lvl="1"/>
            <a:r>
              <a:rPr lang="fr-FR" b="1" u="sng" dirty="0" smtClean="0"/>
              <a:t>Accès primaire </a:t>
            </a:r>
            <a:r>
              <a:rPr lang="fr-FR" dirty="0" smtClean="0"/>
              <a:t>ou T2 (PRI, </a:t>
            </a:r>
            <a:r>
              <a:rPr lang="fr-FR" dirty="0" err="1" smtClean="0"/>
              <a:t>Primary</a:t>
            </a:r>
            <a:r>
              <a:rPr lang="fr-FR" dirty="0" smtClean="0"/>
              <a:t> Rate Interface) offre 15, 20, 25 ou 30 canaux B et un canal D à 64 kbit/s. Soit, pour 30 canaux B un débit de 2 048 kbit/s dont 1 920 utiles.</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17</a:t>
            </a:fld>
            <a:endParaRPr lang="fr-BE"/>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 RACCORDEMENT D’USAGER</a:t>
            </a:r>
            <a:br>
              <a:rPr lang="fr-FR" dirty="0" smtClean="0"/>
            </a:br>
            <a:r>
              <a:rPr lang="fr-FR" i="1" dirty="0" smtClean="0"/>
              <a:t>Les accès RNIS – Tarification Tunisie Telecom</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18</a:t>
            </a:fld>
            <a:endParaRPr lang="fr-BE"/>
          </a:p>
        </p:txBody>
      </p:sp>
      <p:pic>
        <p:nvPicPr>
          <p:cNvPr id="6146" name="Picture 2"/>
          <p:cNvPicPr>
            <a:picLocks noChangeAspect="1" noChangeArrowheads="1"/>
          </p:cNvPicPr>
          <p:nvPr/>
        </p:nvPicPr>
        <p:blipFill>
          <a:blip r:embed="rId2"/>
          <a:srcRect/>
          <a:stretch>
            <a:fillRect/>
          </a:stretch>
        </p:blipFill>
        <p:spPr bwMode="auto">
          <a:xfrm>
            <a:off x="633854" y="1500174"/>
            <a:ext cx="7867236" cy="460363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 RACCORDEMENT D’USAGER </a:t>
            </a:r>
            <a:br>
              <a:rPr lang="fr-FR" dirty="0" smtClean="0"/>
            </a:br>
            <a:r>
              <a:rPr lang="en-US" i="1" dirty="0" err="1" smtClean="0"/>
              <a:t>L’installation</a:t>
            </a:r>
            <a:r>
              <a:rPr lang="en-US" i="1" dirty="0" smtClean="0"/>
              <a:t> </a:t>
            </a:r>
            <a:r>
              <a:rPr lang="en-US" i="1" dirty="0" err="1" smtClean="0"/>
              <a:t>d’abonné</a:t>
            </a:r>
            <a:endParaRPr lang="en-US" dirty="0"/>
          </a:p>
        </p:txBody>
      </p:sp>
      <p:sp>
        <p:nvSpPr>
          <p:cNvPr id="3" name="Espace réservé du contenu 2"/>
          <p:cNvSpPr>
            <a:spLocks noGrp="1"/>
          </p:cNvSpPr>
          <p:nvPr>
            <p:ph idx="1"/>
          </p:nvPr>
        </p:nvSpPr>
        <p:spPr/>
        <p:txBody>
          <a:bodyPr>
            <a:normAutofit fontScale="92500"/>
          </a:bodyPr>
          <a:lstStyle/>
          <a:p>
            <a:r>
              <a:rPr lang="fr-FR" b="1" dirty="0" smtClean="0"/>
              <a:t>D’une manière générale, les terminaux RNIS sont reliés en bus. </a:t>
            </a:r>
          </a:p>
          <a:p>
            <a:endParaRPr lang="fr-FR" b="1" dirty="0" smtClean="0"/>
          </a:p>
          <a:p>
            <a:r>
              <a:rPr lang="fr-FR" b="1" dirty="0" smtClean="0"/>
              <a:t>Selon l’équipement d’accès, l’installation est dite</a:t>
            </a:r>
          </a:p>
          <a:p>
            <a:pPr lvl="1"/>
            <a:r>
              <a:rPr lang="fr-FR" dirty="0" smtClean="0"/>
              <a:t> à </a:t>
            </a:r>
            <a:r>
              <a:rPr lang="fr-FR" b="1" u="sng" dirty="0" smtClean="0"/>
              <a:t>bus passif </a:t>
            </a:r>
            <a:r>
              <a:rPr lang="fr-FR" dirty="0" smtClean="0"/>
              <a:t>si celle-ci est directement connectée à la TNR </a:t>
            </a:r>
          </a:p>
          <a:p>
            <a:pPr lvl="1"/>
            <a:r>
              <a:rPr lang="fr-FR" dirty="0" smtClean="0"/>
              <a:t>et </a:t>
            </a:r>
            <a:r>
              <a:rPr lang="fr-FR" b="1" u="sng" dirty="0" smtClean="0"/>
              <a:t>à bus unique ou étoile de bus</a:t>
            </a:r>
            <a:r>
              <a:rPr lang="fr-FR" dirty="0" smtClean="0"/>
              <a:t> lorsque le (ou les bus) est (sont) raccordé(s) par l’intermédiaire d’un équipement </a:t>
            </a:r>
            <a:r>
              <a:rPr lang="en-US" dirty="0" smtClean="0"/>
              <a:t>local (TNA).</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19</a:t>
            </a:fld>
            <a:endParaRPr lang="fr-BE"/>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 RACCORDEMENT D’USAGER </a:t>
            </a:r>
            <a:br>
              <a:rPr lang="fr-FR" dirty="0" smtClean="0"/>
            </a:br>
            <a:r>
              <a:rPr lang="en-US" i="1" dirty="0" err="1" smtClean="0"/>
              <a:t>L’installation</a:t>
            </a:r>
            <a:r>
              <a:rPr lang="en-US" i="1" dirty="0" smtClean="0"/>
              <a:t> </a:t>
            </a:r>
            <a:r>
              <a:rPr lang="en-US" i="1" dirty="0" err="1" smtClean="0"/>
              <a:t>d’abonné</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20</a:t>
            </a:fld>
            <a:endParaRPr lang="fr-BE"/>
          </a:p>
        </p:txBody>
      </p:sp>
      <p:pic>
        <p:nvPicPr>
          <p:cNvPr id="8194" name="Picture 2"/>
          <p:cNvPicPr>
            <a:picLocks noChangeAspect="1" noChangeArrowheads="1"/>
          </p:cNvPicPr>
          <p:nvPr/>
        </p:nvPicPr>
        <p:blipFill>
          <a:blip r:embed="rId2"/>
          <a:srcRect/>
          <a:stretch>
            <a:fillRect/>
          </a:stretch>
        </p:blipFill>
        <p:spPr bwMode="auto">
          <a:xfrm>
            <a:off x="357158" y="1857364"/>
            <a:ext cx="8616019" cy="407195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0"/>
            <a:ext cx="8229600" cy="1143000"/>
          </a:xfrm>
        </p:spPr>
        <p:txBody>
          <a:bodyPr>
            <a:normAutofit/>
          </a:bodyPr>
          <a:lstStyle/>
          <a:p>
            <a:r>
              <a:rPr lang="en-US" sz="3200" dirty="0" smtClean="0"/>
              <a:t>Les services du RNIS</a:t>
            </a:r>
            <a:endParaRPr lang="en-US" sz="3200" dirty="0"/>
          </a:p>
        </p:txBody>
      </p:sp>
      <p:sp>
        <p:nvSpPr>
          <p:cNvPr id="3" name="Espace réservé du contenu 2"/>
          <p:cNvSpPr>
            <a:spLocks noGrp="1"/>
          </p:cNvSpPr>
          <p:nvPr>
            <p:ph idx="1"/>
          </p:nvPr>
        </p:nvSpPr>
        <p:spPr>
          <a:xfrm>
            <a:off x="457200" y="928670"/>
            <a:ext cx="8229600" cy="3571901"/>
          </a:xfrm>
        </p:spPr>
        <p:txBody>
          <a:bodyPr>
            <a:normAutofit fontScale="77500" lnSpcReduction="20000"/>
          </a:bodyPr>
          <a:lstStyle/>
          <a:p>
            <a:r>
              <a:rPr lang="fr-FR" b="1" dirty="0" smtClean="0"/>
              <a:t>Les réseaux RNIS donnent accès à trois types de services : </a:t>
            </a:r>
          </a:p>
          <a:p>
            <a:pPr lvl="1"/>
            <a:r>
              <a:rPr lang="fr-FR" dirty="0" smtClean="0"/>
              <a:t>les services supports pour le  transfert d’information (couches 1 à 3 du modèle OSI), </a:t>
            </a:r>
          </a:p>
          <a:p>
            <a:pPr lvl="1"/>
            <a:r>
              <a:rPr lang="fr-FR" dirty="0" smtClean="0"/>
              <a:t>les </a:t>
            </a:r>
            <a:r>
              <a:rPr lang="fr-FR" dirty="0" err="1" smtClean="0"/>
              <a:t>téléservices</a:t>
            </a:r>
            <a:r>
              <a:rPr lang="fr-FR" dirty="0" smtClean="0"/>
              <a:t> qui sont des services  complets (téléphonie, télécopie...) correspondant aux couches 1 à 7 du modèle OSI, </a:t>
            </a:r>
          </a:p>
          <a:p>
            <a:pPr lvl="1"/>
            <a:r>
              <a:rPr lang="fr-FR" dirty="0" smtClean="0"/>
              <a:t>enfin des compléments de services qui étendent les possibilités du service transport ou des </a:t>
            </a:r>
            <a:r>
              <a:rPr lang="fr-FR" dirty="0" err="1" smtClean="0"/>
              <a:t>téléservices</a:t>
            </a:r>
            <a:r>
              <a:rPr lang="fr-FR" dirty="0" smtClean="0"/>
              <a:t>. Les compléments de services sont optionnels et facturés en sus de </a:t>
            </a:r>
            <a:r>
              <a:rPr lang="en-US" dirty="0" err="1" smtClean="0"/>
              <a:t>l’abonnement</a:t>
            </a:r>
            <a:r>
              <a:rPr lang="en-US" dirty="0" smtClean="0"/>
              <a:t>.</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21</a:t>
            </a:fld>
            <a:endParaRPr lang="fr-BE"/>
          </a:p>
        </p:txBody>
      </p:sp>
      <p:pic>
        <p:nvPicPr>
          <p:cNvPr id="9218" name="Picture 2"/>
          <p:cNvPicPr>
            <a:picLocks noChangeAspect="1" noChangeArrowheads="1"/>
          </p:cNvPicPr>
          <p:nvPr/>
        </p:nvPicPr>
        <p:blipFill>
          <a:blip r:embed="rId2"/>
          <a:srcRect/>
          <a:stretch>
            <a:fillRect/>
          </a:stretch>
        </p:blipFill>
        <p:spPr bwMode="auto">
          <a:xfrm>
            <a:off x="1428728" y="3786190"/>
            <a:ext cx="6515100" cy="2209800"/>
          </a:xfrm>
          <a:prstGeom prst="rect">
            <a:avLst/>
          </a:prstGeom>
          <a:noFill/>
          <a:ln w="9525">
            <a:noFill/>
            <a:miter lim="800000"/>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Le service support</a:t>
            </a:r>
            <a:endParaRPr lang="en-US" dirty="0"/>
          </a:p>
        </p:txBody>
      </p:sp>
      <p:sp>
        <p:nvSpPr>
          <p:cNvPr id="3" name="Espace réservé du contenu 2"/>
          <p:cNvSpPr>
            <a:spLocks noGrp="1"/>
          </p:cNvSpPr>
          <p:nvPr>
            <p:ph idx="1"/>
          </p:nvPr>
        </p:nvSpPr>
        <p:spPr/>
        <p:txBody>
          <a:bodyPr>
            <a:normAutofit lnSpcReduction="10000"/>
          </a:bodyPr>
          <a:lstStyle/>
          <a:p>
            <a:r>
              <a:rPr lang="fr-FR" b="1" dirty="0" smtClean="0"/>
              <a:t>Le service support est un service de transport d’information de bout en bout entre deux interfaces. </a:t>
            </a:r>
          </a:p>
          <a:p>
            <a:endParaRPr lang="fr-FR" dirty="0" smtClean="0"/>
          </a:p>
          <a:p>
            <a:r>
              <a:rPr lang="fr-FR" b="1" dirty="0" smtClean="0"/>
              <a:t>Le RNIS offre trois types de service support </a:t>
            </a:r>
          </a:p>
          <a:p>
            <a:pPr lvl="1"/>
            <a:r>
              <a:rPr lang="fr-FR" b="1" dirty="0" smtClean="0"/>
              <a:t>le service téléphonique, </a:t>
            </a:r>
          </a:p>
          <a:p>
            <a:pPr lvl="1"/>
            <a:r>
              <a:rPr lang="fr-FR" b="1" dirty="0" smtClean="0"/>
              <a:t>le service numérique sur canal B (transparent aux protocoles) </a:t>
            </a:r>
          </a:p>
          <a:p>
            <a:pPr lvl="1"/>
            <a:r>
              <a:rPr lang="fr-FR" b="1" dirty="0" smtClean="0"/>
              <a:t>et le mode paquets sur le canal D.</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22</a:t>
            </a:fld>
            <a:endParaRPr lang="fr-BE"/>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Le service support</a:t>
            </a:r>
            <a:endParaRPr lang="en-US" dirty="0"/>
          </a:p>
        </p:txBody>
      </p:sp>
      <p:sp>
        <p:nvSpPr>
          <p:cNvPr id="3" name="Espace réservé du contenu 2"/>
          <p:cNvSpPr>
            <a:spLocks noGrp="1"/>
          </p:cNvSpPr>
          <p:nvPr>
            <p:ph idx="1"/>
          </p:nvPr>
        </p:nvSpPr>
        <p:spPr/>
        <p:txBody>
          <a:bodyPr>
            <a:normAutofit fontScale="77500" lnSpcReduction="20000"/>
          </a:bodyPr>
          <a:lstStyle/>
          <a:p>
            <a:r>
              <a:rPr lang="fr-FR" b="1" dirty="0" smtClean="0"/>
              <a:t>Le service téléphonique correspond aux services traditionnels existants sur le réseau téléphonique commuté, c’est-à-dire les services ne requérant qu’une bande analogique de 300-3 400 Hz.</a:t>
            </a:r>
          </a:p>
          <a:p>
            <a:endParaRPr lang="fr-FR" dirty="0" smtClean="0"/>
          </a:p>
          <a:p>
            <a:r>
              <a:rPr lang="fr-FR" b="1" dirty="0" smtClean="0"/>
              <a:t> Dans ce type de service, dit de « qualité vocale », la continuité numérique n’est pas garantie de bout en bout, certaines artères empruntées peuvent être analogiques. </a:t>
            </a:r>
          </a:p>
          <a:p>
            <a:pPr lvl="1"/>
            <a:r>
              <a:rPr lang="fr-FR" dirty="0" smtClean="0"/>
              <a:t>C’est,  par exemple, le cas d’un abonné RNIS appelant un abonné non RNIS </a:t>
            </a:r>
          </a:p>
          <a:p>
            <a:pPr lvl="1"/>
            <a:endParaRPr lang="fr-FR" dirty="0" smtClean="0"/>
          </a:p>
          <a:p>
            <a:r>
              <a:rPr lang="fr-FR" b="1" dirty="0" smtClean="0"/>
              <a:t>Ce service est désigné par le sigle CCBNT (Circuit Commuté B Non Transparent). </a:t>
            </a:r>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23</a:t>
            </a:fld>
            <a:endParaRPr lang="fr-BE"/>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Le service support</a:t>
            </a:r>
            <a:endParaRPr lang="en-US" dirty="0"/>
          </a:p>
        </p:txBody>
      </p:sp>
      <p:sp>
        <p:nvSpPr>
          <p:cNvPr id="3" name="Espace réservé du contenu 2"/>
          <p:cNvSpPr>
            <a:spLocks noGrp="1"/>
          </p:cNvSpPr>
          <p:nvPr>
            <p:ph idx="1"/>
          </p:nvPr>
        </p:nvSpPr>
        <p:spPr/>
        <p:txBody>
          <a:bodyPr>
            <a:normAutofit fontScale="92500" lnSpcReduction="10000"/>
          </a:bodyPr>
          <a:lstStyle/>
          <a:p>
            <a:r>
              <a:rPr lang="fr-FR" b="1" dirty="0" smtClean="0"/>
              <a:t>Le service numérique garantit une qualité numérique de bout en bout. </a:t>
            </a:r>
          </a:p>
          <a:p>
            <a:endParaRPr lang="fr-FR" dirty="0" smtClean="0"/>
          </a:p>
          <a:p>
            <a:r>
              <a:rPr lang="fr-FR" b="1" dirty="0" smtClean="0"/>
              <a:t>Il est utilisé pour les applications informatiques à faible ou moyen débit ( 64 kbit/s), la télécopie, la téléphonie 7 kHz, l’audio et la visioconférence</a:t>
            </a:r>
            <a:r>
              <a:rPr lang="fr-FR" dirty="0" smtClean="0"/>
              <a:t>.</a:t>
            </a:r>
          </a:p>
          <a:p>
            <a:endParaRPr lang="fr-FR" dirty="0" smtClean="0"/>
          </a:p>
          <a:p>
            <a:r>
              <a:rPr lang="fr-FR" b="1" dirty="0" smtClean="0"/>
              <a:t>Ce service est désigné sous le nom de CCBT (Circuit Commuté B Transparent).</a:t>
            </a:r>
            <a:endParaRPr lang="en-US" b="1" dirty="0" smtClean="0"/>
          </a:p>
          <a:p>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24</a:t>
            </a:fld>
            <a:endParaRPr lang="fr-BE"/>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Le service support</a:t>
            </a:r>
            <a:endParaRPr lang="en-US" dirty="0"/>
          </a:p>
        </p:txBody>
      </p:sp>
      <p:sp>
        <p:nvSpPr>
          <p:cNvPr id="3" name="Espace réservé du contenu 2"/>
          <p:cNvSpPr>
            <a:spLocks noGrp="1"/>
          </p:cNvSpPr>
          <p:nvPr>
            <p:ph idx="1"/>
          </p:nvPr>
        </p:nvSpPr>
        <p:spPr/>
        <p:txBody>
          <a:bodyPr>
            <a:normAutofit fontScale="85000" lnSpcReduction="10000"/>
          </a:bodyPr>
          <a:lstStyle/>
          <a:p>
            <a:r>
              <a:rPr lang="fr-FR" b="1" dirty="0" smtClean="0"/>
              <a:t>Les services CCBNT et CCBT sont offerts sur le canal B. </a:t>
            </a:r>
          </a:p>
          <a:p>
            <a:endParaRPr lang="fr-FR" b="1" dirty="0" smtClean="0"/>
          </a:p>
          <a:p>
            <a:r>
              <a:rPr lang="fr-FR" b="1" dirty="0" smtClean="0"/>
              <a:t>C’est le terminal appelant qui effectue la demande de qualité de service en positionnant l’élément d’information « Mode de fonctionnement » du message d’établissement à 16 pour le service CCBT ou à 32 pour le service CCBNT. </a:t>
            </a:r>
          </a:p>
          <a:p>
            <a:endParaRPr lang="fr-FR" b="1" dirty="0" smtClean="0"/>
          </a:p>
          <a:p>
            <a:r>
              <a:rPr lang="fr-FR" b="1" dirty="0" smtClean="0"/>
              <a:t>Un appel téléphonique est toujours établi en CCBNT</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25</a:t>
            </a:fld>
            <a:endParaRPr lang="fr-BE"/>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Le service support</a:t>
            </a:r>
            <a:endParaRPr lang="en-US" dirty="0"/>
          </a:p>
        </p:txBody>
      </p:sp>
      <p:sp>
        <p:nvSpPr>
          <p:cNvPr id="3" name="Espace réservé du contenu 2"/>
          <p:cNvSpPr>
            <a:spLocks noGrp="1"/>
          </p:cNvSpPr>
          <p:nvPr>
            <p:ph idx="1"/>
          </p:nvPr>
        </p:nvSpPr>
        <p:spPr/>
        <p:txBody>
          <a:bodyPr/>
          <a:lstStyle/>
          <a:p>
            <a:r>
              <a:rPr lang="fr-FR" b="1" dirty="0" smtClean="0"/>
              <a:t>Toute la bande passante du canal D n’est pas utilisée intégralement pour la signalisation. </a:t>
            </a:r>
          </a:p>
          <a:p>
            <a:endParaRPr lang="fr-FR" dirty="0" smtClean="0"/>
          </a:p>
          <a:p>
            <a:r>
              <a:rPr lang="fr-FR" b="1" dirty="0" smtClean="0"/>
              <a:t>Ce lien étant établi de manière permanente, la bande disponible peut être utilisée pour réaliser un accès permanent, à 9 600 bit/s, aux réseaux en mode paquet X.25.</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26</a:t>
            </a:fld>
            <a:endParaRPr lang="fr-BE"/>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Les </a:t>
            </a:r>
            <a:r>
              <a:rPr lang="en-US" dirty="0" err="1" smtClean="0"/>
              <a:t>téléservices</a:t>
            </a:r>
            <a:endParaRPr lang="en-US" dirty="0"/>
          </a:p>
        </p:txBody>
      </p:sp>
      <p:sp>
        <p:nvSpPr>
          <p:cNvPr id="3" name="Espace réservé du contenu 2"/>
          <p:cNvSpPr>
            <a:spLocks noGrp="1"/>
          </p:cNvSpPr>
          <p:nvPr>
            <p:ph idx="1"/>
          </p:nvPr>
        </p:nvSpPr>
        <p:spPr/>
        <p:txBody>
          <a:bodyPr>
            <a:normAutofit fontScale="92500" lnSpcReduction="20000"/>
          </a:bodyPr>
          <a:lstStyle/>
          <a:p>
            <a:r>
              <a:rPr lang="fr-FR" b="1" dirty="0" smtClean="0"/>
              <a:t>Les </a:t>
            </a:r>
            <a:r>
              <a:rPr lang="fr-FR" b="1" dirty="0" err="1" smtClean="0"/>
              <a:t>téléservices</a:t>
            </a:r>
            <a:r>
              <a:rPr lang="fr-FR" b="1" dirty="0" smtClean="0"/>
              <a:t> sont des services de bout en bout entre deux terminaux couvrant l’intégralité  des fonctions des couches 1 à 7. </a:t>
            </a:r>
          </a:p>
          <a:p>
            <a:endParaRPr lang="fr-FR" dirty="0" smtClean="0"/>
          </a:p>
          <a:p>
            <a:r>
              <a:rPr lang="fr-FR" b="1" dirty="0" smtClean="0"/>
              <a:t>La signalisation assure la compatibilité entre les terminaux vis-à-vis des services invoqués. </a:t>
            </a:r>
          </a:p>
          <a:p>
            <a:endParaRPr lang="fr-FR" b="1" dirty="0" smtClean="0"/>
          </a:p>
          <a:p>
            <a:r>
              <a:rPr lang="fr-FR" b="1" dirty="0" smtClean="0"/>
              <a:t>Le </a:t>
            </a:r>
            <a:r>
              <a:rPr lang="fr-FR" b="1" dirty="0" err="1" smtClean="0"/>
              <a:t>téléservices</a:t>
            </a:r>
            <a:r>
              <a:rPr lang="fr-FR" b="1" dirty="0" smtClean="0"/>
              <a:t> normalisés sont :</a:t>
            </a:r>
          </a:p>
          <a:p>
            <a:pPr lvl="1"/>
            <a:r>
              <a:rPr lang="fr-FR" dirty="0" smtClean="0"/>
              <a:t>la téléphonie 3,1 kHz, la téléphonie 7 kHz, le vidéotex (Minitel), la télécopie,  la vidéoconférence... </a:t>
            </a:r>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27</a:t>
            </a:fld>
            <a:endParaRPr lang="fr-BE"/>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compléments de service</a:t>
            </a:r>
            <a:endParaRPr lang="en-US" dirty="0"/>
          </a:p>
        </p:txBody>
      </p:sp>
      <p:sp>
        <p:nvSpPr>
          <p:cNvPr id="3" name="Espace réservé du contenu 2"/>
          <p:cNvSpPr>
            <a:spLocks noGrp="1"/>
          </p:cNvSpPr>
          <p:nvPr>
            <p:ph idx="1"/>
          </p:nvPr>
        </p:nvSpPr>
        <p:spPr/>
        <p:txBody>
          <a:bodyPr>
            <a:normAutofit fontScale="70000" lnSpcReduction="20000"/>
          </a:bodyPr>
          <a:lstStyle/>
          <a:p>
            <a:r>
              <a:rPr lang="fr-FR" b="1" dirty="0" smtClean="0"/>
              <a:t>Les compléments de service correspondent essentiellement à un enrichissement de l’offre téléphonique, ils concernent le service support et les </a:t>
            </a:r>
            <a:r>
              <a:rPr lang="fr-FR" b="1" dirty="0" err="1" smtClean="0"/>
              <a:t>téléservices</a:t>
            </a:r>
            <a:r>
              <a:rPr lang="fr-FR" b="1" dirty="0" smtClean="0"/>
              <a:t>. </a:t>
            </a:r>
          </a:p>
          <a:p>
            <a:pPr lvl="1"/>
            <a:r>
              <a:rPr lang="fr-FR" b="1" i="1" dirty="0" smtClean="0"/>
              <a:t>Indication de coût,  </a:t>
            </a:r>
            <a:r>
              <a:rPr lang="en-US" b="1" i="1" dirty="0" err="1" smtClean="0"/>
              <a:t>Présentation</a:t>
            </a:r>
            <a:r>
              <a:rPr lang="en-US" b="1" i="1" dirty="0" smtClean="0"/>
              <a:t> </a:t>
            </a:r>
            <a:r>
              <a:rPr lang="en-US" b="1" i="1" dirty="0" err="1" smtClean="0"/>
              <a:t>d’appel</a:t>
            </a:r>
            <a:r>
              <a:rPr lang="en-US" b="1" i="1" dirty="0" smtClean="0"/>
              <a:t>, double </a:t>
            </a:r>
            <a:r>
              <a:rPr lang="en-US" b="1" i="1" dirty="0" err="1" smtClean="0"/>
              <a:t>appel</a:t>
            </a:r>
            <a:endParaRPr lang="en-US" b="1" i="1" dirty="0" smtClean="0"/>
          </a:p>
          <a:p>
            <a:pPr lvl="1"/>
            <a:r>
              <a:rPr lang="en-US" b="1" i="1" dirty="0" err="1" smtClean="0"/>
              <a:t>Portabilité</a:t>
            </a:r>
            <a:r>
              <a:rPr lang="en-US" dirty="0" smtClean="0"/>
              <a:t>: </a:t>
            </a:r>
            <a:r>
              <a:rPr lang="fr-FR" dirty="0" smtClean="0"/>
              <a:t>C’est la faculté dont dispose l’usager, durant un appel, de suspendre une communication et de reprendre celle-ci plus tard sur le même poste au même endroit ou sur le même poste déplacé  dans l’installation ou encore sur un autre poste de la même installation</a:t>
            </a:r>
          </a:p>
          <a:p>
            <a:pPr lvl="1"/>
            <a:r>
              <a:rPr lang="fr-FR" b="1" i="1" dirty="0" smtClean="0"/>
              <a:t>Sélection Directe à l’Arrivée (SDA): </a:t>
            </a:r>
            <a:r>
              <a:rPr lang="fr-FR" dirty="0" smtClean="0"/>
              <a:t>La sélection directe à l’arrivée permet de joindre directement un terminal de l’installation sans nécessiter le recours à un(e) standardiste.</a:t>
            </a:r>
          </a:p>
          <a:p>
            <a:pPr lvl="1"/>
            <a:r>
              <a:rPr lang="fr-FR" dirty="0" smtClean="0"/>
              <a:t>….</a:t>
            </a:r>
          </a:p>
          <a:p>
            <a:pPr lvl="1"/>
            <a:endParaRPr lang="fr-FR" dirty="0" smtClean="0"/>
          </a:p>
          <a:p>
            <a:r>
              <a:rPr lang="fr-FR" b="1" dirty="0" smtClean="0"/>
              <a:t>Ces prestations optionnelles donnent lieu à facturation (abonnement ou appel par appel).</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28</a:t>
            </a:fld>
            <a:endParaRPr lang="fr-BE"/>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pPr algn="ctr"/>
            <a:r>
              <a:rPr lang="fr-FR" dirty="0" smtClean="0"/>
              <a:t>High </a:t>
            </a:r>
            <a:r>
              <a:rPr lang="fr-FR" dirty="0" err="1" smtClean="0"/>
              <a:t>Level</a:t>
            </a:r>
            <a:r>
              <a:rPr lang="fr-FR" dirty="0" smtClean="0"/>
              <a:t> Data Link Control</a:t>
            </a:r>
            <a:endParaRPr lang="fr-FR" dirty="0"/>
          </a:p>
        </p:txBody>
      </p:sp>
      <p:sp>
        <p:nvSpPr>
          <p:cNvPr id="8" name="Espace réservé du texte 7"/>
          <p:cNvSpPr>
            <a:spLocks noGrp="1"/>
          </p:cNvSpPr>
          <p:nvPr>
            <p:ph type="body" idx="1"/>
          </p:nvPr>
        </p:nvSpPr>
        <p:spPr/>
        <p:txBody>
          <a:bodyPr/>
          <a:lstStyle/>
          <a:p>
            <a:endParaRPr lang="fr-FR"/>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29</a:t>
            </a:fld>
            <a:endParaRPr lang="fr-BE"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Format générale d’une trame</a:t>
            </a:r>
            <a:endParaRPr lang="fr-FR" dirty="0"/>
          </a:p>
        </p:txBody>
      </p:sp>
      <p:sp>
        <p:nvSpPr>
          <p:cNvPr id="4" name="Espace réservé de la date 3"/>
          <p:cNvSpPr>
            <a:spLocks noGrp="1"/>
          </p:cNvSpPr>
          <p:nvPr>
            <p:ph type="dt" sz="half" idx="10"/>
          </p:nvPr>
        </p:nvSpPr>
        <p:spPr/>
        <p:txBody>
          <a:bodyPr/>
          <a:lstStyle/>
          <a:p>
            <a:fld id="{9A3C0059-4BD0-4EEB-86BA-475AEC2CCB74}"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30</a:t>
            </a:fld>
            <a:endParaRPr lang="fr-BE" dirty="0"/>
          </a:p>
        </p:txBody>
      </p:sp>
      <p:graphicFrame>
        <p:nvGraphicFramePr>
          <p:cNvPr id="7" name="Tableau 6"/>
          <p:cNvGraphicFramePr>
            <a:graphicFrameLocks noGrp="1"/>
          </p:cNvGraphicFramePr>
          <p:nvPr/>
        </p:nvGraphicFramePr>
        <p:xfrm>
          <a:off x="214284" y="2643182"/>
          <a:ext cx="8715430" cy="1097280"/>
        </p:xfrm>
        <a:graphic>
          <a:graphicData uri="http://schemas.openxmlformats.org/drawingml/2006/table">
            <a:tbl>
              <a:tblPr firstRow="1" bandRow="1">
                <a:tableStyleId>{2D5ABB26-0587-4C30-8999-92F81FD0307C}</a:tableStyleId>
              </a:tblPr>
              <a:tblGrid>
                <a:gridCol w="1500196"/>
                <a:gridCol w="428628"/>
                <a:gridCol w="571504"/>
                <a:gridCol w="3600473"/>
                <a:gridCol w="542931"/>
                <a:gridCol w="500066"/>
                <a:gridCol w="1571632"/>
              </a:tblGrid>
              <a:tr h="785818">
                <a:tc>
                  <a:txBody>
                    <a:bodyPr/>
                    <a:lstStyle/>
                    <a:p>
                      <a:r>
                        <a:rPr lang="fr-FR" sz="2400" u="none" dirty="0" smtClean="0">
                          <a:effectLst>
                            <a:outerShdw blurRad="38100" dist="38100" dir="2700000" algn="tl">
                              <a:srgbClr val="000000">
                                <a:alpha val="43137"/>
                              </a:srgbClr>
                            </a:outerShdw>
                          </a:effectLst>
                        </a:rPr>
                        <a:t>Délimiteur du début</a:t>
                      </a:r>
                      <a:endParaRPr lang="fr-FR" sz="2400" u="none" dirty="0">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a:r>
                        <a:rPr lang="fr-FR" sz="2400" dirty="0" smtClean="0">
                          <a:effectLst>
                            <a:outerShdw blurRad="38100" dist="38100" dir="2700000" algn="tl">
                              <a:srgbClr val="000000">
                                <a:alpha val="43137"/>
                              </a:srgbClr>
                            </a:outerShdw>
                          </a:effectLst>
                        </a:rPr>
                        <a:t>Données</a:t>
                      </a:r>
                      <a:endParaRPr lang="fr-FR" sz="2000" dirty="0">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2400" dirty="0" smtClean="0">
                          <a:effectLst>
                            <a:outerShdw blurRad="38100" dist="38100" dir="2700000" algn="tl">
                              <a:srgbClr val="000000">
                                <a:alpha val="43137"/>
                              </a:srgbClr>
                            </a:outerShdw>
                          </a:effectLst>
                        </a:rPr>
                        <a:t>Délimiteur de fin</a:t>
                      </a:r>
                    </a:p>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r>
            </a:tbl>
          </a:graphicData>
        </a:graphic>
      </p:graphicFrame>
      <p:sp>
        <p:nvSpPr>
          <p:cNvPr id="9" name="Accolade fermante 8"/>
          <p:cNvSpPr/>
          <p:nvPr/>
        </p:nvSpPr>
        <p:spPr>
          <a:xfrm rot="5400000">
            <a:off x="4321967" y="2250273"/>
            <a:ext cx="357190" cy="3571900"/>
          </a:xfrm>
          <a:prstGeom prst="rightBrace">
            <a:avLst>
              <a:gd name="adj1" fmla="val 70393"/>
              <a:gd name="adj2" fmla="val 50000"/>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fr-FR"/>
          </a:p>
        </p:txBody>
      </p:sp>
      <p:sp>
        <p:nvSpPr>
          <p:cNvPr id="11" name="Accolade fermante 10"/>
          <p:cNvSpPr/>
          <p:nvPr/>
        </p:nvSpPr>
        <p:spPr>
          <a:xfrm rot="5400000">
            <a:off x="1250133" y="2893215"/>
            <a:ext cx="357190" cy="2286016"/>
          </a:xfrm>
          <a:prstGeom prst="rightBrace">
            <a:avLst>
              <a:gd name="adj1" fmla="val 70393"/>
              <a:gd name="adj2" fmla="val 50000"/>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fr-FR"/>
          </a:p>
        </p:txBody>
      </p:sp>
      <p:sp>
        <p:nvSpPr>
          <p:cNvPr id="12" name="Accolade fermante 11"/>
          <p:cNvSpPr/>
          <p:nvPr/>
        </p:nvSpPr>
        <p:spPr>
          <a:xfrm rot="5400000">
            <a:off x="7465239" y="2821777"/>
            <a:ext cx="357190" cy="2428892"/>
          </a:xfrm>
          <a:prstGeom prst="rightBrace">
            <a:avLst>
              <a:gd name="adj1" fmla="val 70393"/>
              <a:gd name="adj2" fmla="val 50000"/>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fr-FR"/>
          </a:p>
        </p:txBody>
      </p:sp>
      <p:sp>
        <p:nvSpPr>
          <p:cNvPr id="13" name="ZoneTexte 12"/>
          <p:cNvSpPr txBox="1"/>
          <p:nvPr/>
        </p:nvSpPr>
        <p:spPr>
          <a:xfrm>
            <a:off x="3071802" y="4429132"/>
            <a:ext cx="2714644" cy="400110"/>
          </a:xfrm>
          <a:prstGeom prst="rect">
            <a:avLst/>
          </a:prstGeom>
          <a:noFill/>
        </p:spPr>
        <p:txBody>
          <a:bodyPr wrap="square" rtlCol="0">
            <a:spAutoFit/>
          </a:bodyPr>
          <a:lstStyle/>
          <a:p>
            <a:r>
              <a:rPr lang="fr-FR" sz="2000" b="1" dirty="0" smtClean="0"/>
              <a:t>Champs d’Information</a:t>
            </a:r>
            <a:endParaRPr lang="fr-FR" sz="2000" b="1" dirty="0"/>
          </a:p>
        </p:txBody>
      </p:sp>
      <p:sp>
        <p:nvSpPr>
          <p:cNvPr id="14" name="ZoneTexte 13"/>
          <p:cNvSpPr txBox="1"/>
          <p:nvPr/>
        </p:nvSpPr>
        <p:spPr>
          <a:xfrm>
            <a:off x="785786" y="4500570"/>
            <a:ext cx="1285884" cy="400110"/>
          </a:xfrm>
          <a:prstGeom prst="rect">
            <a:avLst/>
          </a:prstGeom>
          <a:noFill/>
        </p:spPr>
        <p:txBody>
          <a:bodyPr wrap="square" rtlCol="0">
            <a:spAutoFit/>
          </a:bodyPr>
          <a:lstStyle/>
          <a:p>
            <a:r>
              <a:rPr lang="fr-FR" sz="2000" b="1" dirty="0" smtClean="0"/>
              <a:t>Entête</a:t>
            </a:r>
            <a:endParaRPr lang="fr-FR" sz="2000" b="1" dirty="0"/>
          </a:p>
        </p:txBody>
      </p:sp>
      <p:sp>
        <p:nvSpPr>
          <p:cNvPr id="15" name="ZoneTexte 14"/>
          <p:cNvSpPr txBox="1"/>
          <p:nvPr/>
        </p:nvSpPr>
        <p:spPr>
          <a:xfrm>
            <a:off x="6715140" y="4429132"/>
            <a:ext cx="1571636" cy="400110"/>
          </a:xfrm>
          <a:prstGeom prst="rect">
            <a:avLst/>
          </a:prstGeom>
          <a:noFill/>
        </p:spPr>
        <p:txBody>
          <a:bodyPr wrap="square" rtlCol="0">
            <a:spAutoFit/>
          </a:bodyPr>
          <a:lstStyle/>
          <a:p>
            <a:r>
              <a:rPr lang="fr-FR" sz="2000" b="1" dirty="0" smtClean="0"/>
              <a:t>Terminaison</a:t>
            </a:r>
            <a:endParaRPr lang="fr-FR" sz="2000" b="1"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Méthodes de délimitation des trames</a:t>
            </a:r>
            <a:endParaRPr lang="fr-FR" dirty="0"/>
          </a:p>
        </p:txBody>
      </p:sp>
      <p:sp>
        <p:nvSpPr>
          <p:cNvPr id="3" name="Espace réservé du contenu 2"/>
          <p:cNvSpPr>
            <a:spLocks noGrp="1"/>
          </p:cNvSpPr>
          <p:nvPr>
            <p:ph idx="1"/>
          </p:nvPr>
        </p:nvSpPr>
        <p:spPr/>
        <p:txBody>
          <a:bodyPr>
            <a:normAutofit fontScale="62500" lnSpcReduction="20000"/>
          </a:bodyPr>
          <a:lstStyle/>
          <a:p>
            <a:r>
              <a:rPr lang="fr-FR" b="1" dirty="0" smtClean="0"/>
              <a:t>Chaque trame commence par un délimiteur de début et peut se terminer par un délimiteur de fin. </a:t>
            </a:r>
          </a:p>
          <a:p>
            <a:endParaRPr lang="fr-FR" dirty="0" smtClean="0"/>
          </a:p>
          <a:p>
            <a:r>
              <a:rPr lang="fr-FR" b="1" dirty="0" smtClean="0"/>
              <a:t>Un délimiteur peut être :</a:t>
            </a:r>
          </a:p>
          <a:p>
            <a:pPr lvl="1"/>
            <a:r>
              <a:rPr lang="fr-FR" b="1" dirty="0" smtClean="0"/>
              <a:t>soit une séquence particulière de caractères,</a:t>
            </a:r>
          </a:p>
          <a:p>
            <a:pPr lvl="1"/>
            <a:r>
              <a:rPr lang="fr-FR" b="1" dirty="0" smtClean="0"/>
              <a:t>soit une suite particulière de bits, </a:t>
            </a:r>
          </a:p>
          <a:p>
            <a:pPr lvl="2"/>
            <a:r>
              <a:rPr lang="fr-FR" dirty="0" smtClean="0"/>
              <a:t>exemple : le fanion 01111110 du protocole HDLC.</a:t>
            </a:r>
          </a:p>
          <a:p>
            <a:pPr lvl="1"/>
            <a:r>
              <a:rPr lang="fr-FR" b="1" dirty="0" smtClean="0"/>
              <a:t>soit un codage particulier </a:t>
            </a:r>
          </a:p>
          <a:p>
            <a:pPr lvl="2"/>
            <a:r>
              <a:rPr lang="fr-FR" dirty="0" smtClean="0"/>
              <a:t>Des séquences, non-utilisées pour coder les éléments binaires, servent à délimiter les trames.</a:t>
            </a:r>
          </a:p>
          <a:p>
            <a:pPr lvl="2"/>
            <a:endParaRPr lang="fr-FR" dirty="0" smtClean="0"/>
          </a:p>
          <a:p>
            <a:r>
              <a:rPr lang="fr-FR" b="1" dirty="0" smtClean="0"/>
              <a:t>Utilisation d’un compteur de caractères:</a:t>
            </a:r>
          </a:p>
          <a:p>
            <a:pPr lvl="1"/>
            <a:r>
              <a:rPr lang="fr-FR" dirty="0" smtClean="0"/>
              <a:t>L’en-tête de trame contient un champ indiquant la longueur de la trame.</a:t>
            </a:r>
          </a:p>
          <a:p>
            <a:pPr lvl="1"/>
            <a:r>
              <a:rPr lang="fr-FR" dirty="0" smtClean="0"/>
              <a:t>Problème: si la valeur du champ est  modifiée au cours de la transmission </a:t>
            </a:r>
          </a:p>
          <a:p>
            <a:pPr lvl="1"/>
            <a:r>
              <a:rPr lang="fr-FR" dirty="0" smtClean="0"/>
              <a:t>Méthode rarement utilisée seule</a:t>
            </a:r>
          </a:p>
        </p:txBody>
      </p:sp>
      <p:sp>
        <p:nvSpPr>
          <p:cNvPr id="4" name="Espace réservé de la date 3"/>
          <p:cNvSpPr>
            <a:spLocks noGrp="1"/>
          </p:cNvSpPr>
          <p:nvPr>
            <p:ph type="dt" sz="half" idx="10"/>
          </p:nvPr>
        </p:nvSpPr>
        <p:spPr/>
        <p:txBody>
          <a:bodyPr/>
          <a:lstStyle/>
          <a:p>
            <a:fld id="{E6F9F788-24F1-4F25-B961-4EE686C338EB}"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31</a:t>
            </a:fld>
            <a:endParaRPr lang="fr-BE"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Exemple d’utilisation d’un compteur de caractères</a:t>
            </a:r>
            <a:endParaRPr lang="fr-FR" dirty="0"/>
          </a:p>
        </p:txBody>
      </p:sp>
      <p:sp>
        <p:nvSpPr>
          <p:cNvPr id="4" name="Espace réservé de la date 3"/>
          <p:cNvSpPr>
            <a:spLocks noGrp="1"/>
          </p:cNvSpPr>
          <p:nvPr>
            <p:ph type="dt" sz="half" idx="10"/>
          </p:nvPr>
        </p:nvSpPr>
        <p:spPr/>
        <p:txBody>
          <a:bodyPr/>
          <a:lstStyle/>
          <a:p>
            <a:fld id="{1C93084B-A19D-4031-82FB-C9E40D81B88A}"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32</a:t>
            </a:fld>
            <a:endParaRPr lang="fr-BE" dirty="0"/>
          </a:p>
        </p:txBody>
      </p:sp>
      <p:graphicFrame>
        <p:nvGraphicFramePr>
          <p:cNvPr id="7" name="Tableau 6"/>
          <p:cNvGraphicFramePr>
            <a:graphicFrameLocks noGrp="1"/>
          </p:cNvGraphicFramePr>
          <p:nvPr/>
        </p:nvGraphicFramePr>
        <p:xfrm>
          <a:off x="1524000" y="1857364"/>
          <a:ext cx="6413839" cy="370840"/>
        </p:xfrm>
        <a:graphic>
          <a:graphicData uri="http://schemas.openxmlformats.org/drawingml/2006/table">
            <a:tbl>
              <a:tblPr firstRow="1" bandRow="1">
                <a:tableStyleId>{5940675A-B579-460E-94D1-54222C63F5DA}</a:tableStyleId>
              </a:tblPr>
              <a:tblGrid>
                <a:gridCol w="427039"/>
                <a:gridCol w="427039"/>
                <a:gridCol w="427039"/>
                <a:gridCol w="427039"/>
                <a:gridCol w="427039"/>
                <a:gridCol w="427039"/>
                <a:gridCol w="427039"/>
                <a:gridCol w="427039"/>
                <a:gridCol w="427039"/>
                <a:gridCol w="435293"/>
                <a:gridCol w="427039"/>
                <a:gridCol w="427039"/>
                <a:gridCol w="427039"/>
                <a:gridCol w="427039"/>
                <a:gridCol w="427039"/>
              </a:tblGrid>
              <a:tr h="370840">
                <a:tc>
                  <a:txBody>
                    <a:bodyPr/>
                    <a:lstStyle/>
                    <a:p>
                      <a:r>
                        <a:rPr lang="fr-FR" sz="1600" b="1" dirty="0" smtClean="0"/>
                        <a:t>06</a:t>
                      </a:r>
                      <a:endParaRPr lang="fr-FR" sz="1600" b="1" dirty="0"/>
                    </a:p>
                  </a:txBody>
                  <a:tcPr>
                    <a:solidFill>
                      <a:srgbClr val="FF0000"/>
                    </a:solidFill>
                  </a:tcPr>
                </a:tc>
                <a:tc>
                  <a:txBody>
                    <a:bodyPr/>
                    <a:lstStyle/>
                    <a:p>
                      <a:r>
                        <a:rPr lang="fr-FR" sz="1600" b="1" dirty="0" smtClean="0"/>
                        <a:t>‘S’</a:t>
                      </a:r>
                      <a:endParaRPr lang="fr-FR" sz="1600" b="1" dirty="0"/>
                    </a:p>
                  </a:txBody>
                  <a:tcPr/>
                </a:tc>
                <a:tc>
                  <a:txBody>
                    <a:bodyPr/>
                    <a:lstStyle/>
                    <a:p>
                      <a:r>
                        <a:rPr lang="fr-FR" sz="1600" b="1" dirty="0" smtClean="0"/>
                        <a:t>‘U’</a:t>
                      </a:r>
                      <a:endParaRPr lang="fr-FR" sz="1600" b="1" dirty="0"/>
                    </a:p>
                  </a:txBody>
                  <a:tcPr/>
                </a:tc>
                <a:tc>
                  <a:txBody>
                    <a:bodyPr/>
                    <a:lstStyle/>
                    <a:p>
                      <a:r>
                        <a:rPr lang="fr-FR" sz="1600" b="1" dirty="0" smtClean="0"/>
                        <a:t>‘P’</a:t>
                      </a:r>
                      <a:endParaRPr lang="fr-FR" sz="1600" b="1" dirty="0"/>
                    </a:p>
                  </a:txBody>
                  <a:tcPr/>
                </a:tc>
                <a:tc>
                  <a:txBody>
                    <a:bodyPr/>
                    <a:lstStyle/>
                    <a:p>
                      <a:r>
                        <a:rPr lang="fr-FR" sz="1600" b="1" dirty="0" smtClean="0"/>
                        <a:t>‘E’</a:t>
                      </a:r>
                      <a:endParaRPr lang="fr-FR" sz="1600" b="1" dirty="0"/>
                    </a:p>
                  </a:txBody>
                  <a:tcPr/>
                </a:tc>
                <a:tc>
                  <a:txBody>
                    <a:bodyPr/>
                    <a:lstStyle/>
                    <a:p>
                      <a:r>
                        <a:rPr lang="fr-FR" sz="1600" b="1" dirty="0" smtClean="0"/>
                        <a:t>‘R’</a:t>
                      </a:r>
                      <a:endParaRPr lang="fr-FR" sz="1600" b="1" dirty="0"/>
                    </a:p>
                  </a:txBody>
                  <a:tcPr/>
                </a:tc>
                <a:tc>
                  <a:txBody>
                    <a:bodyPr/>
                    <a:lstStyle/>
                    <a:p>
                      <a:r>
                        <a:rPr lang="fr-FR" sz="1600" b="1" dirty="0" smtClean="0"/>
                        <a:t>03</a:t>
                      </a:r>
                      <a:endParaRPr lang="fr-FR" sz="1600" b="1" dirty="0"/>
                    </a:p>
                  </a:txBody>
                  <a:tcPr>
                    <a:solidFill>
                      <a:srgbClr val="FF0000"/>
                    </a:solidFill>
                  </a:tcPr>
                </a:tc>
                <a:tc>
                  <a:txBody>
                    <a:bodyPr/>
                    <a:lstStyle/>
                    <a:p>
                      <a:r>
                        <a:rPr lang="fr-FR" sz="1600" b="1" dirty="0" smtClean="0"/>
                        <a:t>‘L’</a:t>
                      </a:r>
                      <a:endParaRPr lang="fr-FR" sz="1600" b="1" dirty="0"/>
                    </a:p>
                  </a:txBody>
                  <a:tcPr/>
                </a:tc>
                <a:tc>
                  <a:txBody>
                    <a:bodyPr/>
                    <a:lstStyle/>
                    <a:p>
                      <a:r>
                        <a:rPr lang="fr-FR" sz="1600" b="1" dirty="0" smtClean="0"/>
                        <a:t>‘E’</a:t>
                      </a:r>
                      <a:endParaRPr lang="fr-FR" sz="1600" b="1" dirty="0"/>
                    </a:p>
                  </a:txBody>
                  <a:tcPr>
                    <a:noFill/>
                  </a:tcPr>
                </a:tc>
                <a:tc>
                  <a:txBody>
                    <a:bodyPr/>
                    <a:lstStyle/>
                    <a:p>
                      <a:r>
                        <a:rPr lang="fr-FR" sz="1600" b="1" dirty="0" smtClean="0"/>
                        <a:t>06</a:t>
                      </a:r>
                      <a:endParaRPr lang="fr-FR" sz="1600" b="1" dirty="0"/>
                    </a:p>
                  </a:txBody>
                  <a:tcPr>
                    <a:solidFill>
                      <a:srgbClr val="FF0000"/>
                    </a:solidFill>
                  </a:tcPr>
                </a:tc>
                <a:tc>
                  <a:txBody>
                    <a:bodyPr/>
                    <a:lstStyle/>
                    <a:p>
                      <a:r>
                        <a:rPr lang="fr-FR" sz="1600" b="1" dirty="0" smtClean="0"/>
                        <a:t>‘C’</a:t>
                      </a:r>
                      <a:endParaRPr lang="fr-FR" sz="1600" b="1" dirty="0"/>
                    </a:p>
                  </a:txBody>
                  <a:tcPr/>
                </a:tc>
                <a:tc>
                  <a:txBody>
                    <a:bodyPr/>
                    <a:lstStyle/>
                    <a:p>
                      <a:r>
                        <a:rPr lang="fr-FR" sz="1600" b="1" dirty="0" smtClean="0"/>
                        <a:t>‘O’</a:t>
                      </a:r>
                      <a:endParaRPr lang="fr-FR" sz="1600" b="1" dirty="0"/>
                    </a:p>
                  </a:txBody>
                  <a:tcPr/>
                </a:tc>
                <a:tc>
                  <a:txBody>
                    <a:bodyPr/>
                    <a:lstStyle/>
                    <a:p>
                      <a:r>
                        <a:rPr lang="fr-FR" sz="1600" b="1" dirty="0" smtClean="0"/>
                        <a:t>‘U’</a:t>
                      </a:r>
                      <a:endParaRPr lang="fr-FR" sz="1600" b="1" dirty="0"/>
                    </a:p>
                  </a:txBody>
                  <a:tcPr/>
                </a:tc>
                <a:tc>
                  <a:txBody>
                    <a:bodyPr/>
                    <a:lstStyle/>
                    <a:p>
                      <a:r>
                        <a:rPr lang="fr-FR" sz="1600" b="1" dirty="0" smtClean="0"/>
                        <a:t>‘R’</a:t>
                      </a:r>
                      <a:endParaRPr lang="fr-FR" sz="1600" b="1" dirty="0"/>
                    </a:p>
                  </a:txBody>
                  <a:tcPr/>
                </a:tc>
                <a:tc>
                  <a:txBody>
                    <a:bodyPr/>
                    <a:lstStyle/>
                    <a:p>
                      <a:r>
                        <a:rPr lang="fr-FR" sz="1600" b="1" dirty="0" smtClean="0"/>
                        <a:t>‘S’</a:t>
                      </a:r>
                      <a:endParaRPr lang="fr-FR" sz="1600" b="1" dirty="0"/>
                    </a:p>
                  </a:txBody>
                  <a:tcPr/>
                </a:tc>
              </a:tr>
            </a:tbl>
          </a:graphicData>
        </a:graphic>
      </p:graphicFrame>
      <p:sp>
        <p:nvSpPr>
          <p:cNvPr id="8" name="ZoneTexte 7"/>
          <p:cNvSpPr txBox="1"/>
          <p:nvPr/>
        </p:nvSpPr>
        <p:spPr>
          <a:xfrm>
            <a:off x="214282" y="1714488"/>
            <a:ext cx="1000132" cy="646331"/>
          </a:xfrm>
          <a:prstGeom prst="rect">
            <a:avLst/>
          </a:prstGeom>
          <a:noFill/>
        </p:spPr>
        <p:txBody>
          <a:bodyPr wrap="square" rtlCol="0">
            <a:spAutoFit/>
          </a:bodyPr>
          <a:lstStyle/>
          <a:p>
            <a:r>
              <a:rPr lang="fr-FR" b="1" dirty="0" smtClean="0"/>
              <a:t>Trame</a:t>
            </a:r>
          </a:p>
          <a:p>
            <a:r>
              <a:rPr lang="fr-FR" b="1" dirty="0" smtClean="0"/>
              <a:t>Emise</a:t>
            </a:r>
          </a:p>
        </p:txBody>
      </p:sp>
      <p:cxnSp>
        <p:nvCxnSpPr>
          <p:cNvPr id="10" name="Connecteur droit avec flèche 9"/>
          <p:cNvCxnSpPr/>
          <p:nvPr/>
        </p:nvCxnSpPr>
        <p:spPr>
          <a:xfrm rot="5400000">
            <a:off x="3465505" y="3821909"/>
            <a:ext cx="2213784" cy="79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2" name="Éclair 11"/>
          <p:cNvSpPr/>
          <p:nvPr/>
        </p:nvSpPr>
        <p:spPr>
          <a:xfrm>
            <a:off x="3214678" y="3429000"/>
            <a:ext cx="1357322" cy="428628"/>
          </a:xfrm>
          <a:prstGeom prst="lightningBol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dk1"/>
          </a:lnRef>
          <a:fillRef idx="3">
            <a:schemeClr val="dk1"/>
          </a:fillRef>
          <a:effectRef idx="3">
            <a:schemeClr val="dk1"/>
          </a:effectRef>
          <a:fontRef idx="minor">
            <a:schemeClr val="lt1"/>
          </a:fontRef>
        </p:style>
        <p:txBody>
          <a:bodyPr rtlCol="0" anchor="ctr"/>
          <a:lstStyle/>
          <a:p>
            <a:pPr algn="ctr"/>
            <a:endParaRPr lang="fr-FR" dirty="0"/>
          </a:p>
        </p:txBody>
      </p:sp>
      <p:sp>
        <p:nvSpPr>
          <p:cNvPr id="14" name="Nuage 13"/>
          <p:cNvSpPr/>
          <p:nvPr/>
        </p:nvSpPr>
        <p:spPr>
          <a:xfrm>
            <a:off x="428596" y="2571744"/>
            <a:ext cx="3286148" cy="1643074"/>
          </a:xfrm>
          <a:prstGeom prst="cloud">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dk1"/>
          </a:lnRef>
          <a:fillRef idx="3">
            <a:schemeClr val="dk1"/>
          </a:fillRef>
          <a:effectRef idx="3">
            <a:schemeClr val="dk1"/>
          </a:effectRef>
          <a:fontRef idx="minor">
            <a:schemeClr val="lt1"/>
          </a:fontRef>
        </p:style>
        <p:txBody>
          <a:bodyPr rtlCol="0" anchor="ctr"/>
          <a:lstStyle/>
          <a:p>
            <a:pPr algn="ctr"/>
            <a:r>
              <a:rPr lang="fr-FR" sz="2800" b="1" dirty="0" smtClean="0">
                <a:effectLst>
                  <a:outerShdw blurRad="38100" dist="38100" dir="2700000" algn="tl">
                    <a:srgbClr val="000000">
                      <a:alpha val="43137"/>
                    </a:srgbClr>
                  </a:outerShdw>
                </a:effectLst>
              </a:rPr>
              <a:t>Parasites</a:t>
            </a:r>
            <a:endParaRPr lang="fr-FR" sz="2800" b="1" dirty="0">
              <a:effectLst>
                <a:outerShdw blurRad="38100" dist="38100" dir="2700000" algn="tl">
                  <a:srgbClr val="000000">
                    <a:alpha val="43137"/>
                  </a:srgbClr>
                </a:outerShdw>
              </a:effectLst>
            </a:endParaRPr>
          </a:p>
        </p:txBody>
      </p:sp>
      <p:sp>
        <p:nvSpPr>
          <p:cNvPr id="16" name="ZoneTexte 15"/>
          <p:cNvSpPr txBox="1"/>
          <p:nvPr/>
        </p:nvSpPr>
        <p:spPr>
          <a:xfrm>
            <a:off x="142844" y="5072074"/>
            <a:ext cx="1000132" cy="646331"/>
          </a:xfrm>
          <a:prstGeom prst="rect">
            <a:avLst/>
          </a:prstGeom>
          <a:noFill/>
        </p:spPr>
        <p:txBody>
          <a:bodyPr wrap="square" rtlCol="0">
            <a:spAutoFit/>
          </a:bodyPr>
          <a:lstStyle/>
          <a:p>
            <a:r>
              <a:rPr lang="fr-FR" b="1" dirty="0" smtClean="0"/>
              <a:t>Trame</a:t>
            </a:r>
          </a:p>
          <a:p>
            <a:r>
              <a:rPr lang="fr-FR" b="1" dirty="0" smtClean="0"/>
              <a:t>Reçue</a:t>
            </a:r>
          </a:p>
        </p:txBody>
      </p:sp>
      <p:graphicFrame>
        <p:nvGraphicFramePr>
          <p:cNvPr id="17" name="Tableau 16"/>
          <p:cNvGraphicFramePr>
            <a:graphicFrameLocks noGrp="1"/>
          </p:cNvGraphicFramePr>
          <p:nvPr/>
        </p:nvGraphicFramePr>
        <p:xfrm>
          <a:off x="1500155" y="5272738"/>
          <a:ext cx="7143810" cy="370840"/>
        </p:xfrm>
        <a:graphic>
          <a:graphicData uri="http://schemas.openxmlformats.org/drawingml/2006/table">
            <a:tbl>
              <a:tblPr firstRow="1" bandRow="1">
                <a:tableStyleId>{5940675A-B579-460E-94D1-54222C63F5DA}</a:tableStyleId>
              </a:tblPr>
              <a:tblGrid>
                <a:gridCol w="476254"/>
                <a:gridCol w="476254"/>
                <a:gridCol w="476254"/>
                <a:gridCol w="476254"/>
                <a:gridCol w="476254"/>
                <a:gridCol w="476254"/>
                <a:gridCol w="476254"/>
                <a:gridCol w="476254"/>
                <a:gridCol w="476254"/>
                <a:gridCol w="500071"/>
                <a:gridCol w="452437"/>
                <a:gridCol w="476254"/>
                <a:gridCol w="476254"/>
                <a:gridCol w="476254"/>
                <a:gridCol w="476254"/>
              </a:tblGrid>
              <a:tr h="370840">
                <a:tc>
                  <a:txBody>
                    <a:bodyPr/>
                    <a:lstStyle/>
                    <a:p>
                      <a:r>
                        <a:rPr lang="fr-FR" sz="1600" b="1" dirty="0" smtClean="0"/>
                        <a:t>06</a:t>
                      </a:r>
                      <a:endParaRPr lang="fr-FR" sz="1600" b="1" dirty="0"/>
                    </a:p>
                  </a:txBody>
                  <a:tcPr>
                    <a:solidFill>
                      <a:srgbClr val="FF0000"/>
                    </a:solidFill>
                  </a:tcPr>
                </a:tc>
                <a:tc>
                  <a:txBody>
                    <a:bodyPr/>
                    <a:lstStyle/>
                    <a:p>
                      <a:r>
                        <a:rPr lang="fr-FR" sz="1600" b="1" dirty="0" smtClean="0"/>
                        <a:t>‘S’</a:t>
                      </a:r>
                      <a:endParaRPr lang="fr-FR" sz="1600" b="1" dirty="0"/>
                    </a:p>
                  </a:txBody>
                  <a:tcPr/>
                </a:tc>
                <a:tc>
                  <a:txBody>
                    <a:bodyPr/>
                    <a:lstStyle/>
                    <a:p>
                      <a:r>
                        <a:rPr lang="fr-FR" sz="1600" b="1" dirty="0" smtClean="0"/>
                        <a:t>‘U’</a:t>
                      </a:r>
                      <a:endParaRPr lang="fr-FR" sz="1600" b="1" dirty="0"/>
                    </a:p>
                  </a:txBody>
                  <a:tcPr/>
                </a:tc>
                <a:tc>
                  <a:txBody>
                    <a:bodyPr/>
                    <a:lstStyle/>
                    <a:p>
                      <a:r>
                        <a:rPr lang="fr-FR" sz="1600" b="1" dirty="0" smtClean="0"/>
                        <a:t>‘P’</a:t>
                      </a:r>
                      <a:endParaRPr lang="fr-FR" sz="1600" b="1" dirty="0"/>
                    </a:p>
                  </a:txBody>
                  <a:tcPr/>
                </a:tc>
                <a:tc>
                  <a:txBody>
                    <a:bodyPr/>
                    <a:lstStyle/>
                    <a:p>
                      <a:r>
                        <a:rPr lang="fr-FR" sz="1600" b="1" dirty="0" smtClean="0"/>
                        <a:t>‘E’</a:t>
                      </a:r>
                      <a:endParaRPr lang="fr-FR" sz="1600" b="1" dirty="0"/>
                    </a:p>
                  </a:txBody>
                  <a:tcPr/>
                </a:tc>
                <a:tc>
                  <a:txBody>
                    <a:bodyPr/>
                    <a:lstStyle/>
                    <a:p>
                      <a:r>
                        <a:rPr lang="fr-FR" sz="1600" b="1" dirty="0" smtClean="0"/>
                        <a:t>‘R’</a:t>
                      </a:r>
                      <a:endParaRPr lang="fr-FR" sz="1600" b="1" dirty="0"/>
                    </a:p>
                  </a:txBody>
                  <a:tcPr/>
                </a:tc>
                <a:tc>
                  <a:txBody>
                    <a:bodyPr/>
                    <a:lstStyle/>
                    <a:p>
                      <a:r>
                        <a:rPr lang="fr-FR" sz="1600" b="1" dirty="0" smtClean="0">
                          <a:solidFill>
                            <a:schemeClr val="bg1"/>
                          </a:solidFill>
                        </a:rPr>
                        <a:t>04</a:t>
                      </a:r>
                      <a:endParaRPr lang="fr-FR" sz="1600" b="1" dirty="0">
                        <a:solidFill>
                          <a:schemeClr val="bg1"/>
                        </a:solidFill>
                      </a:endParaRPr>
                    </a:p>
                  </a:txBody>
                  <a:tcPr>
                    <a:solidFill>
                      <a:schemeClr val="tx1"/>
                    </a:solidFill>
                  </a:tcPr>
                </a:tc>
                <a:tc>
                  <a:txBody>
                    <a:bodyPr/>
                    <a:lstStyle/>
                    <a:p>
                      <a:r>
                        <a:rPr lang="fr-FR" sz="1600" b="1" dirty="0" smtClean="0"/>
                        <a:t>‘L’</a:t>
                      </a:r>
                      <a:endParaRPr lang="fr-FR" sz="1600" b="1" dirty="0"/>
                    </a:p>
                  </a:txBody>
                  <a:tcPr/>
                </a:tc>
                <a:tc>
                  <a:txBody>
                    <a:bodyPr/>
                    <a:lstStyle/>
                    <a:p>
                      <a:r>
                        <a:rPr lang="fr-FR" sz="1600" b="1" dirty="0" smtClean="0"/>
                        <a:t>‘E’</a:t>
                      </a:r>
                      <a:endParaRPr lang="fr-FR" sz="1600" b="1" dirty="0"/>
                    </a:p>
                  </a:txBody>
                  <a:tcPr/>
                </a:tc>
                <a:tc>
                  <a:txBody>
                    <a:bodyPr/>
                    <a:lstStyle/>
                    <a:p>
                      <a:r>
                        <a:rPr lang="fr-FR" sz="1600" b="1" dirty="0" smtClean="0"/>
                        <a:t>’06’</a:t>
                      </a:r>
                      <a:endParaRPr lang="fr-FR" sz="1600" b="1" dirty="0"/>
                    </a:p>
                  </a:txBody>
                  <a:tcPr/>
                </a:tc>
                <a:tc>
                  <a:txBody>
                    <a:bodyPr/>
                    <a:lstStyle/>
                    <a:p>
                      <a:r>
                        <a:rPr lang="fr-FR" sz="1600" b="1" dirty="0" smtClean="0"/>
                        <a:t>67</a:t>
                      </a:r>
                      <a:endParaRPr lang="fr-FR" sz="1600" b="1" dirty="0"/>
                    </a:p>
                  </a:txBody>
                  <a:tcPr>
                    <a:solidFill>
                      <a:srgbClr val="FF0000"/>
                    </a:solidFill>
                  </a:tcPr>
                </a:tc>
                <a:tc>
                  <a:txBody>
                    <a:bodyPr/>
                    <a:lstStyle/>
                    <a:p>
                      <a:r>
                        <a:rPr lang="fr-FR" sz="1600" b="1" dirty="0" smtClean="0"/>
                        <a:t>‘O’</a:t>
                      </a:r>
                      <a:endParaRPr lang="fr-FR" sz="1600" b="1" dirty="0"/>
                    </a:p>
                  </a:txBody>
                  <a:tcPr/>
                </a:tc>
                <a:tc>
                  <a:txBody>
                    <a:bodyPr/>
                    <a:lstStyle/>
                    <a:p>
                      <a:r>
                        <a:rPr lang="fr-FR" sz="1600" b="1" dirty="0" smtClean="0"/>
                        <a:t>‘U’</a:t>
                      </a:r>
                      <a:endParaRPr lang="fr-FR" sz="1600" b="1" dirty="0"/>
                    </a:p>
                  </a:txBody>
                  <a:tcPr/>
                </a:tc>
                <a:tc>
                  <a:txBody>
                    <a:bodyPr/>
                    <a:lstStyle/>
                    <a:p>
                      <a:r>
                        <a:rPr lang="fr-FR" sz="1600" b="1" dirty="0" smtClean="0"/>
                        <a:t>‘R’</a:t>
                      </a:r>
                      <a:endParaRPr lang="fr-FR" sz="1600" b="1" dirty="0"/>
                    </a:p>
                  </a:txBody>
                  <a:tcPr/>
                </a:tc>
                <a:tc>
                  <a:txBody>
                    <a:bodyPr/>
                    <a:lstStyle/>
                    <a:p>
                      <a:r>
                        <a:rPr lang="fr-FR" sz="1600" b="1" dirty="0" smtClean="0"/>
                        <a:t>‘S’</a:t>
                      </a:r>
                      <a:endParaRPr lang="fr-FR" sz="1600" b="1" dirty="0"/>
                    </a:p>
                  </a:txBody>
                  <a:tcPr/>
                </a:tc>
              </a:tr>
            </a:tbl>
          </a:graphicData>
        </a:graphic>
      </p:graphicFrame>
      <p:sp>
        <p:nvSpPr>
          <p:cNvPr id="18" name="ZoneTexte 17"/>
          <p:cNvSpPr txBox="1"/>
          <p:nvPr/>
        </p:nvSpPr>
        <p:spPr>
          <a:xfrm>
            <a:off x="5572132" y="4643446"/>
            <a:ext cx="1785950" cy="369332"/>
          </a:xfrm>
          <a:prstGeom prst="rect">
            <a:avLst/>
          </a:prstGeom>
          <a:noFill/>
        </p:spPr>
        <p:txBody>
          <a:bodyPr wrap="square" rtlCol="0">
            <a:spAutoFit/>
          </a:bodyPr>
          <a:lstStyle/>
          <a:p>
            <a:r>
              <a:rPr lang="fr-FR" b="1" dirty="0" smtClean="0"/>
              <a:t>Code ASCII de C</a:t>
            </a:r>
            <a:endParaRPr lang="fr-FR" b="1"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Notion de </a:t>
            </a:r>
            <a:r>
              <a:rPr lang="en-US" dirty="0" err="1" smtClean="0"/>
              <a:t>fanion</a:t>
            </a:r>
            <a:endParaRPr lang="en-US" dirty="0"/>
          </a:p>
        </p:txBody>
      </p:sp>
      <p:sp>
        <p:nvSpPr>
          <p:cNvPr id="3" name="Espace réservé du contenu 2"/>
          <p:cNvSpPr>
            <a:spLocks noGrp="1"/>
          </p:cNvSpPr>
          <p:nvPr>
            <p:ph idx="1"/>
          </p:nvPr>
        </p:nvSpPr>
        <p:spPr/>
        <p:txBody>
          <a:bodyPr/>
          <a:lstStyle/>
          <a:p>
            <a:r>
              <a:rPr lang="fr-FR" b="1" dirty="0" smtClean="0"/>
              <a:t>l’instar des transmissions asynchrones où les bits de </a:t>
            </a:r>
            <a:r>
              <a:rPr lang="fr-FR" b="1" dirty="0" err="1" smtClean="0"/>
              <a:t>start</a:t>
            </a:r>
            <a:r>
              <a:rPr lang="fr-FR" b="1" dirty="0" smtClean="0"/>
              <a:t> et de stop encadrent les bits d’information, en transmission synchrone un caractère spécial ou une combinaison de bits particulière, le fanion, permet de repérer le début et la fin des données transmises</a:t>
            </a:r>
            <a:endParaRPr lang="en-US" b="1" dirty="0"/>
          </a:p>
        </p:txBody>
      </p:sp>
      <p:sp>
        <p:nvSpPr>
          <p:cNvPr id="4" name="Espace réservé de la date 3"/>
          <p:cNvSpPr>
            <a:spLocks noGrp="1"/>
          </p:cNvSpPr>
          <p:nvPr>
            <p:ph type="dt" sz="half" idx="10"/>
          </p:nvPr>
        </p:nvSpPr>
        <p:spPr/>
        <p:txBody>
          <a:bodyPr/>
          <a:lstStyle/>
          <a:p>
            <a:fld id="{618791DF-2DBB-4DF8-8E40-AED0D77CDBB3}"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33</a:t>
            </a:fld>
            <a:endParaRPr lang="fr-BE" dirty="0"/>
          </a:p>
        </p:txBody>
      </p:sp>
      <p:pic>
        <p:nvPicPr>
          <p:cNvPr id="1026" name="Picture 2"/>
          <p:cNvPicPr>
            <a:picLocks noChangeAspect="1" noChangeArrowheads="1"/>
          </p:cNvPicPr>
          <p:nvPr/>
        </p:nvPicPr>
        <p:blipFill>
          <a:blip r:embed="rId2"/>
          <a:srcRect/>
          <a:stretch>
            <a:fillRect/>
          </a:stretch>
        </p:blipFill>
        <p:spPr bwMode="auto">
          <a:xfrm>
            <a:off x="1071538" y="4857760"/>
            <a:ext cx="7523824" cy="72390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Notion de </a:t>
            </a:r>
            <a:r>
              <a:rPr lang="en-US" dirty="0" err="1" smtClean="0"/>
              <a:t>fanion</a:t>
            </a:r>
            <a:endParaRPr lang="en-US" dirty="0"/>
          </a:p>
        </p:txBody>
      </p:sp>
      <p:sp>
        <p:nvSpPr>
          <p:cNvPr id="3" name="Espace réservé du contenu 2"/>
          <p:cNvSpPr>
            <a:spLocks noGrp="1"/>
          </p:cNvSpPr>
          <p:nvPr>
            <p:ph idx="1"/>
          </p:nvPr>
        </p:nvSpPr>
        <p:spPr/>
        <p:txBody>
          <a:bodyPr>
            <a:normAutofit fontScale="92500"/>
          </a:bodyPr>
          <a:lstStyle/>
          <a:p>
            <a:r>
              <a:rPr lang="fr-FR" b="1" dirty="0" smtClean="0"/>
              <a:t>Le fanion assure trois fonctions essentielles :</a:t>
            </a:r>
          </a:p>
          <a:p>
            <a:pPr lvl="1"/>
            <a:r>
              <a:rPr lang="en-US" dirty="0" err="1" smtClean="0"/>
              <a:t>il</a:t>
            </a:r>
            <a:r>
              <a:rPr lang="en-US" dirty="0" smtClean="0"/>
              <a:t> </a:t>
            </a:r>
            <a:r>
              <a:rPr lang="en-US" dirty="0" err="1" smtClean="0"/>
              <a:t>délimite</a:t>
            </a:r>
            <a:r>
              <a:rPr lang="en-US" dirty="0" smtClean="0"/>
              <a:t> les </a:t>
            </a:r>
            <a:r>
              <a:rPr lang="en-US" dirty="0" err="1" smtClean="0"/>
              <a:t>données</a:t>
            </a:r>
            <a:r>
              <a:rPr lang="en-US" dirty="0" smtClean="0"/>
              <a:t> ;</a:t>
            </a:r>
          </a:p>
          <a:p>
            <a:pPr lvl="1"/>
            <a:r>
              <a:rPr lang="fr-FR" dirty="0" smtClean="0"/>
              <a:t>émis en l’absence de données à émettre, il permet de maintenir la synchronisation de l’horloge </a:t>
            </a:r>
            <a:r>
              <a:rPr lang="en-US" dirty="0" err="1" smtClean="0"/>
              <a:t>réception</a:t>
            </a:r>
            <a:r>
              <a:rPr lang="en-US" dirty="0" smtClean="0"/>
              <a:t> ;</a:t>
            </a:r>
          </a:p>
          <a:p>
            <a:pPr lvl="1"/>
            <a:r>
              <a:rPr lang="fr-FR" dirty="0" smtClean="0"/>
              <a:t>dans le flot de bits transmis, le récepteur doit reconnaître les caractères. En identifiant le fanion, le récepteur peut se caler correctement sur une frontière d’octets (synchronisation caractère) et, par conséquent, traduire le flux de bits reçus en un flux d’octets.</a:t>
            </a:r>
            <a:endParaRPr lang="en-US" dirty="0"/>
          </a:p>
        </p:txBody>
      </p:sp>
      <p:sp>
        <p:nvSpPr>
          <p:cNvPr id="4" name="Espace réservé de la date 3"/>
          <p:cNvSpPr>
            <a:spLocks noGrp="1"/>
          </p:cNvSpPr>
          <p:nvPr>
            <p:ph type="dt" sz="half" idx="10"/>
          </p:nvPr>
        </p:nvSpPr>
        <p:spPr/>
        <p:txBody>
          <a:bodyPr/>
          <a:lstStyle/>
          <a:p>
            <a:fld id="{EC2A7EC9-8BC5-4D41-9885-F3E71047BD52}"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34</a:t>
            </a:fld>
            <a:endParaRPr lang="fr-BE"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Notion de transparence</a:t>
            </a:r>
            <a:endParaRPr lang="en-US" dirty="0"/>
          </a:p>
        </p:txBody>
      </p:sp>
      <p:sp>
        <p:nvSpPr>
          <p:cNvPr id="3" name="Espace réservé du contenu 2"/>
          <p:cNvSpPr>
            <a:spLocks noGrp="1"/>
          </p:cNvSpPr>
          <p:nvPr>
            <p:ph idx="1"/>
          </p:nvPr>
        </p:nvSpPr>
        <p:spPr/>
        <p:txBody>
          <a:bodyPr>
            <a:normAutofit fontScale="77500" lnSpcReduction="20000"/>
          </a:bodyPr>
          <a:lstStyle/>
          <a:p>
            <a:r>
              <a:rPr lang="fr-FR" b="1" dirty="0" smtClean="0"/>
              <a:t>L’utilisation d’un caractère spécifique pour indiquer le début ou la fin d’un bloc de données </a:t>
            </a:r>
            <a:r>
              <a:rPr lang="fr-FR" b="1" u="sng" dirty="0" smtClean="0"/>
              <a:t>interdit l’usage de ce caractère dans le champ données. </a:t>
            </a:r>
          </a:p>
          <a:p>
            <a:endParaRPr lang="fr-FR" dirty="0" smtClean="0"/>
          </a:p>
          <a:p>
            <a:r>
              <a:rPr lang="fr-FR" b="1" dirty="0" smtClean="0"/>
              <a:t>En conséquence, il faut prévoir un mécanisme particulier si on veut transmettre, en tant que données, le caractère ou la combinaison binaire représentative du fanion. </a:t>
            </a:r>
          </a:p>
          <a:p>
            <a:endParaRPr lang="fr-FR" dirty="0" smtClean="0"/>
          </a:p>
          <a:p>
            <a:r>
              <a:rPr lang="fr-FR" b="1" dirty="0" smtClean="0"/>
              <a:t>Ce mécanisme se nomme mécanisme de </a:t>
            </a:r>
            <a:r>
              <a:rPr lang="fr-FR" b="1" u="sng" dirty="0" smtClean="0"/>
              <a:t>transparence au caractère</a:t>
            </a:r>
            <a:r>
              <a:rPr lang="fr-FR" b="1" dirty="0" smtClean="0"/>
              <a:t>, si le fanion est un caractère, ou mécanisme de </a:t>
            </a:r>
            <a:r>
              <a:rPr lang="fr-FR" b="1" u="sng" dirty="0" smtClean="0"/>
              <a:t>transparence binaire</a:t>
            </a:r>
            <a:r>
              <a:rPr lang="fr-FR" b="1" dirty="0" smtClean="0"/>
              <a:t>, si le fanion est une combinaison de bits</a:t>
            </a:r>
            <a:endParaRPr lang="en-US" b="1" dirty="0"/>
          </a:p>
        </p:txBody>
      </p:sp>
      <p:sp>
        <p:nvSpPr>
          <p:cNvPr id="4" name="Espace réservé de la date 3"/>
          <p:cNvSpPr>
            <a:spLocks noGrp="1"/>
          </p:cNvSpPr>
          <p:nvPr>
            <p:ph type="dt" sz="half" idx="10"/>
          </p:nvPr>
        </p:nvSpPr>
        <p:spPr/>
        <p:txBody>
          <a:bodyPr/>
          <a:lstStyle/>
          <a:p>
            <a:fld id="{A0433FB1-BC59-453E-8972-C717B73AFFFC}"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35</a:t>
            </a:fld>
            <a:endParaRPr lang="fr-BE"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Notion de transparence</a:t>
            </a:r>
            <a:endParaRPr lang="en-US" dirty="0"/>
          </a:p>
        </p:txBody>
      </p:sp>
      <p:sp>
        <p:nvSpPr>
          <p:cNvPr id="3" name="Espace réservé du contenu 2"/>
          <p:cNvSpPr>
            <a:spLocks noGrp="1"/>
          </p:cNvSpPr>
          <p:nvPr>
            <p:ph idx="1"/>
          </p:nvPr>
        </p:nvSpPr>
        <p:spPr>
          <a:xfrm>
            <a:off x="457200" y="1600201"/>
            <a:ext cx="8229600" cy="2828931"/>
          </a:xfrm>
        </p:spPr>
        <p:txBody>
          <a:bodyPr>
            <a:normAutofit fontScale="85000" lnSpcReduction="20000"/>
          </a:bodyPr>
          <a:lstStyle/>
          <a:p>
            <a:r>
              <a:rPr lang="fr-FR" b="1" dirty="0" smtClean="0"/>
              <a:t>Le mécanisme de transparence consiste à « baliser» le caractère à protéger par un autre caractère dit </a:t>
            </a:r>
            <a:r>
              <a:rPr lang="fr-FR" b="1" u="sng" dirty="0" smtClean="0"/>
              <a:t>caractère d’échappement. </a:t>
            </a:r>
          </a:p>
          <a:p>
            <a:endParaRPr lang="fr-FR" b="1" dirty="0" smtClean="0"/>
          </a:p>
          <a:p>
            <a:r>
              <a:rPr lang="fr-FR" b="1" dirty="0" smtClean="0"/>
              <a:t>Ce caractère inséré à l’émission devant le caractère à protéger (le faux fanion) doit lui-même être protégé s’il apparaît dans le champ données</a:t>
            </a:r>
            <a:endParaRPr lang="en-US" b="1" dirty="0"/>
          </a:p>
        </p:txBody>
      </p:sp>
      <p:sp>
        <p:nvSpPr>
          <p:cNvPr id="4" name="Espace réservé de la date 3"/>
          <p:cNvSpPr>
            <a:spLocks noGrp="1"/>
          </p:cNvSpPr>
          <p:nvPr>
            <p:ph type="dt" sz="half" idx="10"/>
          </p:nvPr>
        </p:nvSpPr>
        <p:spPr/>
        <p:txBody>
          <a:bodyPr/>
          <a:lstStyle/>
          <a:p>
            <a:fld id="{F81539D7-A6AF-43B2-B512-DB233F3FFFD9}"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36</a:t>
            </a:fld>
            <a:endParaRPr lang="fr-BE" dirty="0"/>
          </a:p>
        </p:txBody>
      </p:sp>
      <p:pic>
        <p:nvPicPr>
          <p:cNvPr id="2050" name="Picture 2"/>
          <p:cNvPicPr>
            <a:picLocks noChangeAspect="1" noChangeArrowheads="1"/>
          </p:cNvPicPr>
          <p:nvPr/>
        </p:nvPicPr>
        <p:blipFill>
          <a:blip r:embed="rId2"/>
          <a:srcRect/>
          <a:stretch>
            <a:fillRect/>
          </a:stretch>
        </p:blipFill>
        <p:spPr bwMode="auto">
          <a:xfrm>
            <a:off x="1366837" y="4143380"/>
            <a:ext cx="6410325" cy="23050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Notion de transparence</a:t>
            </a:r>
            <a:endParaRPr lang="en-US" dirty="0"/>
          </a:p>
        </p:txBody>
      </p:sp>
      <p:sp>
        <p:nvSpPr>
          <p:cNvPr id="3" name="Espace réservé du contenu 2"/>
          <p:cNvSpPr>
            <a:spLocks noGrp="1"/>
          </p:cNvSpPr>
          <p:nvPr>
            <p:ph idx="1"/>
          </p:nvPr>
        </p:nvSpPr>
        <p:spPr/>
        <p:txBody>
          <a:bodyPr/>
          <a:lstStyle/>
          <a:p>
            <a:r>
              <a:rPr lang="fr-FR" dirty="0" smtClean="0"/>
              <a:t>L’émetteur insère le caractère d’échappement devant le caractère à protéger. </a:t>
            </a:r>
          </a:p>
          <a:p>
            <a:endParaRPr lang="fr-FR" dirty="0" smtClean="0"/>
          </a:p>
          <a:p>
            <a:r>
              <a:rPr lang="fr-FR" dirty="0" smtClean="0"/>
              <a:t>En réception, l’automate examine chaque caractère pour découvrir le fanion de fin.</a:t>
            </a:r>
          </a:p>
          <a:p>
            <a:pPr lvl="1"/>
            <a:r>
              <a:rPr lang="fr-FR" dirty="0" smtClean="0"/>
              <a:t>S’il rencontre le caractère d’échappement, il l’élimine et n’interprète pas le caractère qui le suit, il le délivre au système</a:t>
            </a:r>
            <a:endParaRPr lang="en-US" dirty="0"/>
          </a:p>
        </p:txBody>
      </p:sp>
      <p:sp>
        <p:nvSpPr>
          <p:cNvPr id="4" name="Espace réservé de la date 3"/>
          <p:cNvSpPr>
            <a:spLocks noGrp="1"/>
          </p:cNvSpPr>
          <p:nvPr>
            <p:ph type="dt" sz="half" idx="10"/>
          </p:nvPr>
        </p:nvSpPr>
        <p:spPr/>
        <p:txBody>
          <a:bodyPr/>
          <a:lstStyle/>
          <a:p>
            <a:fld id="{D5A2F2E5-325F-4440-B8AD-1A23358608A5}"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37</a:t>
            </a:fld>
            <a:endParaRPr lang="fr-BE"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Notion de transparence</a:t>
            </a:r>
            <a:endParaRPr lang="en-US" dirty="0"/>
          </a:p>
        </p:txBody>
      </p:sp>
      <p:sp>
        <p:nvSpPr>
          <p:cNvPr id="3" name="Espace réservé du contenu 2"/>
          <p:cNvSpPr>
            <a:spLocks noGrp="1"/>
          </p:cNvSpPr>
          <p:nvPr>
            <p:ph idx="1"/>
          </p:nvPr>
        </p:nvSpPr>
        <p:spPr/>
        <p:txBody>
          <a:bodyPr>
            <a:normAutofit fontScale="85000" lnSpcReduction="20000"/>
          </a:bodyPr>
          <a:lstStyle/>
          <a:p>
            <a:r>
              <a:rPr lang="fr-FR" b="1" dirty="0" smtClean="0"/>
              <a:t>Le fanion est représenté par la combinaison binaire « 01111110 » soit 0x7E. </a:t>
            </a:r>
          </a:p>
          <a:p>
            <a:pPr lvl="1"/>
            <a:r>
              <a:rPr lang="fr-FR" dirty="0" smtClean="0"/>
              <a:t>La transparence binaire est assurée par l’insertion d’un « 0 » tous les 5 bits à « 1 » consécutifs. </a:t>
            </a:r>
          </a:p>
          <a:p>
            <a:pPr lvl="1"/>
            <a:r>
              <a:rPr lang="fr-FR" dirty="0" smtClean="0"/>
              <a:t>Seul, le fanion contiendra une combinaison binaire de plus de 5 bits à 1 consécutifs (01111110). </a:t>
            </a:r>
          </a:p>
          <a:p>
            <a:pPr lvl="1"/>
            <a:endParaRPr lang="fr-FR" dirty="0" smtClean="0"/>
          </a:p>
          <a:p>
            <a:r>
              <a:rPr lang="fr-FR" b="1" dirty="0" smtClean="0"/>
              <a:t>Cette technique dite du bit de bourrage (bit </a:t>
            </a:r>
            <a:r>
              <a:rPr lang="fr-FR" b="1" dirty="0" err="1" smtClean="0"/>
              <a:t>stuffing</a:t>
            </a:r>
            <a:r>
              <a:rPr lang="fr-FR" b="1" dirty="0" smtClean="0"/>
              <a:t>), outre la transparence au fanion, permet la resynchronisation des horloges en interdisant les longues séquences de bits à 1 consécutifs. </a:t>
            </a:r>
          </a:p>
          <a:p>
            <a:pPr lvl="1"/>
            <a:r>
              <a:rPr lang="fr-FR" dirty="0" smtClean="0"/>
              <a:t>Les bits de bourrage insérés à l’émission sont éliminés par l’automate de </a:t>
            </a:r>
            <a:r>
              <a:rPr lang="en-US" dirty="0" err="1" smtClean="0"/>
              <a:t>réception</a:t>
            </a:r>
            <a:r>
              <a:rPr lang="en-US" dirty="0" smtClean="0"/>
              <a:t>.</a:t>
            </a:r>
            <a:endParaRPr lang="en-US" dirty="0"/>
          </a:p>
        </p:txBody>
      </p:sp>
      <p:sp>
        <p:nvSpPr>
          <p:cNvPr id="4" name="Espace réservé de la date 3"/>
          <p:cNvSpPr>
            <a:spLocks noGrp="1"/>
          </p:cNvSpPr>
          <p:nvPr>
            <p:ph type="dt" sz="half" idx="10"/>
          </p:nvPr>
        </p:nvSpPr>
        <p:spPr/>
        <p:txBody>
          <a:bodyPr/>
          <a:lstStyle/>
          <a:p>
            <a:fld id="{A5C3ACAE-D58D-4677-8429-5043ECB87707}"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38</a:t>
            </a:fld>
            <a:endParaRPr lang="fr-BE"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Notion de transparence</a:t>
            </a:r>
            <a:endParaRPr lang="en-US" dirty="0"/>
          </a:p>
        </p:txBody>
      </p:sp>
      <p:sp>
        <p:nvSpPr>
          <p:cNvPr id="4" name="Espace réservé de la date 3"/>
          <p:cNvSpPr>
            <a:spLocks noGrp="1"/>
          </p:cNvSpPr>
          <p:nvPr>
            <p:ph type="dt" sz="half" idx="10"/>
          </p:nvPr>
        </p:nvSpPr>
        <p:spPr/>
        <p:txBody>
          <a:bodyPr/>
          <a:lstStyle/>
          <a:p>
            <a:fld id="{20ED6ED9-4234-4AE7-8AE2-137288A4ACC7}"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39</a:t>
            </a:fld>
            <a:endParaRPr lang="fr-BE" dirty="0"/>
          </a:p>
        </p:txBody>
      </p:sp>
      <p:pic>
        <p:nvPicPr>
          <p:cNvPr id="3074" name="Picture 2"/>
          <p:cNvPicPr>
            <a:picLocks noGrp="1" noChangeAspect="1" noChangeArrowheads="1"/>
          </p:cNvPicPr>
          <p:nvPr>
            <p:ph idx="1"/>
          </p:nvPr>
        </p:nvPicPr>
        <p:blipFill>
          <a:blip r:embed="rId2"/>
          <a:srcRect/>
          <a:stretch>
            <a:fillRect/>
          </a:stretch>
        </p:blipFill>
        <p:spPr bwMode="auto">
          <a:xfrm>
            <a:off x="606645" y="2376087"/>
            <a:ext cx="7930709" cy="21058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smtClean="0"/>
              <a:t>Techniques de contrôle</a:t>
            </a:r>
            <a:endParaRPr lang="fr-FR" dirty="0"/>
          </a:p>
        </p:txBody>
      </p:sp>
      <p:sp>
        <p:nvSpPr>
          <p:cNvPr id="8" name="Espace réservé du texte 7"/>
          <p:cNvSpPr>
            <a:spLocks noGrp="1"/>
          </p:cNvSpPr>
          <p:nvPr>
            <p:ph type="body" idx="1"/>
          </p:nvPr>
        </p:nvSpPr>
        <p:spPr/>
        <p:txBody>
          <a:bodyPr/>
          <a:lstStyle/>
          <a:p>
            <a:endParaRPr lang="fr-FR"/>
          </a:p>
        </p:txBody>
      </p:sp>
      <p:sp>
        <p:nvSpPr>
          <p:cNvPr id="4" name="Espace réservé de la date 3"/>
          <p:cNvSpPr>
            <a:spLocks noGrp="1"/>
          </p:cNvSpPr>
          <p:nvPr>
            <p:ph type="dt" sz="half" idx="10"/>
          </p:nvPr>
        </p:nvSpPr>
        <p:spPr/>
        <p:txBody>
          <a:bodyPr/>
          <a:lstStyle/>
          <a:p>
            <a:fld id="{A5E2F654-5270-4B76-A2DC-F4AEBDF53F46}"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40</a:t>
            </a:fld>
            <a:endParaRPr lang="fr-BE"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6"/>
            <a:ext cx="8229600" cy="1143000"/>
          </a:xfrm>
        </p:spPr>
        <p:txBody>
          <a:bodyPr>
            <a:normAutofit/>
          </a:bodyPr>
          <a:lstStyle/>
          <a:p>
            <a:r>
              <a:rPr lang="fr-FR" sz="3200" dirty="0" smtClean="0"/>
              <a:t>Techniques de contrôle</a:t>
            </a:r>
            <a:endParaRPr lang="fr-FR" sz="3200" dirty="0"/>
          </a:p>
        </p:txBody>
      </p:sp>
      <p:sp>
        <p:nvSpPr>
          <p:cNvPr id="3" name="Espace réservé du contenu 2"/>
          <p:cNvSpPr>
            <a:spLocks noGrp="1"/>
          </p:cNvSpPr>
          <p:nvPr>
            <p:ph idx="1"/>
          </p:nvPr>
        </p:nvSpPr>
        <p:spPr>
          <a:xfrm>
            <a:off x="457200" y="1428736"/>
            <a:ext cx="8229600" cy="4697427"/>
          </a:xfrm>
        </p:spPr>
        <p:txBody>
          <a:bodyPr>
            <a:normAutofit fontScale="85000" lnSpcReduction="10000"/>
          </a:bodyPr>
          <a:lstStyle/>
          <a:p>
            <a:r>
              <a:rPr lang="fr-FR" b="1" dirty="0" smtClean="0"/>
              <a:t>S’assurer que le récepteur a reçu correctement, en un seul exemplaire, et dans l’ordre les trames émises. </a:t>
            </a:r>
          </a:p>
          <a:p>
            <a:endParaRPr lang="fr-FR" dirty="0" smtClean="0"/>
          </a:p>
          <a:p>
            <a:r>
              <a:rPr lang="fr-FR" b="1" dirty="0" smtClean="0"/>
              <a:t>Deux phénomènes viennent perturber la transmission</a:t>
            </a:r>
          </a:p>
          <a:p>
            <a:pPr lvl="1"/>
            <a:r>
              <a:rPr lang="fr-FR" u="sng" dirty="0" smtClean="0"/>
              <a:t>la corruption de trames: </a:t>
            </a:r>
            <a:r>
              <a:rPr lang="fr-FR" dirty="0" smtClean="0"/>
              <a:t>transformation de la suite binaire transmise</a:t>
            </a:r>
          </a:p>
          <a:p>
            <a:pPr lvl="1"/>
            <a:r>
              <a:rPr lang="fr-FR" u="sng" dirty="0" smtClean="0"/>
              <a:t>la perte de trames: </a:t>
            </a:r>
            <a:r>
              <a:rPr lang="fr-FR" dirty="0" smtClean="0"/>
              <a:t>due à la non-transmission ou la non-reconnaissance de la trame (ex : corruption du délimiteur)</a:t>
            </a:r>
          </a:p>
          <a:p>
            <a:pPr lvl="1"/>
            <a:endParaRPr lang="fr-FR" dirty="0" smtClean="0"/>
          </a:p>
          <a:p>
            <a:r>
              <a:rPr lang="fr-FR" b="1" dirty="0" smtClean="0"/>
              <a:t>une corruption se traduit par une perte lorsque le récepteur détruit la trame corrompue</a:t>
            </a:r>
            <a:endParaRPr lang="fr-FR" b="1" dirty="0"/>
          </a:p>
        </p:txBody>
      </p:sp>
      <p:sp>
        <p:nvSpPr>
          <p:cNvPr id="4" name="Espace réservé de la date 3"/>
          <p:cNvSpPr>
            <a:spLocks noGrp="1"/>
          </p:cNvSpPr>
          <p:nvPr>
            <p:ph type="dt" sz="half" idx="10"/>
          </p:nvPr>
        </p:nvSpPr>
        <p:spPr/>
        <p:txBody>
          <a:bodyPr/>
          <a:lstStyle/>
          <a:p>
            <a:fld id="{5845F27F-AA85-43D7-8CB6-DC318ADFD4D9}"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41</a:t>
            </a:fld>
            <a:endParaRPr lang="fr-BE"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42860"/>
            <a:ext cx="8229600" cy="1143000"/>
          </a:xfrm>
        </p:spPr>
        <p:txBody>
          <a:bodyPr>
            <a:normAutofit/>
          </a:bodyPr>
          <a:lstStyle/>
          <a:p>
            <a:r>
              <a:rPr lang="fr-FR" sz="3200" dirty="0" smtClean="0"/>
              <a:t>Techniques de contrôle: les solutions </a:t>
            </a:r>
            <a:br>
              <a:rPr lang="fr-FR" sz="3200" dirty="0" smtClean="0"/>
            </a:br>
            <a:endParaRPr lang="fr-FR" sz="3200" dirty="0"/>
          </a:p>
        </p:txBody>
      </p:sp>
      <p:sp>
        <p:nvSpPr>
          <p:cNvPr id="3" name="Espace réservé du contenu 2"/>
          <p:cNvSpPr>
            <a:spLocks noGrp="1"/>
          </p:cNvSpPr>
          <p:nvPr>
            <p:ph idx="1"/>
          </p:nvPr>
        </p:nvSpPr>
        <p:spPr>
          <a:xfrm>
            <a:off x="457200" y="1714488"/>
            <a:ext cx="8229600" cy="4411675"/>
          </a:xfrm>
        </p:spPr>
        <p:txBody>
          <a:bodyPr>
            <a:normAutofit fontScale="85000" lnSpcReduction="20000"/>
          </a:bodyPr>
          <a:lstStyle/>
          <a:p>
            <a:pPr marL="571500" indent="-571500">
              <a:buFont typeface="+mj-lt"/>
              <a:buAutoNum type="romanUcPeriod"/>
            </a:pPr>
            <a:r>
              <a:rPr lang="fr-FR" b="1" dirty="0" smtClean="0"/>
              <a:t>Mécanisme de détection des erreurs</a:t>
            </a:r>
          </a:p>
          <a:p>
            <a:pPr marL="571500" indent="-571500">
              <a:buFont typeface="+mj-lt"/>
              <a:buAutoNum type="romanUcPeriod"/>
            </a:pPr>
            <a:endParaRPr lang="fr-FR" b="1" dirty="0" smtClean="0"/>
          </a:p>
          <a:p>
            <a:pPr marL="571500" indent="-571500">
              <a:buFont typeface="+mj-lt"/>
              <a:buAutoNum type="romanUcPeriod"/>
            </a:pPr>
            <a:r>
              <a:rPr lang="fr-FR" b="1" dirty="0" smtClean="0"/>
              <a:t>Mécanisme d’acquittement positif ou négatif</a:t>
            </a:r>
          </a:p>
          <a:p>
            <a:pPr marL="571500" indent="-571500">
              <a:buFont typeface="+mj-lt"/>
              <a:buAutoNum type="romanUcPeriod"/>
            </a:pPr>
            <a:endParaRPr lang="fr-FR" b="1" dirty="0" smtClean="0"/>
          </a:p>
          <a:p>
            <a:pPr marL="571500" indent="-571500">
              <a:buFont typeface="+mj-lt"/>
              <a:buAutoNum type="romanUcPeriod"/>
            </a:pPr>
            <a:r>
              <a:rPr lang="fr-FR" b="1" dirty="0" smtClean="0"/>
              <a:t>Techniques de mémorisation des trames et de correction par retransmission</a:t>
            </a:r>
          </a:p>
          <a:p>
            <a:pPr marL="571500" indent="-571500">
              <a:buFont typeface="+mj-lt"/>
              <a:buAutoNum type="romanUcPeriod"/>
            </a:pPr>
            <a:endParaRPr lang="fr-FR" b="1" dirty="0" smtClean="0"/>
          </a:p>
          <a:p>
            <a:pPr marL="571500" indent="-571500">
              <a:buFont typeface="+mj-lt"/>
              <a:buAutoNum type="romanUcPeriod"/>
            </a:pPr>
            <a:r>
              <a:rPr lang="fr-FR" b="1" dirty="0" smtClean="0"/>
              <a:t>Utilisation de temporisateurs</a:t>
            </a:r>
          </a:p>
          <a:p>
            <a:pPr marL="571500" indent="-571500">
              <a:buFont typeface="+mj-lt"/>
              <a:buAutoNum type="romanUcPeriod"/>
            </a:pPr>
            <a:endParaRPr lang="fr-FR" b="1" dirty="0" smtClean="0"/>
          </a:p>
          <a:p>
            <a:pPr marL="571500" indent="-571500">
              <a:buFont typeface="+mj-lt"/>
              <a:buAutoNum type="romanUcPeriod"/>
            </a:pPr>
            <a:r>
              <a:rPr lang="fr-FR" b="1" dirty="0" smtClean="0"/>
              <a:t>Identification des trames</a:t>
            </a:r>
            <a:endParaRPr lang="fr-FR" b="1" dirty="0"/>
          </a:p>
        </p:txBody>
      </p:sp>
      <p:sp>
        <p:nvSpPr>
          <p:cNvPr id="4" name="Espace réservé de la date 3"/>
          <p:cNvSpPr>
            <a:spLocks noGrp="1"/>
          </p:cNvSpPr>
          <p:nvPr>
            <p:ph type="dt" sz="half" idx="10"/>
          </p:nvPr>
        </p:nvSpPr>
        <p:spPr/>
        <p:txBody>
          <a:bodyPr/>
          <a:lstStyle/>
          <a:p>
            <a:fld id="{041C91EE-C080-4CC5-B1C5-07B8F50211DD}"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42</a:t>
            </a:fld>
            <a:endParaRPr lang="fr-BE"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6"/>
            <a:ext cx="8229600" cy="1143000"/>
          </a:xfrm>
        </p:spPr>
        <p:txBody>
          <a:bodyPr>
            <a:normAutofit/>
          </a:bodyPr>
          <a:lstStyle/>
          <a:p>
            <a:r>
              <a:rPr lang="fr-FR" sz="3200" dirty="0" smtClean="0"/>
              <a:t> Identifications</a:t>
            </a:r>
            <a:endParaRPr lang="fr-FR" sz="3200" dirty="0"/>
          </a:p>
        </p:txBody>
      </p:sp>
      <p:sp>
        <p:nvSpPr>
          <p:cNvPr id="3" name="Espace réservé du contenu 2"/>
          <p:cNvSpPr>
            <a:spLocks noGrp="1"/>
          </p:cNvSpPr>
          <p:nvPr>
            <p:ph idx="1"/>
          </p:nvPr>
        </p:nvSpPr>
        <p:spPr>
          <a:xfrm>
            <a:off x="285720" y="1357298"/>
            <a:ext cx="8643998" cy="5072098"/>
          </a:xfrm>
        </p:spPr>
        <p:txBody>
          <a:bodyPr>
            <a:noAutofit/>
          </a:bodyPr>
          <a:lstStyle/>
          <a:p>
            <a:r>
              <a:rPr lang="fr-FR" sz="2400" b="1" dirty="0" smtClean="0"/>
              <a:t>Une numérotation permet d’identifier les trames et leur acquittement</a:t>
            </a:r>
          </a:p>
          <a:p>
            <a:endParaRPr lang="fr-FR" sz="2800" dirty="0" smtClean="0"/>
          </a:p>
          <a:p>
            <a:r>
              <a:rPr lang="fr-FR" sz="2400" b="1" dirty="0" smtClean="0"/>
              <a:t>L’unité d’identification varie en fonction des protocoles: la trame (par exemple HDLC), l’octet (par exemple TCP)</a:t>
            </a:r>
          </a:p>
          <a:p>
            <a:pPr lvl="1"/>
            <a:endParaRPr lang="fr-FR" sz="2400" dirty="0" smtClean="0"/>
          </a:p>
          <a:p>
            <a:r>
              <a:rPr lang="fr-FR" sz="2400" b="1" dirty="0" smtClean="0"/>
              <a:t>Plus l’unité est petite plus l’identification est précise mais plus c’est coûteux (taille du champ)</a:t>
            </a:r>
          </a:p>
          <a:p>
            <a:pPr lvl="2"/>
            <a:r>
              <a:rPr lang="fr-FR" sz="2000" dirty="0" smtClean="0"/>
              <a:t>ex : HDLC = 3 bits (ou 7 bits), TCP = 16 bits</a:t>
            </a:r>
          </a:p>
          <a:p>
            <a:pPr lvl="2"/>
            <a:endParaRPr lang="fr-FR" sz="2000" dirty="0" smtClean="0"/>
          </a:p>
          <a:p>
            <a:r>
              <a:rPr lang="fr-FR" sz="2400" b="1" dirty="0" smtClean="0"/>
              <a:t>La numérotation se fait modulo N (=2</a:t>
            </a:r>
            <a:r>
              <a:rPr lang="fr-FR" sz="2400" b="1" baseline="30000" dirty="0" smtClean="0"/>
              <a:t>la_largeur_du_champ_de_numérotation</a:t>
            </a:r>
            <a:r>
              <a:rPr lang="fr-FR" sz="2000" b="1" dirty="0" smtClean="0"/>
              <a:t>)</a:t>
            </a:r>
          </a:p>
        </p:txBody>
      </p:sp>
      <p:sp>
        <p:nvSpPr>
          <p:cNvPr id="4" name="Espace réservé de la date 3"/>
          <p:cNvSpPr>
            <a:spLocks noGrp="1"/>
          </p:cNvSpPr>
          <p:nvPr>
            <p:ph type="dt" sz="half" idx="10"/>
          </p:nvPr>
        </p:nvSpPr>
        <p:spPr/>
        <p:txBody>
          <a:bodyPr/>
          <a:lstStyle/>
          <a:p>
            <a:fld id="{748F90EC-8F6F-4E16-BEBF-9C9D1A70701D}"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43</a:t>
            </a:fld>
            <a:endParaRPr lang="fr-BE"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 Identifications</a:t>
            </a:r>
            <a:endParaRPr lang="fr-FR" dirty="0"/>
          </a:p>
        </p:txBody>
      </p:sp>
      <p:sp>
        <p:nvSpPr>
          <p:cNvPr id="3" name="Espace réservé du contenu 2"/>
          <p:cNvSpPr>
            <a:spLocks noGrp="1"/>
          </p:cNvSpPr>
          <p:nvPr>
            <p:ph idx="1"/>
          </p:nvPr>
        </p:nvSpPr>
        <p:spPr/>
        <p:txBody>
          <a:bodyPr>
            <a:normAutofit/>
          </a:bodyPr>
          <a:lstStyle/>
          <a:p>
            <a:r>
              <a:rPr lang="fr-FR" b="1" dirty="0" smtClean="0"/>
              <a:t>L’identification permet de détecter </a:t>
            </a:r>
          </a:p>
          <a:p>
            <a:pPr lvl="1"/>
            <a:r>
              <a:rPr lang="fr-FR" b="1" dirty="0" smtClean="0"/>
              <a:t>l’absence de trames: </a:t>
            </a:r>
            <a:r>
              <a:rPr lang="fr-FR" dirty="0" smtClean="0"/>
              <a:t>perte</a:t>
            </a:r>
          </a:p>
          <a:p>
            <a:pPr lvl="1"/>
            <a:r>
              <a:rPr lang="fr-FR" b="1" dirty="0" smtClean="0"/>
              <a:t>la duplication de trames: </a:t>
            </a:r>
            <a:r>
              <a:rPr lang="fr-FR" dirty="0" smtClean="0"/>
              <a:t>destruction du duplicata</a:t>
            </a:r>
          </a:p>
          <a:p>
            <a:pPr lvl="1"/>
            <a:r>
              <a:rPr lang="fr-FR" b="1" dirty="0" smtClean="0"/>
              <a:t>l’ordonnancement des trames: </a:t>
            </a:r>
            <a:r>
              <a:rPr lang="fr-FR" dirty="0" err="1" smtClean="0"/>
              <a:t>réordonnancement</a:t>
            </a:r>
            <a:r>
              <a:rPr lang="fr-FR" dirty="0" smtClean="0"/>
              <a:t> si la mémorisation est autorisée</a:t>
            </a:r>
          </a:p>
          <a:p>
            <a:pPr lvl="1"/>
            <a:r>
              <a:rPr lang="fr-FR" dirty="0" smtClean="0"/>
              <a:t>sinon </a:t>
            </a:r>
            <a:r>
              <a:rPr lang="fr-FR" b="1" dirty="0" smtClean="0"/>
              <a:t>destruction des trames </a:t>
            </a:r>
            <a:r>
              <a:rPr lang="fr-FR" dirty="0" smtClean="0"/>
              <a:t>n’arrivant pas dans le bonne ordre (+ facile).</a:t>
            </a:r>
            <a:endParaRPr lang="fr-FR" dirty="0"/>
          </a:p>
        </p:txBody>
      </p:sp>
      <p:sp>
        <p:nvSpPr>
          <p:cNvPr id="4" name="Espace réservé de la date 3"/>
          <p:cNvSpPr>
            <a:spLocks noGrp="1"/>
          </p:cNvSpPr>
          <p:nvPr>
            <p:ph type="dt" sz="half" idx="10"/>
          </p:nvPr>
        </p:nvSpPr>
        <p:spPr/>
        <p:txBody>
          <a:bodyPr/>
          <a:lstStyle/>
          <a:p>
            <a:fld id="{10D24319-692C-4CCF-861E-5C4F42E9ED46}"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44</a:t>
            </a:fld>
            <a:endParaRPr lang="fr-BE"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42892"/>
            <a:ext cx="8229600" cy="1143000"/>
          </a:xfrm>
        </p:spPr>
        <p:txBody>
          <a:bodyPr>
            <a:normAutofit/>
          </a:bodyPr>
          <a:lstStyle/>
          <a:p>
            <a:r>
              <a:rPr lang="fr-FR" dirty="0" smtClean="0"/>
              <a:t>Perte de trames</a:t>
            </a:r>
            <a:endParaRPr lang="fr-FR" dirty="0"/>
          </a:p>
        </p:txBody>
      </p:sp>
      <p:sp>
        <p:nvSpPr>
          <p:cNvPr id="3" name="Espace réservé du contenu 2"/>
          <p:cNvSpPr>
            <a:spLocks noGrp="1"/>
          </p:cNvSpPr>
          <p:nvPr>
            <p:ph idx="1"/>
          </p:nvPr>
        </p:nvSpPr>
        <p:spPr>
          <a:xfrm>
            <a:off x="457200" y="1214422"/>
            <a:ext cx="8229600" cy="4911741"/>
          </a:xfrm>
        </p:spPr>
        <p:txBody>
          <a:bodyPr>
            <a:normAutofit fontScale="70000" lnSpcReduction="20000"/>
          </a:bodyPr>
          <a:lstStyle/>
          <a:p>
            <a:pPr marL="571500" indent="-571500">
              <a:buFont typeface="+mj-lt"/>
              <a:buAutoNum type="romanUcPeriod"/>
            </a:pPr>
            <a:r>
              <a:rPr lang="fr-FR" b="1" dirty="0" smtClean="0"/>
              <a:t>Vérification de données</a:t>
            </a:r>
          </a:p>
          <a:p>
            <a:pPr marL="1028700" lvl="1" indent="-571500"/>
            <a:r>
              <a:rPr lang="fr-FR" b="1" dirty="0" smtClean="0"/>
              <a:t>Vérification du format des trames: </a:t>
            </a:r>
            <a:r>
              <a:rPr lang="fr-FR" dirty="0" smtClean="0"/>
              <a:t>longueur, valeurs prédéfinies de certains champs</a:t>
            </a:r>
          </a:p>
          <a:p>
            <a:pPr marL="1028700" lvl="1" indent="-571500"/>
            <a:r>
              <a:rPr lang="fr-FR" b="1" dirty="0" smtClean="0"/>
              <a:t>Détection de la corruption des trames: </a:t>
            </a:r>
            <a:r>
              <a:rPr lang="fr-FR" dirty="0" smtClean="0"/>
              <a:t>champ de contrôle d’erreur</a:t>
            </a:r>
          </a:p>
          <a:p>
            <a:pPr marL="1028700" lvl="1" indent="-571500">
              <a:buFont typeface="+mj-lt"/>
              <a:buAutoNum type="romanUcPeriod"/>
            </a:pPr>
            <a:endParaRPr lang="fr-FR" dirty="0" smtClean="0"/>
          </a:p>
          <a:p>
            <a:pPr marL="571500" indent="-571500">
              <a:buFont typeface="+mj-lt"/>
              <a:buAutoNum type="romanUcPeriod"/>
            </a:pPr>
            <a:r>
              <a:rPr lang="fr-FR" b="1" dirty="0" smtClean="0"/>
              <a:t> Notification de l’</a:t>
            </a:r>
            <a:r>
              <a:rPr lang="fr-FR" b="1" dirty="0" err="1" smtClean="0"/>
              <a:t>émétteur</a:t>
            </a:r>
            <a:endParaRPr lang="fr-FR" b="1" dirty="0" smtClean="0"/>
          </a:p>
          <a:p>
            <a:pPr marL="1028700" lvl="1" indent="-571500"/>
            <a:r>
              <a:rPr lang="fr-FR" b="1" dirty="0" smtClean="0"/>
              <a:t>Soit implicitement: </a:t>
            </a:r>
            <a:r>
              <a:rPr lang="fr-FR" dirty="0" smtClean="0"/>
              <a:t>par temporisateur armé à chaque envoi de trame, désarmé lors de la réception d’un acquittement</a:t>
            </a:r>
          </a:p>
          <a:p>
            <a:pPr marL="1028700" lvl="1" indent="-571500"/>
            <a:r>
              <a:rPr lang="fr-FR" b="1" dirty="0" smtClean="0"/>
              <a:t>Soit explicitement: </a:t>
            </a:r>
            <a:r>
              <a:rPr lang="fr-FR" dirty="0" smtClean="0"/>
              <a:t>par un </a:t>
            </a:r>
            <a:r>
              <a:rPr lang="fr-FR" dirty="0" err="1" smtClean="0"/>
              <a:t>Negative</a:t>
            </a:r>
            <a:r>
              <a:rPr lang="fr-FR" dirty="0" smtClean="0"/>
              <a:t> </a:t>
            </a:r>
            <a:r>
              <a:rPr lang="fr-FR" dirty="0" err="1" smtClean="0"/>
              <a:t>Acknowledgment</a:t>
            </a:r>
            <a:r>
              <a:rPr lang="fr-FR" dirty="0" smtClean="0"/>
              <a:t> (</a:t>
            </a:r>
            <a:r>
              <a:rPr lang="fr-FR" dirty="0" err="1" smtClean="0"/>
              <a:t>Nack</a:t>
            </a:r>
            <a:r>
              <a:rPr lang="fr-FR" dirty="0" smtClean="0"/>
              <a:t>)</a:t>
            </a:r>
          </a:p>
          <a:p>
            <a:pPr marL="1428750" lvl="2" indent="-514350"/>
            <a:r>
              <a:rPr lang="fr-FR" b="1" dirty="0" smtClean="0"/>
              <a:t>Le rejet total: </a:t>
            </a:r>
            <a:r>
              <a:rPr lang="fr-FR" dirty="0" smtClean="0"/>
              <a:t>retransmission de toutes les trames à partir de celle spécifiée</a:t>
            </a:r>
          </a:p>
          <a:p>
            <a:pPr marL="1428750" lvl="2" indent="-514350"/>
            <a:r>
              <a:rPr lang="fr-FR" b="1" dirty="0" smtClean="0"/>
              <a:t>Le rejet sélectif: </a:t>
            </a:r>
            <a:r>
              <a:rPr lang="fr-FR" dirty="0" smtClean="0"/>
              <a:t>retransmission de la trame spécifiée</a:t>
            </a:r>
          </a:p>
          <a:p>
            <a:pPr marL="1428750" lvl="2" indent="-514350">
              <a:buFont typeface="+mj-lt"/>
              <a:buAutoNum type="romanUcPeriod"/>
            </a:pPr>
            <a:endParaRPr lang="fr-FR" dirty="0" smtClean="0"/>
          </a:p>
          <a:p>
            <a:pPr marL="571500" indent="-571500">
              <a:buFont typeface="+mj-lt"/>
              <a:buAutoNum type="romanUcPeriod"/>
            </a:pPr>
            <a:r>
              <a:rPr lang="fr-FR" b="1" dirty="0" smtClean="0"/>
              <a:t>Retransmission de la trame (perdue ou détruite) par l’émetteur</a:t>
            </a:r>
            <a:endParaRPr lang="fr-FR" b="1" dirty="0"/>
          </a:p>
        </p:txBody>
      </p:sp>
      <p:sp>
        <p:nvSpPr>
          <p:cNvPr id="4" name="Espace réservé de la date 3"/>
          <p:cNvSpPr>
            <a:spLocks noGrp="1"/>
          </p:cNvSpPr>
          <p:nvPr>
            <p:ph type="dt" sz="half" idx="10"/>
          </p:nvPr>
        </p:nvSpPr>
        <p:spPr/>
        <p:txBody>
          <a:bodyPr/>
          <a:lstStyle/>
          <a:p>
            <a:fld id="{071CCC51-E98B-40AE-8A51-2547095A85C1}"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45</a:t>
            </a:fld>
            <a:endParaRPr lang="fr-BE"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  </a:t>
            </a:r>
            <a:r>
              <a:rPr lang="fr-FR" dirty="0" err="1" smtClean="0"/>
              <a:t>Piggybacking</a:t>
            </a:r>
            <a:endParaRPr lang="fr-FR" dirty="0"/>
          </a:p>
        </p:txBody>
      </p:sp>
      <p:sp>
        <p:nvSpPr>
          <p:cNvPr id="3" name="Espace réservé du contenu 2"/>
          <p:cNvSpPr>
            <a:spLocks noGrp="1"/>
          </p:cNvSpPr>
          <p:nvPr>
            <p:ph idx="1"/>
          </p:nvPr>
        </p:nvSpPr>
        <p:spPr/>
        <p:txBody>
          <a:bodyPr>
            <a:normAutofit fontScale="85000" lnSpcReduction="20000"/>
          </a:bodyPr>
          <a:lstStyle/>
          <a:p>
            <a:r>
              <a:rPr lang="fr-FR" b="1" dirty="0" smtClean="0"/>
              <a:t>Au sein d’un </a:t>
            </a:r>
            <a:r>
              <a:rPr lang="fr-FR" b="1" u="sng" dirty="0" smtClean="0"/>
              <a:t>flot de données unidirectionnel</a:t>
            </a:r>
            <a:r>
              <a:rPr lang="fr-FR" b="1" dirty="0" smtClean="0"/>
              <a:t>, on peut discerner deux sous-flux: </a:t>
            </a:r>
          </a:p>
          <a:p>
            <a:pPr lvl="1"/>
            <a:r>
              <a:rPr lang="fr-FR" dirty="0" smtClean="0"/>
              <a:t>le </a:t>
            </a:r>
            <a:r>
              <a:rPr lang="fr-FR" u="sng" dirty="0" smtClean="0"/>
              <a:t>sous-flux de données</a:t>
            </a:r>
            <a:r>
              <a:rPr lang="fr-FR" dirty="0" smtClean="0"/>
              <a:t>: de l’émetteur de données au récepteur</a:t>
            </a:r>
          </a:p>
          <a:p>
            <a:pPr lvl="1"/>
            <a:r>
              <a:rPr lang="fr-FR" dirty="0" smtClean="0"/>
              <a:t>et le </a:t>
            </a:r>
            <a:r>
              <a:rPr lang="fr-FR" u="sng" dirty="0" smtClean="0"/>
              <a:t>sous-flux de commande</a:t>
            </a:r>
            <a:r>
              <a:rPr lang="fr-FR" dirty="0" smtClean="0"/>
              <a:t>: du récepteur vers l’émetteur de données (</a:t>
            </a:r>
            <a:r>
              <a:rPr lang="fr-FR" dirty="0" err="1" smtClean="0"/>
              <a:t>Ack</a:t>
            </a:r>
            <a:r>
              <a:rPr lang="fr-FR" dirty="0" smtClean="0"/>
              <a:t> par exemple).</a:t>
            </a:r>
          </a:p>
          <a:p>
            <a:pPr lvl="1"/>
            <a:endParaRPr lang="fr-FR" dirty="0" smtClean="0"/>
          </a:p>
          <a:p>
            <a:r>
              <a:rPr lang="fr-FR" b="1" dirty="0" smtClean="0"/>
              <a:t>Lorsque le flot </a:t>
            </a:r>
            <a:r>
              <a:rPr lang="fr-FR" b="1" u="sng" dirty="0" smtClean="0"/>
              <a:t>de données est bidirectionnel</a:t>
            </a:r>
            <a:r>
              <a:rPr lang="fr-FR" b="1" dirty="0" smtClean="0"/>
              <a:t>, deux sens de transmission des données existent.</a:t>
            </a:r>
          </a:p>
          <a:p>
            <a:pPr lvl="1"/>
            <a:r>
              <a:rPr lang="fr-FR" dirty="0" smtClean="0"/>
              <a:t>Les deux systèmes d’extrémité fonctionnent à la fois comme émetteur de données et comme récepteur de données.</a:t>
            </a:r>
            <a:endParaRPr lang="fr-FR" dirty="0"/>
          </a:p>
        </p:txBody>
      </p:sp>
      <p:sp>
        <p:nvSpPr>
          <p:cNvPr id="4" name="Espace réservé de la date 3"/>
          <p:cNvSpPr>
            <a:spLocks noGrp="1"/>
          </p:cNvSpPr>
          <p:nvPr>
            <p:ph type="dt" sz="half" idx="10"/>
          </p:nvPr>
        </p:nvSpPr>
        <p:spPr/>
        <p:txBody>
          <a:bodyPr/>
          <a:lstStyle/>
          <a:p>
            <a:fld id="{D7ED3A5D-33FA-42A3-860C-16C055593CC2}"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46</a:t>
            </a:fld>
            <a:endParaRPr lang="fr-BE"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 </a:t>
            </a:r>
            <a:r>
              <a:rPr lang="fr-FR" dirty="0" err="1" smtClean="0"/>
              <a:t>Piggybacking</a:t>
            </a:r>
            <a:endParaRPr lang="fr-FR" dirty="0"/>
          </a:p>
        </p:txBody>
      </p:sp>
      <p:sp>
        <p:nvSpPr>
          <p:cNvPr id="4" name="Espace réservé de la date 3"/>
          <p:cNvSpPr>
            <a:spLocks noGrp="1"/>
          </p:cNvSpPr>
          <p:nvPr>
            <p:ph type="dt" sz="half" idx="10"/>
          </p:nvPr>
        </p:nvSpPr>
        <p:spPr/>
        <p:txBody>
          <a:bodyPr/>
          <a:lstStyle/>
          <a:p>
            <a:fld id="{6D6B903F-CBD9-4756-9594-1324CE028BE6}"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47</a:t>
            </a:fld>
            <a:endParaRPr lang="fr-BE" dirty="0"/>
          </a:p>
        </p:txBody>
      </p:sp>
      <p:pic>
        <p:nvPicPr>
          <p:cNvPr id="7" name="Picture 2"/>
          <p:cNvPicPr>
            <a:picLocks noChangeAspect="1" noChangeArrowheads="1"/>
          </p:cNvPicPr>
          <p:nvPr/>
        </p:nvPicPr>
        <p:blipFill>
          <a:blip r:embed="rId2" cstate="print"/>
          <a:srcRect/>
          <a:stretch>
            <a:fillRect/>
          </a:stretch>
        </p:blipFill>
        <p:spPr bwMode="auto">
          <a:xfrm>
            <a:off x="538137" y="1928802"/>
            <a:ext cx="819153" cy="819153"/>
          </a:xfrm>
          <a:prstGeom prst="rect">
            <a:avLst/>
          </a:prstGeom>
          <a:noFill/>
          <a:ln w="9525">
            <a:noFill/>
            <a:miter lim="800000"/>
            <a:headEnd/>
            <a:tailEnd/>
          </a:ln>
        </p:spPr>
      </p:pic>
      <p:cxnSp>
        <p:nvCxnSpPr>
          <p:cNvPr id="10" name="Connecteur droit 9"/>
          <p:cNvCxnSpPr>
            <a:stCxn id="7" idx="2"/>
          </p:cNvCxnSpPr>
          <p:nvPr/>
        </p:nvCxnSpPr>
        <p:spPr>
          <a:xfrm rot="5400000">
            <a:off x="-473904" y="4150521"/>
            <a:ext cx="2824185" cy="19052"/>
          </a:xfrm>
          <a:prstGeom prst="line">
            <a:avLst/>
          </a:prstGeom>
        </p:spPr>
        <p:style>
          <a:lnRef idx="2">
            <a:schemeClr val="dk1"/>
          </a:lnRef>
          <a:fillRef idx="0">
            <a:schemeClr val="dk1"/>
          </a:fillRef>
          <a:effectRef idx="1">
            <a:schemeClr val="dk1"/>
          </a:effectRef>
          <a:fontRef idx="minor">
            <a:schemeClr val="tx1"/>
          </a:fontRef>
        </p:style>
      </p:cxnSp>
      <p:pic>
        <p:nvPicPr>
          <p:cNvPr id="13" name="Picture 2"/>
          <p:cNvPicPr>
            <a:picLocks noChangeAspect="1" noChangeArrowheads="1"/>
          </p:cNvPicPr>
          <p:nvPr/>
        </p:nvPicPr>
        <p:blipFill>
          <a:blip r:embed="rId2" cstate="print"/>
          <a:srcRect/>
          <a:stretch>
            <a:fillRect/>
          </a:stretch>
        </p:blipFill>
        <p:spPr bwMode="auto">
          <a:xfrm>
            <a:off x="2714612" y="1928802"/>
            <a:ext cx="819153" cy="819153"/>
          </a:xfrm>
          <a:prstGeom prst="rect">
            <a:avLst/>
          </a:prstGeom>
          <a:noFill/>
          <a:ln w="9525">
            <a:noFill/>
            <a:miter lim="800000"/>
            <a:headEnd/>
            <a:tailEnd/>
          </a:ln>
        </p:spPr>
      </p:pic>
      <p:cxnSp>
        <p:nvCxnSpPr>
          <p:cNvPr id="14" name="Connecteur droit 13"/>
          <p:cNvCxnSpPr>
            <a:stCxn id="13" idx="2"/>
          </p:cNvCxnSpPr>
          <p:nvPr/>
        </p:nvCxnSpPr>
        <p:spPr>
          <a:xfrm rot="5400000">
            <a:off x="1702571" y="4150521"/>
            <a:ext cx="2824185" cy="19052"/>
          </a:xfrm>
          <a:prstGeom prst="line">
            <a:avLst/>
          </a:prstGeom>
        </p:spPr>
        <p:style>
          <a:lnRef idx="2">
            <a:schemeClr val="dk1"/>
          </a:lnRef>
          <a:fillRef idx="0">
            <a:schemeClr val="dk1"/>
          </a:fillRef>
          <a:effectRef idx="1">
            <a:schemeClr val="dk1"/>
          </a:effectRef>
          <a:fontRef idx="minor">
            <a:schemeClr val="tx1"/>
          </a:fontRef>
        </p:style>
      </p:cxnSp>
      <p:pic>
        <p:nvPicPr>
          <p:cNvPr id="16" name="Picture 2"/>
          <p:cNvPicPr>
            <a:picLocks noChangeAspect="1" noChangeArrowheads="1"/>
          </p:cNvPicPr>
          <p:nvPr/>
        </p:nvPicPr>
        <p:blipFill>
          <a:blip r:embed="rId2" cstate="print"/>
          <a:srcRect/>
          <a:stretch>
            <a:fillRect/>
          </a:stretch>
        </p:blipFill>
        <p:spPr bwMode="auto">
          <a:xfrm>
            <a:off x="5602286" y="1928802"/>
            <a:ext cx="819153" cy="819153"/>
          </a:xfrm>
          <a:prstGeom prst="rect">
            <a:avLst/>
          </a:prstGeom>
          <a:noFill/>
          <a:ln w="9525">
            <a:noFill/>
            <a:miter lim="800000"/>
            <a:headEnd/>
            <a:tailEnd/>
          </a:ln>
        </p:spPr>
      </p:pic>
      <p:cxnSp>
        <p:nvCxnSpPr>
          <p:cNvPr id="17" name="Connecteur droit 16"/>
          <p:cNvCxnSpPr>
            <a:stCxn id="16" idx="2"/>
          </p:cNvCxnSpPr>
          <p:nvPr/>
        </p:nvCxnSpPr>
        <p:spPr>
          <a:xfrm rot="5400000">
            <a:off x="4590245" y="4150521"/>
            <a:ext cx="2824185" cy="19052"/>
          </a:xfrm>
          <a:prstGeom prst="line">
            <a:avLst/>
          </a:prstGeom>
        </p:spPr>
        <p:style>
          <a:lnRef idx="2">
            <a:schemeClr val="dk1"/>
          </a:lnRef>
          <a:fillRef idx="0">
            <a:schemeClr val="dk1"/>
          </a:fillRef>
          <a:effectRef idx="1">
            <a:schemeClr val="dk1"/>
          </a:effectRef>
          <a:fontRef idx="minor">
            <a:schemeClr val="tx1"/>
          </a:fontRef>
        </p:style>
      </p:cxnSp>
      <p:pic>
        <p:nvPicPr>
          <p:cNvPr id="19" name="Picture 2"/>
          <p:cNvPicPr>
            <a:picLocks noChangeAspect="1" noChangeArrowheads="1"/>
          </p:cNvPicPr>
          <p:nvPr/>
        </p:nvPicPr>
        <p:blipFill>
          <a:blip r:embed="rId2" cstate="print"/>
          <a:srcRect/>
          <a:stretch>
            <a:fillRect/>
          </a:stretch>
        </p:blipFill>
        <p:spPr bwMode="auto">
          <a:xfrm>
            <a:off x="7753375" y="1928802"/>
            <a:ext cx="819153" cy="819153"/>
          </a:xfrm>
          <a:prstGeom prst="rect">
            <a:avLst/>
          </a:prstGeom>
          <a:noFill/>
          <a:ln w="9525">
            <a:noFill/>
            <a:miter lim="800000"/>
            <a:headEnd/>
            <a:tailEnd/>
          </a:ln>
        </p:spPr>
      </p:pic>
      <p:cxnSp>
        <p:nvCxnSpPr>
          <p:cNvPr id="20" name="Connecteur droit 19"/>
          <p:cNvCxnSpPr>
            <a:stCxn id="19" idx="2"/>
          </p:cNvCxnSpPr>
          <p:nvPr/>
        </p:nvCxnSpPr>
        <p:spPr>
          <a:xfrm rot="5400000">
            <a:off x="6741334" y="4150521"/>
            <a:ext cx="2824185" cy="19052"/>
          </a:xfrm>
          <a:prstGeom prst="line">
            <a:avLst/>
          </a:prstGeom>
        </p:spPr>
        <p:style>
          <a:lnRef idx="2">
            <a:schemeClr val="dk1"/>
          </a:lnRef>
          <a:fillRef idx="0">
            <a:schemeClr val="dk1"/>
          </a:fillRef>
          <a:effectRef idx="1">
            <a:schemeClr val="dk1"/>
          </a:effectRef>
          <a:fontRef idx="minor">
            <a:schemeClr val="tx1"/>
          </a:fontRef>
        </p:style>
      </p:cxnSp>
      <p:cxnSp>
        <p:nvCxnSpPr>
          <p:cNvPr id="26" name="Connecteur droit avec flèche 25"/>
          <p:cNvCxnSpPr/>
          <p:nvPr/>
        </p:nvCxnSpPr>
        <p:spPr>
          <a:xfrm>
            <a:off x="928662" y="3071810"/>
            <a:ext cx="2214578" cy="71438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8" name="Connecteur droit avec flèche 27"/>
          <p:cNvCxnSpPr/>
          <p:nvPr/>
        </p:nvCxnSpPr>
        <p:spPr>
          <a:xfrm rot="10800000" flipV="1">
            <a:off x="928662" y="4000504"/>
            <a:ext cx="2143140" cy="64294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33" name="ZoneTexte 32"/>
          <p:cNvSpPr txBox="1"/>
          <p:nvPr/>
        </p:nvSpPr>
        <p:spPr>
          <a:xfrm>
            <a:off x="1714480" y="3000372"/>
            <a:ext cx="928694" cy="369332"/>
          </a:xfrm>
          <a:prstGeom prst="rect">
            <a:avLst/>
          </a:prstGeom>
          <a:noFill/>
        </p:spPr>
        <p:txBody>
          <a:bodyPr wrap="square" rtlCol="0">
            <a:spAutoFit/>
          </a:bodyPr>
          <a:lstStyle/>
          <a:p>
            <a:r>
              <a:rPr lang="fr-FR" b="1" dirty="0" smtClean="0"/>
              <a:t>DATA</a:t>
            </a:r>
            <a:endParaRPr lang="fr-FR" b="1" dirty="0"/>
          </a:p>
        </p:txBody>
      </p:sp>
      <p:sp>
        <p:nvSpPr>
          <p:cNvPr id="34" name="ZoneTexte 33"/>
          <p:cNvSpPr txBox="1"/>
          <p:nvPr/>
        </p:nvSpPr>
        <p:spPr>
          <a:xfrm>
            <a:off x="1643042" y="3929066"/>
            <a:ext cx="928694" cy="369332"/>
          </a:xfrm>
          <a:prstGeom prst="rect">
            <a:avLst/>
          </a:prstGeom>
          <a:noFill/>
        </p:spPr>
        <p:txBody>
          <a:bodyPr wrap="square" rtlCol="0">
            <a:spAutoFit/>
          </a:bodyPr>
          <a:lstStyle/>
          <a:p>
            <a:r>
              <a:rPr lang="fr-FR" b="1" dirty="0" smtClean="0"/>
              <a:t>ACK</a:t>
            </a:r>
            <a:endParaRPr lang="fr-FR" b="1" dirty="0"/>
          </a:p>
        </p:txBody>
      </p:sp>
      <p:cxnSp>
        <p:nvCxnSpPr>
          <p:cNvPr id="35" name="Connecteur droit avec flèche 34"/>
          <p:cNvCxnSpPr/>
          <p:nvPr/>
        </p:nvCxnSpPr>
        <p:spPr>
          <a:xfrm>
            <a:off x="6000761" y="3224210"/>
            <a:ext cx="2214578" cy="71438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36" name="Connecteur droit avec flèche 35"/>
          <p:cNvCxnSpPr/>
          <p:nvPr/>
        </p:nvCxnSpPr>
        <p:spPr>
          <a:xfrm rot="10800000" flipV="1">
            <a:off x="6000761" y="4152904"/>
            <a:ext cx="2143140" cy="64294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37" name="ZoneTexte 36"/>
          <p:cNvSpPr txBox="1"/>
          <p:nvPr/>
        </p:nvSpPr>
        <p:spPr>
          <a:xfrm>
            <a:off x="6072198" y="2928934"/>
            <a:ext cx="928694" cy="369332"/>
          </a:xfrm>
          <a:prstGeom prst="rect">
            <a:avLst/>
          </a:prstGeom>
          <a:noFill/>
        </p:spPr>
        <p:txBody>
          <a:bodyPr wrap="square" rtlCol="0">
            <a:spAutoFit/>
          </a:bodyPr>
          <a:lstStyle/>
          <a:p>
            <a:r>
              <a:rPr lang="fr-FR" b="1" dirty="0" smtClean="0"/>
              <a:t>DATA</a:t>
            </a:r>
            <a:endParaRPr lang="fr-FR" b="1" dirty="0"/>
          </a:p>
        </p:txBody>
      </p:sp>
      <p:sp>
        <p:nvSpPr>
          <p:cNvPr id="38" name="ZoneTexte 37"/>
          <p:cNvSpPr txBox="1"/>
          <p:nvPr/>
        </p:nvSpPr>
        <p:spPr>
          <a:xfrm>
            <a:off x="7572396" y="4357694"/>
            <a:ext cx="928694" cy="369332"/>
          </a:xfrm>
          <a:prstGeom prst="rect">
            <a:avLst/>
          </a:prstGeom>
          <a:noFill/>
        </p:spPr>
        <p:txBody>
          <a:bodyPr wrap="square" rtlCol="0">
            <a:spAutoFit/>
          </a:bodyPr>
          <a:lstStyle/>
          <a:p>
            <a:r>
              <a:rPr lang="fr-FR" b="1" dirty="0" smtClean="0"/>
              <a:t>ACK</a:t>
            </a:r>
            <a:endParaRPr lang="fr-FR" b="1" dirty="0"/>
          </a:p>
        </p:txBody>
      </p:sp>
      <p:cxnSp>
        <p:nvCxnSpPr>
          <p:cNvPr id="39" name="Connecteur droit avec flèche 38"/>
          <p:cNvCxnSpPr/>
          <p:nvPr/>
        </p:nvCxnSpPr>
        <p:spPr>
          <a:xfrm flipH="1">
            <a:off x="6000761" y="3286124"/>
            <a:ext cx="2214578" cy="71438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40" name="Connecteur droit avec flèche 39"/>
          <p:cNvCxnSpPr/>
          <p:nvPr/>
        </p:nvCxnSpPr>
        <p:spPr>
          <a:xfrm rot="10800000" flipH="1" flipV="1">
            <a:off x="6000761" y="4143380"/>
            <a:ext cx="2143140" cy="64294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41" name="ZoneTexte 40"/>
          <p:cNvSpPr txBox="1"/>
          <p:nvPr/>
        </p:nvSpPr>
        <p:spPr>
          <a:xfrm flipH="1">
            <a:off x="7500958" y="2988230"/>
            <a:ext cx="928694" cy="369332"/>
          </a:xfrm>
          <a:prstGeom prst="rect">
            <a:avLst/>
          </a:prstGeom>
          <a:noFill/>
        </p:spPr>
        <p:txBody>
          <a:bodyPr wrap="square" rtlCol="0">
            <a:spAutoFit/>
          </a:bodyPr>
          <a:lstStyle/>
          <a:p>
            <a:r>
              <a:rPr lang="fr-FR" b="1" dirty="0" smtClean="0"/>
              <a:t>DATA</a:t>
            </a:r>
            <a:endParaRPr lang="fr-FR" b="1" dirty="0"/>
          </a:p>
        </p:txBody>
      </p:sp>
      <p:sp>
        <p:nvSpPr>
          <p:cNvPr id="42" name="ZoneTexte 41"/>
          <p:cNvSpPr txBox="1"/>
          <p:nvPr/>
        </p:nvSpPr>
        <p:spPr>
          <a:xfrm flipH="1">
            <a:off x="6000760" y="4357694"/>
            <a:ext cx="928694" cy="369332"/>
          </a:xfrm>
          <a:prstGeom prst="rect">
            <a:avLst/>
          </a:prstGeom>
          <a:noFill/>
        </p:spPr>
        <p:txBody>
          <a:bodyPr wrap="square" rtlCol="0">
            <a:spAutoFit/>
          </a:bodyPr>
          <a:lstStyle/>
          <a:p>
            <a:r>
              <a:rPr lang="fr-FR" b="1" dirty="0" smtClean="0"/>
              <a:t>ACK</a:t>
            </a:r>
            <a:endParaRPr lang="fr-FR" b="1" dirty="0"/>
          </a:p>
        </p:txBody>
      </p:sp>
      <p:sp>
        <p:nvSpPr>
          <p:cNvPr id="43" name="Rectangle 42"/>
          <p:cNvSpPr/>
          <p:nvPr/>
        </p:nvSpPr>
        <p:spPr>
          <a:xfrm>
            <a:off x="500034" y="1428736"/>
            <a:ext cx="3182923" cy="369332"/>
          </a:xfrm>
          <a:prstGeom prst="rect">
            <a:avLst/>
          </a:prstGeom>
        </p:spPr>
        <p:txBody>
          <a:bodyPr wrap="none">
            <a:spAutoFit/>
          </a:bodyPr>
          <a:lstStyle/>
          <a:p>
            <a:r>
              <a:rPr lang="fr-FR" b="1" dirty="0" smtClean="0"/>
              <a:t>flot de données unidirectionnel</a:t>
            </a:r>
            <a:endParaRPr lang="fr-FR" dirty="0"/>
          </a:p>
        </p:txBody>
      </p:sp>
      <p:sp>
        <p:nvSpPr>
          <p:cNvPr id="44" name="Rectangle 43"/>
          <p:cNvSpPr/>
          <p:nvPr/>
        </p:nvSpPr>
        <p:spPr>
          <a:xfrm>
            <a:off x="5643570" y="1428736"/>
            <a:ext cx="3059492" cy="369332"/>
          </a:xfrm>
          <a:prstGeom prst="rect">
            <a:avLst/>
          </a:prstGeom>
        </p:spPr>
        <p:txBody>
          <a:bodyPr wrap="none">
            <a:spAutoFit/>
          </a:bodyPr>
          <a:lstStyle/>
          <a:p>
            <a:r>
              <a:rPr lang="fr-FR" b="1" dirty="0" smtClean="0"/>
              <a:t>flot de données bidirectionnel</a:t>
            </a:r>
            <a:endParaRPr lang="fr-FR"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14290"/>
            <a:ext cx="8229600" cy="1143000"/>
          </a:xfrm>
        </p:spPr>
        <p:txBody>
          <a:bodyPr>
            <a:normAutofit/>
          </a:bodyPr>
          <a:lstStyle/>
          <a:p>
            <a:r>
              <a:rPr lang="fr-FR" dirty="0" err="1" smtClean="0"/>
              <a:t>Piggybacking</a:t>
            </a:r>
            <a:endParaRPr lang="fr-FR" dirty="0"/>
          </a:p>
        </p:txBody>
      </p:sp>
      <p:sp>
        <p:nvSpPr>
          <p:cNvPr id="3" name="Espace réservé du contenu 2"/>
          <p:cNvSpPr>
            <a:spLocks noGrp="1"/>
          </p:cNvSpPr>
          <p:nvPr>
            <p:ph idx="1"/>
          </p:nvPr>
        </p:nvSpPr>
        <p:spPr>
          <a:xfrm>
            <a:off x="457200" y="1600200"/>
            <a:ext cx="6615130" cy="4614881"/>
          </a:xfrm>
        </p:spPr>
        <p:txBody>
          <a:bodyPr>
            <a:normAutofit fontScale="92500" lnSpcReduction="10000"/>
          </a:bodyPr>
          <a:lstStyle/>
          <a:p>
            <a:r>
              <a:rPr lang="fr-FR" b="1" dirty="0" err="1" smtClean="0"/>
              <a:t>Piggybacking</a:t>
            </a:r>
            <a:r>
              <a:rPr lang="fr-FR" dirty="0" smtClean="0"/>
              <a:t>: </a:t>
            </a:r>
          </a:p>
          <a:p>
            <a:pPr lvl="1"/>
            <a:r>
              <a:rPr lang="fr-FR" dirty="0" smtClean="0"/>
              <a:t>Les trames transportant le sous-flux de données d’un sens de transmission </a:t>
            </a:r>
            <a:r>
              <a:rPr lang="fr-FR" b="1" dirty="0" smtClean="0"/>
              <a:t>sont combinées  </a:t>
            </a:r>
            <a:r>
              <a:rPr lang="fr-FR" dirty="0" smtClean="0"/>
              <a:t>avec les trames du sous-flux de commande de l’autre sens.</a:t>
            </a:r>
          </a:p>
          <a:p>
            <a:pPr lvl="1"/>
            <a:endParaRPr lang="fr-FR" dirty="0" smtClean="0"/>
          </a:p>
          <a:p>
            <a:pPr lvl="1"/>
            <a:r>
              <a:rPr lang="fr-FR" dirty="0" smtClean="0"/>
              <a:t>Par exemple : Une même trame peut se comporter à la fois comme une trame de données (elle possède un champ d’information) et un acquittement (elle possède un champ du même nom).</a:t>
            </a:r>
            <a:endParaRPr lang="fr-FR" dirty="0"/>
          </a:p>
        </p:txBody>
      </p:sp>
      <p:sp>
        <p:nvSpPr>
          <p:cNvPr id="4" name="Espace réservé de la date 3"/>
          <p:cNvSpPr>
            <a:spLocks noGrp="1"/>
          </p:cNvSpPr>
          <p:nvPr>
            <p:ph type="dt" sz="half" idx="10"/>
          </p:nvPr>
        </p:nvSpPr>
        <p:spPr/>
        <p:txBody>
          <a:bodyPr/>
          <a:lstStyle/>
          <a:p>
            <a:fld id="{A21D13A8-3450-471A-91ED-B66276911331}"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48</a:t>
            </a:fld>
            <a:endParaRPr lang="fr-BE" dirty="0"/>
          </a:p>
        </p:txBody>
      </p:sp>
      <p:pic>
        <p:nvPicPr>
          <p:cNvPr id="1026" name="Picture 2"/>
          <p:cNvPicPr>
            <a:picLocks noChangeAspect="1" noChangeArrowheads="1"/>
          </p:cNvPicPr>
          <p:nvPr/>
        </p:nvPicPr>
        <p:blipFill>
          <a:blip r:embed="rId2" cstate="print"/>
          <a:srcRect/>
          <a:stretch>
            <a:fillRect/>
          </a:stretch>
        </p:blipFill>
        <p:spPr bwMode="auto">
          <a:xfrm>
            <a:off x="7072330" y="2500306"/>
            <a:ext cx="1613144" cy="22078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err="1" smtClean="0"/>
              <a:t>Piggybacking</a:t>
            </a:r>
            <a:endParaRPr lang="fr-FR" dirty="0"/>
          </a:p>
        </p:txBody>
      </p:sp>
      <p:sp>
        <p:nvSpPr>
          <p:cNvPr id="4" name="Espace réservé de la date 3"/>
          <p:cNvSpPr>
            <a:spLocks noGrp="1"/>
          </p:cNvSpPr>
          <p:nvPr>
            <p:ph type="dt" sz="half" idx="10"/>
          </p:nvPr>
        </p:nvSpPr>
        <p:spPr/>
        <p:txBody>
          <a:bodyPr/>
          <a:lstStyle/>
          <a:p>
            <a:fld id="{E3CA34A2-7F87-4C16-9431-F5E4B6B6388A}"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49</a:t>
            </a:fld>
            <a:endParaRPr lang="fr-BE" dirty="0"/>
          </a:p>
        </p:txBody>
      </p:sp>
      <p:pic>
        <p:nvPicPr>
          <p:cNvPr id="7" name="Picture 2"/>
          <p:cNvPicPr>
            <a:picLocks noChangeAspect="1" noChangeArrowheads="1"/>
          </p:cNvPicPr>
          <p:nvPr/>
        </p:nvPicPr>
        <p:blipFill>
          <a:blip r:embed="rId2" cstate="print"/>
          <a:srcRect/>
          <a:stretch>
            <a:fillRect/>
          </a:stretch>
        </p:blipFill>
        <p:spPr bwMode="auto">
          <a:xfrm>
            <a:off x="285720" y="1928802"/>
            <a:ext cx="819153" cy="819153"/>
          </a:xfrm>
          <a:prstGeom prst="rect">
            <a:avLst/>
          </a:prstGeom>
          <a:noFill/>
          <a:ln w="9525">
            <a:noFill/>
            <a:miter lim="800000"/>
            <a:headEnd/>
            <a:tailEnd/>
          </a:ln>
        </p:spPr>
      </p:pic>
      <p:cxnSp>
        <p:nvCxnSpPr>
          <p:cNvPr id="8" name="Connecteur droit 7"/>
          <p:cNvCxnSpPr>
            <a:stCxn id="7" idx="2"/>
          </p:cNvCxnSpPr>
          <p:nvPr/>
        </p:nvCxnSpPr>
        <p:spPr>
          <a:xfrm rot="5400000">
            <a:off x="-726321" y="4150521"/>
            <a:ext cx="2824185" cy="19052"/>
          </a:xfrm>
          <a:prstGeom prst="line">
            <a:avLst/>
          </a:prstGeom>
        </p:spPr>
        <p:style>
          <a:lnRef idx="2">
            <a:schemeClr val="dk1"/>
          </a:lnRef>
          <a:fillRef idx="0">
            <a:schemeClr val="dk1"/>
          </a:fillRef>
          <a:effectRef idx="1">
            <a:schemeClr val="dk1"/>
          </a:effectRef>
          <a:fontRef idx="minor">
            <a:schemeClr val="tx1"/>
          </a:fontRef>
        </p:style>
      </p:cxnSp>
      <p:pic>
        <p:nvPicPr>
          <p:cNvPr id="9" name="Picture 2"/>
          <p:cNvPicPr>
            <a:picLocks noChangeAspect="1" noChangeArrowheads="1"/>
          </p:cNvPicPr>
          <p:nvPr/>
        </p:nvPicPr>
        <p:blipFill>
          <a:blip r:embed="rId2" cstate="print"/>
          <a:srcRect/>
          <a:stretch>
            <a:fillRect/>
          </a:stretch>
        </p:blipFill>
        <p:spPr bwMode="auto">
          <a:xfrm>
            <a:off x="2436809" y="1928802"/>
            <a:ext cx="819153" cy="819153"/>
          </a:xfrm>
          <a:prstGeom prst="rect">
            <a:avLst/>
          </a:prstGeom>
          <a:noFill/>
          <a:ln w="9525">
            <a:noFill/>
            <a:miter lim="800000"/>
            <a:headEnd/>
            <a:tailEnd/>
          </a:ln>
        </p:spPr>
      </p:pic>
      <p:cxnSp>
        <p:nvCxnSpPr>
          <p:cNvPr id="10" name="Connecteur droit 9"/>
          <p:cNvCxnSpPr>
            <a:stCxn id="9" idx="2"/>
          </p:cNvCxnSpPr>
          <p:nvPr/>
        </p:nvCxnSpPr>
        <p:spPr>
          <a:xfrm rot="5400000">
            <a:off x="1424768" y="4150521"/>
            <a:ext cx="2824185" cy="19052"/>
          </a:xfrm>
          <a:prstGeom prst="line">
            <a:avLst/>
          </a:prstGeom>
        </p:spPr>
        <p:style>
          <a:lnRef idx="2">
            <a:schemeClr val="dk1"/>
          </a:lnRef>
          <a:fillRef idx="0">
            <a:schemeClr val="dk1"/>
          </a:fillRef>
          <a:effectRef idx="1">
            <a:schemeClr val="dk1"/>
          </a:effectRef>
          <a:fontRef idx="minor">
            <a:schemeClr val="tx1"/>
          </a:fontRef>
        </p:style>
      </p:cxnSp>
      <p:cxnSp>
        <p:nvCxnSpPr>
          <p:cNvPr id="11" name="Connecteur droit avec flèche 10"/>
          <p:cNvCxnSpPr/>
          <p:nvPr/>
        </p:nvCxnSpPr>
        <p:spPr>
          <a:xfrm>
            <a:off x="684195" y="3224210"/>
            <a:ext cx="2214578" cy="71438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12" name="Connecteur droit avec flèche 11"/>
          <p:cNvCxnSpPr/>
          <p:nvPr/>
        </p:nvCxnSpPr>
        <p:spPr>
          <a:xfrm rot="10800000" flipV="1">
            <a:off x="684195" y="4152904"/>
            <a:ext cx="2143140" cy="64294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3" name="ZoneTexte 12"/>
          <p:cNvSpPr txBox="1"/>
          <p:nvPr/>
        </p:nvSpPr>
        <p:spPr>
          <a:xfrm>
            <a:off x="755632" y="2928934"/>
            <a:ext cx="928694" cy="369332"/>
          </a:xfrm>
          <a:prstGeom prst="rect">
            <a:avLst/>
          </a:prstGeom>
          <a:noFill/>
        </p:spPr>
        <p:txBody>
          <a:bodyPr wrap="square" rtlCol="0">
            <a:spAutoFit/>
          </a:bodyPr>
          <a:lstStyle/>
          <a:p>
            <a:r>
              <a:rPr lang="fr-FR" b="1" dirty="0" smtClean="0"/>
              <a:t>DATA</a:t>
            </a:r>
            <a:endParaRPr lang="fr-FR" b="1" dirty="0"/>
          </a:p>
        </p:txBody>
      </p:sp>
      <p:sp>
        <p:nvSpPr>
          <p:cNvPr id="14" name="ZoneTexte 13"/>
          <p:cNvSpPr txBox="1"/>
          <p:nvPr/>
        </p:nvSpPr>
        <p:spPr>
          <a:xfrm>
            <a:off x="2255830" y="4357694"/>
            <a:ext cx="928694" cy="369332"/>
          </a:xfrm>
          <a:prstGeom prst="rect">
            <a:avLst/>
          </a:prstGeom>
          <a:noFill/>
        </p:spPr>
        <p:txBody>
          <a:bodyPr wrap="square" rtlCol="0">
            <a:spAutoFit/>
          </a:bodyPr>
          <a:lstStyle/>
          <a:p>
            <a:r>
              <a:rPr lang="fr-FR" b="1" dirty="0" smtClean="0"/>
              <a:t>ACK</a:t>
            </a:r>
            <a:endParaRPr lang="fr-FR" b="1" dirty="0"/>
          </a:p>
        </p:txBody>
      </p:sp>
      <p:cxnSp>
        <p:nvCxnSpPr>
          <p:cNvPr id="15" name="Connecteur droit avec flèche 14"/>
          <p:cNvCxnSpPr/>
          <p:nvPr/>
        </p:nvCxnSpPr>
        <p:spPr>
          <a:xfrm flipH="1">
            <a:off x="684195" y="3286124"/>
            <a:ext cx="2214578" cy="71438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16" name="Connecteur droit avec flèche 15"/>
          <p:cNvCxnSpPr/>
          <p:nvPr/>
        </p:nvCxnSpPr>
        <p:spPr>
          <a:xfrm rot="10800000" flipH="1" flipV="1">
            <a:off x="684195" y="4143380"/>
            <a:ext cx="2143140" cy="64294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7" name="ZoneTexte 16"/>
          <p:cNvSpPr txBox="1"/>
          <p:nvPr/>
        </p:nvSpPr>
        <p:spPr>
          <a:xfrm flipH="1">
            <a:off x="2184392" y="2988230"/>
            <a:ext cx="928694" cy="369332"/>
          </a:xfrm>
          <a:prstGeom prst="rect">
            <a:avLst/>
          </a:prstGeom>
          <a:noFill/>
        </p:spPr>
        <p:txBody>
          <a:bodyPr wrap="square" rtlCol="0">
            <a:spAutoFit/>
          </a:bodyPr>
          <a:lstStyle/>
          <a:p>
            <a:r>
              <a:rPr lang="fr-FR" b="1" dirty="0" smtClean="0"/>
              <a:t>DATA</a:t>
            </a:r>
            <a:endParaRPr lang="fr-FR" b="1" dirty="0"/>
          </a:p>
        </p:txBody>
      </p:sp>
      <p:sp>
        <p:nvSpPr>
          <p:cNvPr id="18" name="ZoneTexte 17"/>
          <p:cNvSpPr txBox="1"/>
          <p:nvPr/>
        </p:nvSpPr>
        <p:spPr>
          <a:xfrm flipH="1">
            <a:off x="684194" y="4357694"/>
            <a:ext cx="928694" cy="369332"/>
          </a:xfrm>
          <a:prstGeom prst="rect">
            <a:avLst/>
          </a:prstGeom>
          <a:noFill/>
        </p:spPr>
        <p:txBody>
          <a:bodyPr wrap="square" rtlCol="0">
            <a:spAutoFit/>
          </a:bodyPr>
          <a:lstStyle/>
          <a:p>
            <a:r>
              <a:rPr lang="fr-FR" b="1" dirty="0" smtClean="0"/>
              <a:t>ACK</a:t>
            </a:r>
            <a:endParaRPr lang="fr-FR" b="1" dirty="0"/>
          </a:p>
        </p:txBody>
      </p:sp>
      <p:pic>
        <p:nvPicPr>
          <p:cNvPr id="19" name="Picture 2"/>
          <p:cNvPicPr>
            <a:picLocks noChangeAspect="1" noChangeArrowheads="1"/>
          </p:cNvPicPr>
          <p:nvPr/>
        </p:nvPicPr>
        <p:blipFill>
          <a:blip r:embed="rId2" cstate="print"/>
          <a:srcRect/>
          <a:stretch>
            <a:fillRect/>
          </a:stretch>
        </p:blipFill>
        <p:spPr bwMode="auto">
          <a:xfrm>
            <a:off x="5564183" y="1857364"/>
            <a:ext cx="819153" cy="819153"/>
          </a:xfrm>
          <a:prstGeom prst="rect">
            <a:avLst/>
          </a:prstGeom>
          <a:noFill/>
          <a:ln w="9525">
            <a:noFill/>
            <a:miter lim="800000"/>
            <a:headEnd/>
            <a:tailEnd/>
          </a:ln>
        </p:spPr>
      </p:pic>
      <p:cxnSp>
        <p:nvCxnSpPr>
          <p:cNvPr id="20" name="Connecteur droit 19"/>
          <p:cNvCxnSpPr>
            <a:stCxn id="19" idx="2"/>
          </p:cNvCxnSpPr>
          <p:nvPr/>
        </p:nvCxnSpPr>
        <p:spPr>
          <a:xfrm rot="5400000">
            <a:off x="4552142" y="4079083"/>
            <a:ext cx="2824185" cy="19052"/>
          </a:xfrm>
          <a:prstGeom prst="line">
            <a:avLst/>
          </a:prstGeom>
        </p:spPr>
        <p:style>
          <a:lnRef idx="2">
            <a:schemeClr val="dk1"/>
          </a:lnRef>
          <a:fillRef idx="0">
            <a:schemeClr val="dk1"/>
          </a:fillRef>
          <a:effectRef idx="1">
            <a:schemeClr val="dk1"/>
          </a:effectRef>
          <a:fontRef idx="minor">
            <a:schemeClr val="tx1"/>
          </a:fontRef>
        </p:style>
      </p:cxnSp>
      <p:pic>
        <p:nvPicPr>
          <p:cNvPr id="21" name="Picture 2"/>
          <p:cNvPicPr>
            <a:picLocks noChangeAspect="1" noChangeArrowheads="1"/>
          </p:cNvPicPr>
          <p:nvPr/>
        </p:nvPicPr>
        <p:blipFill>
          <a:blip r:embed="rId2" cstate="print"/>
          <a:srcRect/>
          <a:stretch>
            <a:fillRect/>
          </a:stretch>
        </p:blipFill>
        <p:spPr bwMode="auto">
          <a:xfrm>
            <a:off x="7715272" y="1857364"/>
            <a:ext cx="819153" cy="819153"/>
          </a:xfrm>
          <a:prstGeom prst="rect">
            <a:avLst/>
          </a:prstGeom>
          <a:noFill/>
          <a:ln w="9525">
            <a:noFill/>
            <a:miter lim="800000"/>
            <a:headEnd/>
            <a:tailEnd/>
          </a:ln>
        </p:spPr>
      </p:pic>
      <p:cxnSp>
        <p:nvCxnSpPr>
          <p:cNvPr id="22" name="Connecteur droit 21"/>
          <p:cNvCxnSpPr>
            <a:stCxn id="21" idx="2"/>
          </p:cNvCxnSpPr>
          <p:nvPr/>
        </p:nvCxnSpPr>
        <p:spPr>
          <a:xfrm rot="5400000">
            <a:off x="6703231" y="4079083"/>
            <a:ext cx="2824185" cy="19052"/>
          </a:xfrm>
          <a:prstGeom prst="line">
            <a:avLst/>
          </a:prstGeom>
        </p:spPr>
        <p:style>
          <a:lnRef idx="2">
            <a:schemeClr val="dk1"/>
          </a:lnRef>
          <a:fillRef idx="0">
            <a:schemeClr val="dk1"/>
          </a:fillRef>
          <a:effectRef idx="1">
            <a:schemeClr val="dk1"/>
          </a:effectRef>
          <a:fontRef idx="minor">
            <a:schemeClr val="tx1"/>
          </a:fontRef>
        </p:style>
      </p:cxnSp>
      <p:cxnSp>
        <p:nvCxnSpPr>
          <p:cNvPr id="23" name="Connecteur droit avec flèche 22"/>
          <p:cNvCxnSpPr/>
          <p:nvPr/>
        </p:nvCxnSpPr>
        <p:spPr>
          <a:xfrm>
            <a:off x="5962658" y="3438524"/>
            <a:ext cx="2214578" cy="71438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25" name="ZoneTexte 24"/>
          <p:cNvSpPr txBox="1"/>
          <p:nvPr/>
        </p:nvSpPr>
        <p:spPr>
          <a:xfrm>
            <a:off x="4572000" y="3059668"/>
            <a:ext cx="1824054" cy="369332"/>
          </a:xfrm>
          <a:prstGeom prst="rect">
            <a:avLst/>
          </a:prstGeom>
          <a:noFill/>
        </p:spPr>
        <p:txBody>
          <a:bodyPr wrap="square" rtlCol="0">
            <a:spAutoFit/>
          </a:bodyPr>
          <a:lstStyle/>
          <a:p>
            <a:r>
              <a:rPr lang="fr-FR" b="1" dirty="0" smtClean="0"/>
              <a:t>DATA +  ACK</a:t>
            </a:r>
            <a:endParaRPr lang="fr-FR" b="1" dirty="0"/>
          </a:p>
        </p:txBody>
      </p:sp>
      <p:cxnSp>
        <p:nvCxnSpPr>
          <p:cNvPr id="27" name="Connecteur droit avec flèche 26"/>
          <p:cNvCxnSpPr/>
          <p:nvPr/>
        </p:nvCxnSpPr>
        <p:spPr>
          <a:xfrm flipH="1">
            <a:off x="5929322" y="3429000"/>
            <a:ext cx="2214578" cy="71438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31" name="Rectangle 30"/>
          <p:cNvSpPr/>
          <p:nvPr/>
        </p:nvSpPr>
        <p:spPr>
          <a:xfrm>
            <a:off x="857224" y="1428736"/>
            <a:ext cx="1916230" cy="369332"/>
          </a:xfrm>
          <a:prstGeom prst="rect">
            <a:avLst/>
          </a:prstGeom>
        </p:spPr>
        <p:txBody>
          <a:bodyPr wrap="none">
            <a:spAutoFit/>
          </a:bodyPr>
          <a:lstStyle/>
          <a:p>
            <a:r>
              <a:rPr lang="fr-FR" b="1" dirty="0" smtClean="0"/>
              <a:t>Sans </a:t>
            </a:r>
            <a:r>
              <a:rPr lang="fr-FR" b="1" dirty="0" err="1" smtClean="0"/>
              <a:t>piggybacking</a:t>
            </a:r>
            <a:endParaRPr lang="fr-FR" dirty="0"/>
          </a:p>
        </p:txBody>
      </p:sp>
      <p:sp>
        <p:nvSpPr>
          <p:cNvPr id="32" name="Rectangle 31"/>
          <p:cNvSpPr/>
          <p:nvPr/>
        </p:nvSpPr>
        <p:spPr>
          <a:xfrm>
            <a:off x="6141549" y="1428736"/>
            <a:ext cx="1930913" cy="369332"/>
          </a:xfrm>
          <a:prstGeom prst="rect">
            <a:avLst/>
          </a:prstGeom>
        </p:spPr>
        <p:txBody>
          <a:bodyPr wrap="none">
            <a:spAutoFit/>
          </a:bodyPr>
          <a:lstStyle/>
          <a:p>
            <a:r>
              <a:rPr lang="fr-FR" b="1" dirty="0" smtClean="0"/>
              <a:t>Avec </a:t>
            </a:r>
            <a:r>
              <a:rPr lang="fr-FR" b="1" dirty="0" err="1" smtClean="0"/>
              <a:t>piggybacking</a:t>
            </a:r>
            <a:endParaRPr lang="fr-FR" dirty="0"/>
          </a:p>
        </p:txBody>
      </p:sp>
      <p:sp>
        <p:nvSpPr>
          <p:cNvPr id="33" name="ZoneTexte 32"/>
          <p:cNvSpPr txBox="1"/>
          <p:nvPr/>
        </p:nvSpPr>
        <p:spPr>
          <a:xfrm>
            <a:off x="7391416" y="3059668"/>
            <a:ext cx="1824054" cy="369332"/>
          </a:xfrm>
          <a:prstGeom prst="rect">
            <a:avLst/>
          </a:prstGeom>
          <a:noFill/>
        </p:spPr>
        <p:txBody>
          <a:bodyPr wrap="square" rtlCol="0">
            <a:spAutoFit/>
          </a:bodyPr>
          <a:lstStyle/>
          <a:p>
            <a:r>
              <a:rPr lang="fr-FR" b="1" dirty="0" smtClean="0"/>
              <a:t>DATA    +  ACK</a:t>
            </a:r>
            <a:endParaRPr lang="fr-FR" b="1"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Du mode </a:t>
            </a:r>
            <a:r>
              <a:rPr lang="fr-FR" sz="2800" dirty="0" err="1" smtClean="0"/>
              <a:t>Send</a:t>
            </a:r>
            <a:r>
              <a:rPr lang="fr-FR" sz="2800" dirty="0" smtClean="0"/>
              <a:t> and </a:t>
            </a:r>
            <a:r>
              <a:rPr lang="fr-FR" sz="2800" dirty="0" err="1" smtClean="0"/>
              <a:t>Wait</a:t>
            </a:r>
            <a:r>
              <a:rPr lang="fr-FR" sz="2800" dirty="0" smtClean="0"/>
              <a:t> aux protocoles à anticipation</a:t>
            </a:r>
            <a:endParaRPr lang="en-US" sz="2800" dirty="0"/>
          </a:p>
        </p:txBody>
      </p:sp>
      <p:sp>
        <p:nvSpPr>
          <p:cNvPr id="3" name="Espace réservé du contenu 2"/>
          <p:cNvSpPr>
            <a:spLocks noGrp="1"/>
          </p:cNvSpPr>
          <p:nvPr>
            <p:ph idx="1"/>
          </p:nvPr>
        </p:nvSpPr>
        <p:spPr>
          <a:xfrm>
            <a:off x="457200" y="1600201"/>
            <a:ext cx="8229600" cy="2114551"/>
          </a:xfrm>
        </p:spPr>
        <p:txBody>
          <a:bodyPr>
            <a:normAutofit fontScale="85000" lnSpcReduction="20000"/>
          </a:bodyPr>
          <a:lstStyle/>
          <a:p>
            <a:r>
              <a:rPr lang="fr-FR" b="1" dirty="0" smtClean="0"/>
              <a:t>Le principe de base de toute transmission repose sur l’envoi (</a:t>
            </a:r>
            <a:r>
              <a:rPr lang="fr-FR" b="1" dirty="0" err="1" smtClean="0"/>
              <a:t>Send</a:t>
            </a:r>
            <a:r>
              <a:rPr lang="fr-FR" b="1" dirty="0" smtClean="0"/>
              <a:t>) d’un bloc d’information. </a:t>
            </a:r>
          </a:p>
          <a:p>
            <a:pPr lvl="1"/>
            <a:r>
              <a:rPr lang="fr-FR" dirty="0" smtClean="0"/>
              <a:t>L’émetteur s’arrête alors (Stop) dans l’attente (</a:t>
            </a:r>
            <a:r>
              <a:rPr lang="fr-FR" dirty="0" err="1" smtClean="0"/>
              <a:t>Wait</a:t>
            </a:r>
            <a:r>
              <a:rPr lang="fr-FR" dirty="0" smtClean="0"/>
              <a:t>) d’un accusé de réception. </a:t>
            </a:r>
          </a:p>
          <a:p>
            <a:pPr lvl="1"/>
            <a:r>
              <a:rPr lang="fr-FR" dirty="0" smtClean="0"/>
              <a:t>À la réception de l’acquittement, noté ACK pour </a:t>
            </a:r>
            <a:r>
              <a:rPr lang="fr-FR" dirty="0" err="1" smtClean="0"/>
              <a:t>Acknowledge</a:t>
            </a:r>
            <a:r>
              <a:rPr lang="fr-FR" dirty="0" smtClean="0"/>
              <a:t>, l’émetteur envoie le bloc suivant</a:t>
            </a:r>
            <a:endParaRPr lang="en-US" dirty="0"/>
          </a:p>
        </p:txBody>
      </p:sp>
      <p:sp>
        <p:nvSpPr>
          <p:cNvPr id="4" name="Espace réservé de la date 3"/>
          <p:cNvSpPr>
            <a:spLocks noGrp="1"/>
          </p:cNvSpPr>
          <p:nvPr>
            <p:ph type="dt" sz="half" idx="10"/>
          </p:nvPr>
        </p:nvSpPr>
        <p:spPr/>
        <p:txBody>
          <a:bodyPr/>
          <a:lstStyle/>
          <a:p>
            <a:fld id="{8B03DDBB-D044-4ECE-8E10-A8DA3C7202F6}"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50</a:t>
            </a:fld>
            <a:endParaRPr lang="fr-BE" dirty="0"/>
          </a:p>
        </p:txBody>
      </p:sp>
      <p:pic>
        <p:nvPicPr>
          <p:cNvPr id="4098" name="Picture 2"/>
          <p:cNvPicPr>
            <a:picLocks noChangeAspect="1" noChangeArrowheads="1"/>
          </p:cNvPicPr>
          <p:nvPr/>
        </p:nvPicPr>
        <p:blipFill>
          <a:blip r:embed="rId2"/>
          <a:srcRect/>
          <a:stretch>
            <a:fillRect/>
          </a:stretch>
        </p:blipFill>
        <p:spPr bwMode="auto">
          <a:xfrm>
            <a:off x="2571736" y="3714752"/>
            <a:ext cx="4091305" cy="262774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Du mode </a:t>
            </a:r>
            <a:r>
              <a:rPr lang="fr-FR" sz="2800" dirty="0" err="1" smtClean="0"/>
              <a:t>Send</a:t>
            </a:r>
            <a:r>
              <a:rPr lang="fr-FR" sz="2800" dirty="0" smtClean="0"/>
              <a:t> and </a:t>
            </a:r>
            <a:r>
              <a:rPr lang="fr-FR" sz="2800" dirty="0" err="1" smtClean="0"/>
              <a:t>Wait</a:t>
            </a:r>
            <a:r>
              <a:rPr lang="fr-FR" sz="2800" dirty="0" smtClean="0"/>
              <a:t> aux protocoles à anticipation</a:t>
            </a:r>
            <a:endParaRPr lang="en-US" sz="2800" dirty="0"/>
          </a:p>
        </p:txBody>
      </p:sp>
      <p:sp>
        <p:nvSpPr>
          <p:cNvPr id="3" name="Espace réservé du contenu 2"/>
          <p:cNvSpPr>
            <a:spLocks noGrp="1"/>
          </p:cNvSpPr>
          <p:nvPr>
            <p:ph idx="1"/>
          </p:nvPr>
        </p:nvSpPr>
        <p:spPr/>
        <p:txBody>
          <a:bodyPr>
            <a:normAutofit fontScale="70000" lnSpcReduction="20000"/>
          </a:bodyPr>
          <a:lstStyle/>
          <a:p>
            <a:r>
              <a:rPr lang="fr-FR" b="1" dirty="0" smtClean="0"/>
              <a:t>En cas d’erreur de transmission, le bloc reçu est rejeté. Le bloc est dit perdu, il n’est pas acquitté.</a:t>
            </a:r>
          </a:p>
          <a:p>
            <a:endParaRPr lang="fr-FR" dirty="0" smtClean="0"/>
          </a:p>
          <a:p>
            <a:r>
              <a:rPr lang="fr-FR" b="1" dirty="0" smtClean="0"/>
              <a:t>L’émetteur reste alors en attente. Pour éviter un blocage de la transmission, à l’émission de chaque bloc de données, l’émetteur arme un temporisateur (</a:t>
            </a:r>
            <a:r>
              <a:rPr lang="fr-FR" b="1" dirty="0" err="1" smtClean="0"/>
              <a:t>Timer</a:t>
            </a:r>
            <a:r>
              <a:rPr lang="fr-FR" b="1" dirty="0" smtClean="0"/>
              <a:t>)</a:t>
            </a:r>
          </a:p>
          <a:p>
            <a:endParaRPr lang="fr-FR" i="1" dirty="0" smtClean="0"/>
          </a:p>
          <a:p>
            <a:r>
              <a:rPr lang="fr-FR" b="1" dirty="0" smtClean="0"/>
              <a:t>À l’échéance du temps imparti (Time Out), si aucun accusé de réception (ACK) n’a été reçu, l’émetteur retransmet le bloc non acquitté.</a:t>
            </a:r>
          </a:p>
          <a:p>
            <a:endParaRPr lang="fr-FR" dirty="0" smtClean="0"/>
          </a:p>
          <a:p>
            <a:r>
              <a:rPr lang="fr-FR" b="1" dirty="0" smtClean="0"/>
              <a:t>Cette technique porte le nom de reprise sur temporisation (RTO,  Retransmission Time Out) ou correction d’erreur sur temporisation</a:t>
            </a:r>
            <a:endParaRPr lang="en-US" b="1" dirty="0"/>
          </a:p>
        </p:txBody>
      </p:sp>
      <p:sp>
        <p:nvSpPr>
          <p:cNvPr id="4" name="Espace réservé de la date 3"/>
          <p:cNvSpPr>
            <a:spLocks noGrp="1"/>
          </p:cNvSpPr>
          <p:nvPr>
            <p:ph type="dt" sz="half" idx="10"/>
          </p:nvPr>
        </p:nvSpPr>
        <p:spPr/>
        <p:txBody>
          <a:bodyPr/>
          <a:lstStyle/>
          <a:p>
            <a:fld id="{44815E54-C116-4D9B-B899-5DFEC897B2EC}"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51</a:t>
            </a:fld>
            <a:endParaRPr lang="fr-BE"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Du mode </a:t>
            </a:r>
            <a:r>
              <a:rPr lang="fr-FR" sz="2800" dirty="0" err="1" smtClean="0"/>
              <a:t>Send</a:t>
            </a:r>
            <a:r>
              <a:rPr lang="fr-FR" sz="2800" dirty="0" smtClean="0"/>
              <a:t> and </a:t>
            </a:r>
            <a:r>
              <a:rPr lang="fr-FR" sz="2800" dirty="0" err="1" smtClean="0"/>
              <a:t>Wait</a:t>
            </a:r>
            <a:r>
              <a:rPr lang="fr-FR" sz="2800" dirty="0" smtClean="0"/>
              <a:t> aux protocoles à anticipation</a:t>
            </a:r>
            <a:endParaRPr lang="en-US" sz="2800" dirty="0"/>
          </a:p>
        </p:txBody>
      </p:sp>
      <p:sp>
        <p:nvSpPr>
          <p:cNvPr id="4" name="Espace réservé de la date 3"/>
          <p:cNvSpPr>
            <a:spLocks noGrp="1"/>
          </p:cNvSpPr>
          <p:nvPr>
            <p:ph type="dt" sz="half" idx="10"/>
          </p:nvPr>
        </p:nvSpPr>
        <p:spPr/>
        <p:txBody>
          <a:bodyPr/>
          <a:lstStyle/>
          <a:p>
            <a:fld id="{1360998D-BDE0-40CE-9F55-EA84C319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52</a:t>
            </a:fld>
            <a:endParaRPr lang="fr-BE" dirty="0"/>
          </a:p>
        </p:txBody>
      </p:sp>
      <p:pic>
        <p:nvPicPr>
          <p:cNvPr id="5122" name="Picture 2"/>
          <p:cNvPicPr>
            <a:picLocks noGrp="1" noChangeAspect="1" noChangeArrowheads="1"/>
          </p:cNvPicPr>
          <p:nvPr>
            <p:ph idx="1"/>
          </p:nvPr>
        </p:nvPicPr>
        <p:blipFill>
          <a:blip r:embed="rId2"/>
          <a:srcRect/>
          <a:stretch>
            <a:fillRect/>
          </a:stretch>
        </p:blipFill>
        <p:spPr bwMode="auto">
          <a:xfrm>
            <a:off x="1844527" y="1928802"/>
            <a:ext cx="5727869" cy="376227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solidFill>
                  <a:srgbClr val="9BBB59">
                    <a:lumMod val="75000"/>
                  </a:srgbClr>
                </a:solidFill>
              </a:rPr>
              <a:t>Du mode </a:t>
            </a:r>
            <a:r>
              <a:rPr lang="fr-FR" sz="2800" dirty="0" err="1" smtClean="0">
                <a:solidFill>
                  <a:srgbClr val="9BBB59">
                    <a:lumMod val="75000"/>
                  </a:srgbClr>
                </a:solidFill>
              </a:rPr>
              <a:t>Send</a:t>
            </a:r>
            <a:r>
              <a:rPr lang="fr-FR" sz="2800" dirty="0" smtClean="0">
                <a:solidFill>
                  <a:srgbClr val="9BBB59">
                    <a:lumMod val="75000"/>
                  </a:srgbClr>
                </a:solidFill>
              </a:rPr>
              <a:t> and </a:t>
            </a:r>
            <a:r>
              <a:rPr lang="fr-FR" sz="2800" dirty="0" err="1" smtClean="0">
                <a:solidFill>
                  <a:srgbClr val="9BBB59">
                    <a:lumMod val="75000"/>
                  </a:srgbClr>
                </a:solidFill>
              </a:rPr>
              <a:t>Wait</a:t>
            </a:r>
            <a:r>
              <a:rPr lang="fr-FR" sz="2800" dirty="0" smtClean="0">
                <a:solidFill>
                  <a:srgbClr val="9BBB59">
                    <a:lumMod val="75000"/>
                  </a:srgbClr>
                </a:solidFill>
              </a:rPr>
              <a:t> aux protocoles à anticipation</a:t>
            </a:r>
            <a:endParaRPr lang="en-US" dirty="0"/>
          </a:p>
        </p:txBody>
      </p:sp>
      <p:sp>
        <p:nvSpPr>
          <p:cNvPr id="3" name="Espace réservé du contenu 2"/>
          <p:cNvSpPr>
            <a:spLocks noGrp="1"/>
          </p:cNvSpPr>
          <p:nvPr>
            <p:ph idx="1"/>
          </p:nvPr>
        </p:nvSpPr>
        <p:spPr/>
        <p:txBody>
          <a:bodyPr>
            <a:normAutofit lnSpcReduction="10000"/>
          </a:bodyPr>
          <a:lstStyle/>
          <a:p>
            <a:r>
              <a:rPr lang="fr-FR" b="1" dirty="0" smtClean="0"/>
              <a:t>Une difficulté survient si la perte concerne l’ACK. </a:t>
            </a:r>
          </a:p>
          <a:p>
            <a:pPr lvl="1"/>
            <a:r>
              <a:rPr lang="fr-FR" dirty="0" smtClean="0"/>
              <a:t>En effet, bien que les données aient été correctement reçues, l’émetteur les retransmet sur temporisation. </a:t>
            </a:r>
          </a:p>
          <a:p>
            <a:pPr lvl="1"/>
            <a:r>
              <a:rPr lang="fr-FR" dirty="0" smtClean="0"/>
              <a:t>Les informations sont ainsi reçues 2 fois. Pour éviter la duplication des données, il est nécessaire d’identifier les blocs. </a:t>
            </a:r>
          </a:p>
          <a:p>
            <a:pPr lvl="1"/>
            <a:r>
              <a:rPr lang="fr-FR" dirty="0" smtClean="0"/>
              <a:t>À cet effet, l’émetteur et le récepteur entretiennent des compteurs</a:t>
            </a:r>
            <a:endParaRPr lang="en-US" dirty="0"/>
          </a:p>
        </p:txBody>
      </p:sp>
      <p:sp>
        <p:nvSpPr>
          <p:cNvPr id="4" name="Espace réservé de la date 3"/>
          <p:cNvSpPr>
            <a:spLocks noGrp="1"/>
          </p:cNvSpPr>
          <p:nvPr>
            <p:ph type="dt" sz="half" idx="10"/>
          </p:nvPr>
        </p:nvSpPr>
        <p:spPr/>
        <p:txBody>
          <a:bodyPr/>
          <a:lstStyle/>
          <a:p>
            <a:fld id="{3896380E-541D-4AD0-9AB3-CF17F54DFD3F}"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53</a:t>
            </a:fld>
            <a:endParaRPr lang="fr-BE"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solidFill>
                  <a:srgbClr val="9BBB59">
                    <a:lumMod val="75000"/>
                  </a:srgbClr>
                </a:solidFill>
              </a:rPr>
              <a:t>Du mode </a:t>
            </a:r>
            <a:r>
              <a:rPr lang="fr-FR" sz="2800" dirty="0" err="1" smtClean="0">
                <a:solidFill>
                  <a:srgbClr val="9BBB59">
                    <a:lumMod val="75000"/>
                  </a:srgbClr>
                </a:solidFill>
              </a:rPr>
              <a:t>Send</a:t>
            </a:r>
            <a:r>
              <a:rPr lang="fr-FR" sz="2800" dirty="0" smtClean="0">
                <a:solidFill>
                  <a:srgbClr val="9BBB59">
                    <a:lumMod val="75000"/>
                  </a:srgbClr>
                </a:solidFill>
              </a:rPr>
              <a:t> and </a:t>
            </a:r>
            <a:r>
              <a:rPr lang="fr-FR" sz="2800" dirty="0" err="1" smtClean="0">
                <a:solidFill>
                  <a:srgbClr val="9BBB59">
                    <a:lumMod val="75000"/>
                  </a:srgbClr>
                </a:solidFill>
              </a:rPr>
              <a:t>Wait</a:t>
            </a:r>
            <a:r>
              <a:rPr lang="fr-FR" sz="2800" dirty="0" smtClean="0">
                <a:solidFill>
                  <a:srgbClr val="9BBB59">
                    <a:lumMod val="75000"/>
                  </a:srgbClr>
                </a:solidFill>
              </a:rPr>
              <a:t> aux protocoles à anticipation</a:t>
            </a:r>
            <a:endParaRPr lang="en-US" dirty="0"/>
          </a:p>
        </p:txBody>
      </p:sp>
      <p:sp>
        <p:nvSpPr>
          <p:cNvPr id="3" name="Espace réservé du contenu 2"/>
          <p:cNvSpPr>
            <a:spLocks noGrp="1"/>
          </p:cNvSpPr>
          <p:nvPr>
            <p:ph idx="1"/>
          </p:nvPr>
        </p:nvSpPr>
        <p:spPr/>
        <p:txBody>
          <a:bodyPr>
            <a:normAutofit fontScale="85000" lnSpcReduction="10000"/>
          </a:bodyPr>
          <a:lstStyle/>
          <a:p>
            <a:r>
              <a:rPr lang="en-US" b="1" dirty="0" smtClean="0"/>
              <a:t>Les </a:t>
            </a:r>
            <a:r>
              <a:rPr lang="en-US" b="1" dirty="0" err="1" smtClean="0"/>
              <a:t>compteurs</a:t>
            </a:r>
            <a:r>
              <a:rPr lang="en-US" b="1" dirty="0" smtClean="0"/>
              <a:t> </a:t>
            </a:r>
            <a:r>
              <a:rPr lang="fr-FR" b="1" dirty="0" smtClean="0"/>
              <a:t>Ns (Ns, Numéro émis, s pour </a:t>
            </a:r>
            <a:r>
              <a:rPr lang="fr-FR" b="1" dirty="0" err="1" smtClean="0"/>
              <a:t>send</a:t>
            </a:r>
            <a:r>
              <a:rPr lang="fr-FR" b="1" dirty="0" smtClean="0"/>
              <a:t>) et Nr (Numéro du bloc à recevoir, r pour </a:t>
            </a:r>
            <a:r>
              <a:rPr lang="fr-FR" b="1" dirty="0" err="1" smtClean="0"/>
              <a:t>receive</a:t>
            </a:r>
            <a:r>
              <a:rPr lang="fr-FR" b="1" dirty="0" smtClean="0"/>
              <a:t>) sont initialisés à zéro. </a:t>
            </a:r>
          </a:p>
          <a:p>
            <a:endParaRPr lang="fr-FR" dirty="0" smtClean="0"/>
          </a:p>
          <a:p>
            <a:r>
              <a:rPr lang="fr-FR" b="1" dirty="0" smtClean="0"/>
              <a:t>Le contenu du compteur Ns est transmis avec le bloc, le récepteur compare ce numéro avec le contenu de son compteur Nr. </a:t>
            </a:r>
          </a:p>
          <a:p>
            <a:pPr lvl="1"/>
            <a:r>
              <a:rPr lang="fr-FR" dirty="0" smtClean="0"/>
              <a:t>Si les deux valeurs sont identiques le bloc est réputé valide et accepté. </a:t>
            </a:r>
          </a:p>
          <a:p>
            <a:pPr lvl="1"/>
            <a:r>
              <a:rPr lang="fr-FR" dirty="0" smtClean="0"/>
              <a:t>Si les valeurs diffèrent, le bloc reçu n’est pas celui attendu. Il est rejeté et acquitté s’il correspond à un bloc déjà reçu.</a:t>
            </a:r>
            <a:endParaRPr lang="en-US" dirty="0"/>
          </a:p>
        </p:txBody>
      </p:sp>
      <p:sp>
        <p:nvSpPr>
          <p:cNvPr id="4" name="Espace réservé de la date 3"/>
          <p:cNvSpPr>
            <a:spLocks noGrp="1"/>
          </p:cNvSpPr>
          <p:nvPr>
            <p:ph type="dt" sz="half" idx="10"/>
          </p:nvPr>
        </p:nvSpPr>
        <p:spPr/>
        <p:txBody>
          <a:bodyPr/>
          <a:lstStyle/>
          <a:p>
            <a:fld id="{C24006A9-9E1C-4C39-AE9F-564A82E4C52E}"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54</a:t>
            </a:fld>
            <a:endParaRPr lang="fr-BE"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solidFill>
                  <a:srgbClr val="9BBB59">
                    <a:lumMod val="75000"/>
                  </a:srgbClr>
                </a:solidFill>
              </a:rPr>
              <a:t>Du mode </a:t>
            </a:r>
            <a:r>
              <a:rPr lang="fr-FR" sz="2800" dirty="0" err="1" smtClean="0">
                <a:solidFill>
                  <a:srgbClr val="9BBB59">
                    <a:lumMod val="75000"/>
                  </a:srgbClr>
                </a:solidFill>
              </a:rPr>
              <a:t>Send</a:t>
            </a:r>
            <a:r>
              <a:rPr lang="fr-FR" sz="2800" dirty="0" smtClean="0">
                <a:solidFill>
                  <a:srgbClr val="9BBB59">
                    <a:lumMod val="75000"/>
                  </a:srgbClr>
                </a:solidFill>
              </a:rPr>
              <a:t> and </a:t>
            </a:r>
            <a:r>
              <a:rPr lang="fr-FR" sz="2800" dirty="0" err="1" smtClean="0">
                <a:solidFill>
                  <a:srgbClr val="9BBB59">
                    <a:lumMod val="75000"/>
                  </a:srgbClr>
                </a:solidFill>
              </a:rPr>
              <a:t>Wait</a:t>
            </a:r>
            <a:r>
              <a:rPr lang="fr-FR" sz="2800" dirty="0" smtClean="0">
                <a:solidFill>
                  <a:srgbClr val="9BBB59">
                    <a:lumMod val="75000"/>
                  </a:srgbClr>
                </a:solidFill>
              </a:rPr>
              <a:t> aux protocoles à anticipation</a:t>
            </a:r>
            <a:endParaRPr lang="en-US" dirty="0"/>
          </a:p>
        </p:txBody>
      </p:sp>
      <p:sp>
        <p:nvSpPr>
          <p:cNvPr id="4" name="Espace réservé de la date 3"/>
          <p:cNvSpPr>
            <a:spLocks noGrp="1"/>
          </p:cNvSpPr>
          <p:nvPr>
            <p:ph type="dt" sz="half" idx="10"/>
          </p:nvPr>
        </p:nvSpPr>
        <p:spPr/>
        <p:txBody>
          <a:bodyPr/>
          <a:lstStyle/>
          <a:p>
            <a:fld id="{2BFBA594-9EC6-48E1-A722-CF876F5F7261}"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55</a:t>
            </a:fld>
            <a:endParaRPr lang="fr-BE" dirty="0"/>
          </a:p>
        </p:txBody>
      </p:sp>
      <p:pic>
        <p:nvPicPr>
          <p:cNvPr id="6146" name="Picture 2"/>
          <p:cNvPicPr>
            <a:picLocks noGrp="1" noChangeAspect="1" noChangeArrowheads="1"/>
          </p:cNvPicPr>
          <p:nvPr>
            <p:ph idx="1"/>
          </p:nvPr>
        </p:nvPicPr>
        <p:blipFill>
          <a:blip r:embed="rId2"/>
          <a:srcRect/>
          <a:stretch>
            <a:fillRect/>
          </a:stretch>
        </p:blipFill>
        <p:spPr bwMode="auto">
          <a:xfrm>
            <a:off x="305042" y="1840304"/>
            <a:ext cx="8533915" cy="317739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solidFill>
                  <a:srgbClr val="9BBB59">
                    <a:lumMod val="75000"/>
                  </a:srgbClr>
                </a:solidFill>
              </a:rPr>
              <a:t>Du mode </a:t>
            </a:r>
            <a:r>
              <a:rPr lang="fr-FR" sz="2800" dirty="0" err="1" smtClean="0">
                <a:solidFill>
                  <a:srgbClr val="9BBB59">
                    <a:lumMod val="75000"/>
                  </a:srgbClr>
                </a:solidFill>
              </a:rPr>
              <a:t>Send</a:t>
            </a:r>
            <a:r>
              <a:rPr lang="fr-FR" sz="2800" dirty="0" smtClean="0">
                <a:solidFill>
                  <a:srgbClr val="9BBB59">
                    <a:lumMod val="75000"/>
                  </a:srgbClr>
                </a:solidFill>
              </a:rPr>
              <a:t> and </a:t>
            </a:r>
            <a:r>
              <a:rPr lang="fr-FR" sz="2800" dirty="0" err="1" smtClean="0">
                <a:solidFill>
                  <a:srgbClr val="9BBB59">
                    <a:lumMod val="75000"/>
                  </a:srgbClr>
                </a:solidFill>
              </a:rPr>
              <a:t>Wait</a:t>
            </a:r>
            <a:r>
              <a:rPr lang="fr-FR" sz="2800" dirty="0" smtClean="0">
                <a:solidFill>
                  <a:srgbClr val="9BBB59">
                    <a:lumMod val="75000"/>
                  </a:srgbClr>
                </a:solidFill>
              </a:rPr>
              <a:t> aux protocoles à anticipation</a:t>
            </a:r>
            <a:endParaRPr lang="en-US" dirty="0"/>
          </a:p>
        </p:txBody>
      </p:sp>
      <p:sp>
        <p:nvSpPr>
          <p:cNvPr id="3" name="Espace réservé du contenu 2"/>
          <p:cNvSpPr>
            <a:spLocks noGrp="1"/>
          </p:cNvSpPr>
          <p:nvPr>
            <p:ph idx="1"/>
          </p:nvPr>
        </p:nvSpPr>
        <p:spPr/>
        <p:txBody>
          <a:bodyPr/>
          <a:lstStyle/>
          <a:p>
            <a:r>
              <a:rPr lang="fr-FR" dirty="0" smtClean="0"/>
              <a:t>Dans le cas contraire (Ns &gt; Nr), il s’agit d’une erreur</a:t>
            </a:r>
            <a:r>
              <a:rPr lang="en-US" dirty="0" smtClean="0"/>
              <a:t> de transmission</a:t>
            </a:r>
            <a:endParaRPr lang="en-US" dirty="0"/>
          </a:p>
        </p:txBody>
      </p:sp>
      <p:sp>
        <p:nvSpPr>
          <p:cNvPr id="4" name="Espace réservé de la date 3"/>
          <p:cNvSpPr>
            <a:spLocks noGrp="1"/>
          </p:cNvSpPr>
          <p:nvPr>
            <p:ph type="dt" sz="half" idx="10"/>
          </p:nvPr>
        </p:nvSpPr>
        <p:spPr/>
        <p:txBody>
          <a:bodyPr/>
          <a:lstStyle/>
          <a:p>
            <a:fld id="{10F24253-50EE-492D-9CF7-B4162DBD196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56</a:t>
            </a:fld>
            <a:endParaRPr lang="fr-BE" dirty="0"/>
          </a:p>
        </p:txBody>
      </p:sp>
      <p:pic>
        <p:nvPicPr>
          <p:cNvPr id="7170" name="Picture 2"/>
          <p:cNvPicPr>
            <a:picLocks noChangeAspect="1" noChangeArrowheads="1"/>
          </p:cNvPicPr>
          <p:nvPr/>
        </p:nvPicPr>
        <p:blipFill>
          <a:blip r:embed="rId2"/>
          <a:srcRect/>
          <a:stretch>
            <a:fillRect/>
          </a:stretch>
        </p:blipFill>
        <p:spPr bwMode="auto">
          <a:xfrm>
            <a:off x="1195387" y="2786058"/>
            <a:ext cx="6753225" cy="36385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Contrôle de flux</a:t>
            </a:r>
            <a:endParaRPr lang="fr-FR" dirty="0"/>
          </a:p>
        </p:txBody>
      </p:sp>
      <p:sp>
        <p:nvSpPr>
          <p:cNvPr id="3" name="Espace réservé du contenu 2"/>
          <p:cNvSpPr>
            <a:spLocks noGrp="1"/>
          </p:cNvSpPr>
          <p:nvPr>
            <p:ph idx="1"/>
          </p:nvPr>
        </p:nvSpPr>
        <p:spPr/>
        <p:txBody>
          <a:bodyPr>
            <a:normAutofit lnSpcReduction="10000"/>
          </a:bodyPr>
          <a:lstStyle/>
          <a:p>
            <a:r>
              <a:rPr lang="fr-FR" b="1" dirty="0" smtClean="0"/>
              <a:t>Utilisation d'acquittements</a:t>
            </a:r>
          </a:p>
          <a:p>
            <a:endParaRPr lang="fr-FR" b="1" dirty="0" smtClean="0"/>
          </a:p>
          <a:p>
            <a:r>
              <a:rPr lang="fr-FR" b="1" dirty="0" smtClean="0"/>
              <a:t>Gestion de temporisateurs</a:t>
            </a:r>
          </a:p>
          <a:p>
            <a:endParaRPr lang="fr-FR" b="1" dirty="0" smtClean="0"/>
          </a:p>
          <a:p>
            <a:r>
              <a:rPr lang="fr-FR" b="1" dirty="0" smtClean="0"/>
              <a:t>Numérotation des trames </a:t>
            </a:r>
          </a:p>
          <a:p>
            <a:endParaRPr lang="fr-FR" b="1" dirty="0" smtClean="0"/>
          </a:p>
          <a:p>
            <a:r>
              <a:rPr lang="fr-FR" b="1" dirty="0" smtClean="0"/>
              <a:t>Limitation du nombre de trames pouvant être envoyées par  l'émetteur</a:t>
            </a:r>
            <a:endParaRPr lang="fr-FR" b="1" dirty="0"/>
          </a:p>
        </p:txBody>
      </p:sp>
      <p:sp>
        <p:nvSpPr>
          <p:cNvPr id="4" name="Espace réservé de la date 3"/>
          <p:cNvSpPr>
            <a:spLocks noGrp="1"/>
          </p:cNvSpPr>
          <p:nvPr>
            <p:ph type="dt" sz="half" idx="10"/>
          </p:nvPr>
        </p:nvSpPr>
        <p:spPr/>
        <p:txBody>
          <a:bodyPr/>
          <a:lstStyle/>
          <a:p>
            <a:fld id="{64566144-B5F4-47AE-A7C5-32F16CF2E3A8}"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57</a:t>
            </a:fld>
            <a:endParaRPr lang="fr-BE"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Protocole 1</a:t>
            </a:r>
            <a:endParaRPr lang="fr-FR" dirty="0"/>
          </a:p>
        </p:txBody>
      </p:sp>
      <p:sp>
        <p:nvSpPr>
          <p:cNvPr id="3" name="Espace réservé du contenu 2"/>
          <p:cNvSpPr>
            <a:spLocks noGrp="1"/>
          </p:cNvSpPr>
          <p:nvPr>
            <p:ph idx="1"/>
          </p:nvPr>
        </p:nvSpPr>
        <p:spPr/>
        <p:txBody>
          <a:bodyPr>
            <a:normAutofit/>
          </a:bodyPr>
          <a:lstStyle/>
          <a:p>
            <a:r>
              <a:rPr lang="fr-FR" b="1" dirty="0" smtClean="0"/>
              <a:t>Hypothèses:</a:t>
            </a:r>
          </a:p>
          <a:p>
            <a:pPr lvl="1"/>
            <a:r>
              <a:rPr lang="fr-FR" dirty="0" smtClean="0"/>
              <a:t>Mémoire tampon infinie</a:t>
            </a:r>
          </a:p>
          <a:p>
            <a:pPr lvl="1"/>
            <a:r>
              <a:rPr lang="fr-FR" dirty="0" smtClean="0"/>
              <a:t>Canal parfait (pas de pertes ni d'erreurs)</a:t>
            </a:r>
          </a:p>
          <a:p>
            <a:pPr lvl="1"/>
            <a:r>
              <a:rPr lang="fr-FR" dirty="0" smtClean="0"/>
              <a:t>Protocole monodirectionnel: </a:t>
            </a:r>
          </a:p>
          <a:p>
            <a:pPr lvl="2"/>
            <a:r>
              <a:rPr lang="fr-FR" dirty="0" smtClean="0"/>
              <a:t>un émetteur </a:t>
            </a:r>
            <a:r>
              <a:rPr lang="fr-FR" dirty="0" smtClean="0">
                <a:sym typeface="Wingdings" pitchFamily="2" charset="2"/>
              </a:rPr>
              <a:t> </a:t>
            </a:r>
            <a:r>
              <a:rPr lang="fr-FR" dirty="0" smtClean="0"/>
              <a:t>un récepteur</a:t>
            </a:r>
          </a:p>
          <a:p>
            <a:endParaRPr lang="fr-FR" dirty="0" smtClean="0"/>
          </a:p>
          <a:p>
            <a:r>
              <a:rPr lang="fr-FR" b="1" dirty="0" smtClean="0"/>
              <a:t>Protocole utopique</a:t>
            </a:r>
            <a:endParaRPr lang="fr-FR" b="1" dirty="0"/>
          </a:p>
        </p:txBody>
      </p:sp>
      <p:sp>
        <p:nvSpPr>
          <p:cNvPr id="4" name="Espace réservé de la date 3"/>
          <p:cNvSpPr>
            <a:spLocks noGrp="1"/>
          </p:cNvSpPr>
          <p:nvPr>
            <p:ph type="dt" sz="half" idx="10"/>
          </p:nvPr>
        </p:nvSpPr>
        <p:spPr/>
        <p:txBody>
          <a:bodyPr/>
          <a:lstStyle/>
          <a:p>
            <a:fld id="{BBF6DF08-B1C7-4D20-AD39-CF497A4DBAF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58</a:t>
            </a:fld>
            <a:endParaRPr lang="fr-BE"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Protocole 1</a:t>
            </a:r>
            <a:endParaRPr lang="fr-FR" dirty="0"/>
          </a:p>
        </p:txBody>
      </p:sp>
      <p:sp>
        <p:nvSpPr>
          <p:cNvPr id="7" name="Espace réservé du texte 6"/>
          <p:cNvSpPr>
            <a:spLocks noGrp="1"/>
          </p:cNvSpPr>
          <p:nvPr>
            <p:ph type="body" idx="1"/>
          </p:nvPr>
        </p:nvSpPr>
        <p:spPr/>
        <p:txBody>
          <a:bodyPr/>
          <a:lstStyle/>
          <a:p>
            <a:pPr algn="ctr"/>
            <a:r>
              <a:rPr lang="fr-FR" sz="2800" dirty="0" smtClean="0"/>
              <a:t>Emetteur</a:t>
            </a:r>
            <a:endParaRPr lang="fr-FR" dirty="0"/>
          </a:p>
        </p:txBody>
      </p:sp>
      <p:sp>
        <p:nvSpPr>
          <p:cNvPr id="8" name="Espace réservé du contenu 7"/>
          <p:cNvSpPr>
            <a:spLocks noGrp="1"/>
          </p:cNvSpPr>
          <p:nvPr>
            <p:ph sz="half" idx="2"/>
          </p:nvPr>
        </p:nvSpPr>
        <p:spPr>
          <a:xfrm>
            <a:off x="0" y="2174875"/>
            <a:ext cx="4497388" cy="3951288"/>
          </a:xfrm>
        </p:spPr>
        <p:txBody>
          <a:bodyPr>
            <a:normAutofit/>
          </a:bodyPr>
          <a:lstStyle/>
          <a:p>
            <a:pPr>
              <a:buNone/>
            </a:pPr>
            <a:endParaRPr lang="fr-FR" b="1" dirty="0" smtClean="0"/>
          </a:p>
          <a:p>
            <a:pPr>
              <a:buNone/>
            </a:pPr>
            <a:r>
              <a:rPr lang="fr-FR" b="1" dirty="0" smtClean="0"/>
              <a:t>Tant que (vrai) répéter</a:t>
            </a:r>
          </a:p>
          <a:p>
            <a:pPr lvl="1">
              <a:buNone/>
            </a:pPr>
            <a:r>
              <a:rPr lang="fr-FR" b="1" dirty="0" smtClean="0"/>
              <a:t>P←</a:t>
            </a:r>
            <a:r>
              <a:rPr lang="fr-FR" b="1" dirty="0" err="1" smtClean="0"/>
              <a:t>coucheReseau.donnerPaquet</a:t>
            </a:r>
            <a:r>
              <a:rPr lang="fr-FR" b="1" dirty="0" smtClean="0"/>
              <a:t>()</a:t>
            </a:r>
          </a:p>
          <a:p>
            <a:pPr lvl="1">
              <a:buNone/>
            </a:pPr>
            <a:r>
              <a:rPr lang="fr-FR" b="1" dirty="0" smtClean="0"/>
              <a:t>T ←</a:t>
            </a:r>
            <a:r>
              <a:rPr lang="fr-FR" b="1" dirty="0" err="1" smtClean="0"/>
              <a:t>construireTrame</a:t>
            </a:r>
            <a:r>
              <a:rPr lang="fr-FR" b="1" dirty="0" smtClean="0"/>
              <a:t>(p)</a:t>
            </a:r>
          </a:p>
          <a:p>
            <a:pPr lvl="1">
              <a:buNone/>
            </a:pPr>
            <a:r>
              <a:rPr lang="fr-FR" b="1" dirty="0" err="1" smtClean="0"/>
              <a:t>couchePhysique.prendreTrame</a:t>
            </a:r>
            <a:r>
              <a:rPr lang="fr-FR" b="1" dirty="0" smtClean="0"/>
              <a:t>(T)</a:t>
            </a:r>
          </a:p>
          <a:p>
            <a:pPr>
              <a:buNone/>
            </a:pPr>
            <a:r>
              <a:rPr lang="fr-FR" b="1" dirty="0" smtClean="0"/>
              <a:t>Fin tant que</a:t>
            </a:r>
            <a:endParaRPr lang="fr-FR" b="1" dirty="0"/>
          </a:p>
        </p:txBody>
      </p:sp>
      <p:sp>
        <p:nvSpPr>
          <p:cNvPr id="9" name="Espace réservé du texte 8"/>
          <p:cNvSpPr>
            <a:spLocks noGrp="1"/>
          </p:cNvSpPr>
          <p:nvPr>
            <p:ph type="body" sz="quarter" idx="3"/>
          </p:nvPr>
        </p:nvSpPr>
        <p:spPr/>
        <p:txBody>
          <a:bodyPr>
            <a:normAutofit/>
          </a:bodyPr>
          <a:lstStyle/>
          <a:p>
            <a:pPr algn="ctr"/>
            <a:r>
              <a:rPr lang="fr-FR" sz="2800" dirty="0" smtClean="0"/>
              <a:t>Récepteur</a:t>
            </a:r>
            <a:endParaRPr lang="fr-FR" sz="2800" dirty="0"/>
          </a:p>
        </p:txBody>
      </p:sp>
      <p:sp>
        <p:nvSpPr>
          <p:cNvPr id="10" name="Espace réservé du contenu 9"/>
          <p:cNvSpPr>
            <a:spLocks noGrp="1"/>
          </p:cNvSpPr>
          <p:nvPr>
            <p:ph sz="quarter" idx="4"/>
          </p:nvPr>
        </p:nvSpPr>
        <p:spPr>
          <a:xfrm>
            <a:off x="4786314" y="2174875"/>
            <a:ext cx="4357685" cy="3951288"/>
          </a:xfrm>
        </p:spPr>
        <p:txBody>
          <a:bodyPr/>
          <a:lstStyle/>
          <a:p>
            <a:pPr>
              <a:buNone/>
            </a:pPr>
            <a:endParaRPr lang="fr-FR" b="1" dirty="0" smtClean="0"/>
          </a:p>
          <a:p>
            <a:pPr>
              <a:buNone/>
            </a:pPr>
            <a:r>
              <a:rPr lang="fr-FR" b="1" dirty="0" smtClean="0"/>
              <a:t>Tant que (vrai) répéter</a:t>
            </a:r>
          </a:p>
          <a:p>
            <a:pPr>
              <a:buNone/>
            </a:pPr>
            <a:r>
              <a:rPr lang="fr-FR" sz="2000" b="1" dirty="0" smtClean="0"/>
              <a:t>	T←</a:t>
            </a:r>
            <a:r>
              <a:rPr lang="fr-FR" sz="2000" b="1" dirty="0" err="1" smtClean="0"/>
              <a:t>couchePhysique.donnerTrame</a:t>
            </a:r>
            <a:r>
              <a:rPr lang="fr-FR" sz="2000" b="1" dirty="0" smtClean="0"/>
              <a:t>()</a:t>
            </a:r>
          </a:p>
          <a:p>
            <a:pPr>
              <a:buNone/>
            </a:pPr>
            <a:r>
              <a:rPr lang="fr-FR" sz="2000" b="1" dirty="0" smtClean="0"/>
              <a:t>	P ←</a:t>
            </a:r>
            <a:r>
              <a:rPr lang="fr-FR" sz="2000" b="1" dirty="0" err="1" smtClean="0"/>
              <a:t>extrairePaquet</a:t>
            </a:r>
            <a:r>
              <a:rPr lang="fr-FR" sz="2000" b="1" dirty="0" smtClean="0"/>
              <a:t>(T)</a:t>
            </a:r>
          </a:p>
          <a:p>
            <a:pPr>
              <a:buNone/>
            </a:pPr>
            <a:r>
              <a:rPr lang="fr-FR" sz="2000" b="1" dirty="0" smtClean="0"/>
              <a:t>	</a:t>
            </a:r>
            <a:r>
              <a:rPr lang="fr-FR" sz="2000" b="1" dirty="0" err="1" smtClean="0"/>
              <a:t>coucheReseau.prendrePaquet</a:t>
            </a:r>
            <a:r>
              <a:rPr lang="fr-FR" sz="2000" b="1" dirty="0" smtClean="0"/>
              <a:t>(P) </a:t>
            </a:r>
          </a:p>
          <a:p>
            <a:pPr>
              <a:buNone/>
            </a:pPr>
            <a:r>
              <a:rPr lang="fr-FR" b="1" dirty="0" smtClean="0"/>
              <a:t>Fin tant que</a:t>
            </a:r>
          </a:p>
          <a:p>
            <a:endParaRPr lang="fr-FR" dirty="0"/>
          </a:p>
        </p:txBody>
      </p:sp>
      <p:sp>
        <p:nvSpPr>
          <p:cNvPr id="4" name="Espace réservé de la date 3"/>
          <p:cNvSpPr>
            <a:spLocks noGrp="1"/>
          </p:cNvSpPr>
          <p:nvPr>
            <p:ph type="dt" sz="half" idx="10"/>
          </p:nvPr>
        </p:nvSpPr>
        <p:spPr/>
        <p:txBody>
          <a:bodyPr/>
          <a:lstStyle/>
          <a:p>
            <a:fld id="{DC9CDA9F-3B89-4D29-A29C-8F7113B8FA24}"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59</a:t>
            </a:fld>
            <a:endParaRPr lang="fr-BE" dirty="0"/>
          </a:p>
        </p:txBody>
      </p:sp>
      <p:cxnSp>
        <p:nvCxnSpPr>
          <p:cNvPr id="12" name="Connecteur droit 11"/>
          <p:cNvCxnSpPr/>
          <p:nvPr/>
        </p:nvCxnSpPr>
        <p:spPr>
          <a:xfrm rot="5400000">
            <a:off x="-428660" y="3571876"/>
            <a:ext cx="1143008" cy="0"/>
          </a:xfrm>
          <a:prstGeom prst="line">
            <a:avLst/>
          </a:prstGeom>
        </p:spPr>
        <p:style>
          <a:lnRef idx="3">
            <a:schemeClr val="dk1"/>
          </a:lnRef>
          <a:fillRef idx="0">
            <a:schemeClr val="dk1"/>
          </a:fillRef>
          <a:effectRef idx="2">
            <a:schemeClr val="dk1"/>
          </a:effectRef>
          <a:fontRef idx="minor">
            <a:schemeClr val="tx1"/>
          </a:fontRef>
        </p:style>
      </p:cxnSp>
      <p:cxnSp>
        <p:nvCxnSpPr>
          <p:cNvPr id="14" name="Connecteur droit 13"/>
          <p:cNvCxnSpPr/>
          <p:nvPr/>
        </p:nvCxnSpPr>
        <p:spPr>
          <a:xfrm rot="5400000">
            <a:off x="4357686" y="3571876"/>
            <a:ext cx="1143008" cy="0"/>
          </a:xfrm>
          <a:prstGeom prst="line">
            <a:avLst/>
          </a:prstGeom>
        </p:spPr>
        <p:style>
          <a:lnRef idx="3">
            <a:schemeClr val="dk1"/>
          </a:lnRef>
          <a:fillRef idx="0">
            <a:schemeClr val="dk1"/>
          </a:fillRef>
          <a:effectRef idx="2">
            <a:schemeClr val="dk1"/>
          </a:effectRef>
          <a:fontRef idx="minor">
            <a:schemeClr val="tx1"/>
          </a:fontRef>
        </p:style>
      </p:cxnSp>
      <p:cxnSp>
        <p:nvCxnSpPr>
          <p:cNvPr id="15" name="Connecteur droit 14"/>
          <p:cNvCxnSpPr/>
          <p:nvPr/>
        </p:nvCxnSpPr>
        <p:spPr>
          <a:xfrm rot="5400000">
            <a:off x="2428860" y="4143380"/>
            <a:ext cx="4286280" cy="0"/>
          </a:xfrm>
          <a:prstGeom prst="line">
            <a:avLst/>
          </a:prstGeom>
        </p:spPr>
        <p:style>
          <a:lnRef idx="3">
            <a:schemeClr val="accent1"/>
          </a:lnRef>
          <a:fillRef idx="0">
            <a:schemeClr val="accent1"/>
          </a:fillRef>
          <a:effectRef idx="2">
            <a:schemeClr val="accent1"/>
          </a:effectRef>
          <a:fontRef idx="minor">
            <a:schemeClr val="tx1"/>
          </a:fontRef>
        </p:style>
      </p:cxn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9"/>
          <p:cNvSpPr>
            <a:spLocks noGrp="1"/>
          </p:cNvSpPr>
          <p:nvPr>
            <p:ph type="title"/>
          </p:nvPr>
        </p:nvSpPr>
        <p:spPr/>
        <p:txBody>
          <a:bodyPr>
            <a:normAutofit/>
          </a:bodyPr>
          <a:lstStyle/>
          <a:p>
            <a:r>
              <a:rPr lang="fr-FR" dirty="0" smtClean="0"/>
              <a:t>Protocole 2</a:t>
            </a:r>
            <a:endParaRPr lang="fr-FR" dirty="0"/>
          </a:p>
        </p:txBody>
      </p:sp>
      <p:sp>
        <p:nvSpPr>
          <p:cNvPr id="11" name="Espace réservé du contenu 10"/>
          <p:cNvSpPr>
            <a:spLocks noGrp="1"/>
          </p:cNvSpPr>
          <p:nvPr>
            <p:ph idx="1"/>
          </p:nvPr>
        </p:nvSpPr>
        <p:spPr/>
        <p:txBody>
          <a:bodyPr>
            <a:normAutofit/>
          </a:bodyPr>
          <a:lstStyle/>
          <a:p>
            <a:r>
              <a:rPr lang="fr-FR" b="1" dirty="0" smtClean="0"/>
              <a:t>Protocole de type « envoyer et attendre » (</a:t>
            </a:r>
            <a:r>
              <a:rPr lang="fr-FR" b="1" dirty="0" err="1" smtClean="0"/>
              <a:t>Send</a:t>
            </a:r>
            <a:r>
              <a:rPr lang="fr-FR" b="1" dirty="0" smtClean="0"/>
              <a:t> &amp; </a:t>
            </a:r>
            <a:r>
              <a:rPr lang="fr-FR" b="1" dirty="0" err="1" smtClean="0"/>
              <a:t>Wait</a:t>
            </a:r>
            <a:r>
              <a:rPr lang="fr-FR" b="1" dirty="0" smtClean="0"/>
              <a:t>)</a:t>
            </a:r>
          </a:p>
          <a:p>
            <a:r>
              <a:rPr lang="fr-FR" b="1" dirty="0" smtClean="0"/>
              <a:t>Hypothèse levée </a:t>
            </a:r>
            <a:r>
              <a:rPr lang="fr-FR" dirty="0" smtClean="0"/>
              <a:t>: </a:t>
            </a:r>
            <a:r>
              <a:rPr lang="fr-FR" u="sng" dirty="0" smtClean="0"/>
              <a:t>mémoire tampon infinie</a:t>
            </a:r>
          </a:p>
          <a:p>
            <a:r>
              <a:rPr lang="fr-FR" b="1" dirty="0" smtClean="0"/>
              <a:t>Principe</a:t>
            </a:r>
          </a:p>
          <a:p>
            <a:pPr lvl="1"/>
            <a:r>
              <a:rPr lang="fr-FR" dirty="0" smtClean="0"/>
              <a:t>Le récepteur envoie une trame d'acquittement après chaque trame reçue</a:t>
            </a:r>
          </a:p>
          <a:p>
            <a:pPr lvl="1"/>
            <a:r>
              <a:rPr lang="fr-FR" dirty="0" smtClean="0"/>
              <a:t> L‘émetteur attend de recevoir un acquittement avant d'émettre la trame suivante</a:t>
            </a:r>
            <a:endParaRPr lang="fr-FR" dirty="0"/>
          </a:p>
        </p:txBody>
      </p:sp>
      <p:sp>
        <p:nvSpPr>
          <p:cNvPr id="7" name="Espace réservé de la date 6"/>
          <p:cNvSpPr>
            <a:spLocks noGrp="1"/>
          </p:cNvSpPr>
          <p:nvPr>
            <p:ph type="dt" sz="half" idx="10"/>
          </p:nvPr>
        </p:nvSpPr>
        <p:spPr/>
        <p:txBody>
          <a:bodyPr/>
          <a:lstStyle/>
          <a:p>
            <a:fld id="{20E9C1E0-B229-41AF-AF32-135C22862E72}" type="datetime1">
              <a:rPr lang="fr-FR" smtClean="0"/>
              <a:pPr/>
              <a:t>03/05/2012</a:t>
            </a:fld>
            <a:endParaRPr lang="fr-BE" dirty="0"/>
          </a:p>
        </p:txBody>
      </p:sp>
      <p:sp>
        <p:nvSpPr>
          <p:cNvPr id="8" name="Espace réservé du pied de page 7"/>
          <p:cNvSpPr>
            <a:spLocks noGrp="1"/>
          </p:cNvSpPr>
          <p:nvPr>
            <p:ph type="ftr" sz="quarter" idx="11"/>
          </p:nvPr>
        </p:nvSpPr>
        <p:spPr/>
        <p:txBody>
          <a:bodyPr/>
          <a:lstStyle/>
          <a:p>
            <a:r>
              <a:rPr lang="fr-FR" smtClean="0"/>
              <a:t>Introduction aux Réseaux</a:t>
            </a:r>
            <a:endParaRPr lang="fr-BE" dirty="0"/>
          </a:p>
        </p:txBody>
      </p:sp>
      <p:sp>
        <p:nvSpPr>
          <p:cNvPr id="9" name="Espace réservé du numéro de diapositive 8"/>
          <p:cNvSpPr>
            <a:spLocks noGrp="1"/>
          </p:cNvSpPr>
          <p:nvPr>
            <p:ph type="sldNum" sz="quarter" idx="12"/>
          </p:nvPr>
        </p:nvSpPr>
        <p:spPr/>
        <p:txBody>
          <a:bodyPr/>
          <a:lstStyle/>
          <a:p>
            <a:fld id="{CF4668DC-857F-487D-BFFA-8C0CA5037977}" type="slidenum">
              <a:rPr lang="fr-BE" smtClean="0"/>
              <a:pPr/>
              <a:t>60</a:t>
            </a:fld>
            <a:endParaRPr lang="fr-BE"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Protocole 2</a:t>
            </a:r>
            <a:endParaRPr lang="fr-FR" dirty="0"/>
          </a:p>
        </p:txBody>
      </p:sp>
      <p:sp>
        <p:nvSpPr>
          <p:cNvPr id="7" name="Espace réservé du texte 6"/>
          <p:cNvSpPr>
            <a:spLocks noGrp="1"/>
          </p:cNvSpPr>
          <p:nvPr>
            <p:ph type="body" idx="1"/>
          </p:nvPr>
        </p:nvSpPr>
        <p:spPr/>
        <p:txBody>
          <a:bodyPr/>
          <a:lstStyle/>
          <a:p>
            <a:pPr algn="ctr"/>
            <a:r>
              <a:rPr lang="fr-FR" sz="2800" dirty="0" smtClean="0"/>
              <a:t>Emetteur</a:t>
            </a:r>
            <a:endParaRPr lang="fr-FR" dirty="0"/>
          </a:p>
        </p:txBody>
      </p:sp>
      <p:sp>
        <p:nvSpPr>
          <p:cNvPr id="8" name="Espace réservé du contenu 7"/>
          <p:cNvSpPr>
            <a:spLocks noGrp="1"/>
          </p:cNvSpPr>
          <p:nvPr>
            <p:ph sz="half" idx="2"/>
          </p:nvPr>
        </p:nvSpPr>
        <p:spPr>
          <a:xfrm>
            <a:off x="0" y="2174875"/>
            <a:ext cx="4497388" cy="3951288"/>
          </a:xfrm>
        </p:spPr>
        <p:txBody>
          <a:bodyPr>
            <a:normAutofit/>
          </a:bodyPr>
          <a:lstStyle/>
          <a:p>
            <a:pPr>
              <a:buNone/>
            </a:pPr>
            <a:endParaRPr lang="fr-FR" b="1" dirty="0" smtClean="0"/>
          </a:p>
          <a:p>
            <a:pPr>
              <a:buNone/>
            </a:pPr>
            <a:r>
              <a:rPr lang="fr-FR" b="1" dirty="0" smtClean="0"/>
              <a:t>Tant que (vrai) répéter</a:t>
            </a:r>
          </a:p>
          <a:p>
            <a:pPr lvl="1">
              <a:buNone/>
            </a:pPr>
            <a:r>
              <a:rPr lang="fr-FR" b="1" dirty="0" smtClean="0"/>
              <a:t>P←</a:t>
            </a:r>
            <a:r>
              <a:rPr lang="fr-FR" b="1" dirty="0" err="1" smtClean="0"/>
              <a:t>coucheReseau.donnerPaquet</a:t>
            </a:r>
            <a:r>
              <a:rPr lang="fr-FR" b="1" dirty="0" smtClean="0"/>
              <a:t>()</a:t>
            </a:r>
          </a:p>
          <a:p>
            <a:pPr lvl="1">
              <a:buNone/>
            </a:pPr>
            <a:r>
              <a:rPr lang="fr-FR" b="1" dirty="0" smtClean="0"/>
              <a:t>T ←</a:t>
            </a:r>
            <a:r>
              <a:rPr lang="fr-FR" b="1" dirty="0" err="1" smtClean="0"/>
              <a:t>construireTrame</a:t>
            </a:r>
            <a:r>
              <a:rPr lang="fr-FR" b="1" dirty="0" smtClean="0"/>
              <a:t>(p)</a:t>
            </a:r>
          </a:p>
          <a:p>
            <a:pPr lvl="1">
              <a:buNone/>
            </a:pPr>
            <a:r>
              <a:rPr lang="fr-FR" b="1" dirty="0" err="1" smtClean="0"/>
              <a:t>couchePhysique.prendreTrame</a:t>
            </a:r>
            <a:r>
              <a:rPr lang="fr-FR" b="1" dirty="0" smtClean="0"/>
              <a:t>(T)</a:t>
            </a:r>
          </a:p>
          <a:p>
            <a:pPr lvl="1">
              <a:buNone/>
            </a:pPr>
            <a:r>
              <a:rPr lang="fr-FR" b="1" dirty="0" err="1" smtClean="0"/>
              <a:t>attendreAck</a:t>
            </a:r>
            <a:r>
              <a:rPr lang="fr-FR" b="1" dirty="0" smtClean="0"/>
              <a:t> ()</a:t>
            </a:r>
          </a:p>
          <a:p>
            <a:pPr>
              <a:buNone/>
            </a:pPr>
            <a:r>
              <a:rPr lang="fr-FR" b="1" dirty="0" smtClean="0"/>
              <a:t>Fin tant que</a:t>
            </a:r>
            <a:endParaRPr lang="fr-FR" b="1" dirty="0"/>
          </a:p>
        </p:txBody>
      </p:sp>
      <p:sp>
        <p:nvSpPr>
          <p:cNvPr id="9" name="Espace réservé du texte 8"/>
          <p:cNvSpPr>
            <a:spLocks noGrp="1"/>
          </p:cNvSpPr>
          <p:nvPr>
            <p:ph type="body" sz="quarter" idx="3"/>
          </p:nvPr>
        </p:nvSpPr>
        <p:spPr/>
        <p:txBody>
          <a:bodyPr>
            <a:normAutofit/>
          </a:bodyPr>
          <a:lstStyle/>
          <a:p>
            <a:pPr algn="ctr"/>
            <a:r>
              <a:rPr lang="fr-FR" sz="2800" dirty="0" smtClean="0"/>
              <a:t>Récepteur</a:t>
            </a:r>
            <a:endParaRPr lang="fr-FR" sz="2800" dirty="0"/>
          </a:p>
        </p:txBody>
      </p:sp>
      <p:sp>
        <p:nvSpPr>
          <p:cNvPr id="10" name="Espace réservé du contenu 9"/>
          <p:cNvSpPr>
            <a:spLocks noGrp="1"/>
          </p:cNvSpPr>
          <p:nvPr>
            <p:ph sz="quarter" idx="4"/>
          </p:nvPr>
        </p:nvSpPr>
        <p:spPr>
          <a:xfrm>
            <a:off x="4786314" y="2174875"/>
            <a:ext cx="4357685" cy="3951288"/>
          </a:xfrm>
        </p:spPr>
        <p:txBody>
          <a:bodyPr/>
          <a:lstStyle/>
          <a:p>
            <a:pPr>
              <a:buNone/>
            </a:pPr>
            <a:endParaRPr lang="fr-FR" b="1" dirty="0" smtClean="0"/>
          </a:p>
          <a:p>
            <a:pPr>
              <a:buNone/>
            </a:pPr>
            <a:r>
              <a:rPr lang="fr-FR" b="1" dirty="0" smtClean="0"/>
              <a:t>Tant que (vrai) répéter</a:t>
            </a:r>
          </a:p>
          <a:p>
            <a:pPr>
              <a:buNone/>
            </a:pPr>
            <a:r>
              <a:rPr lang="fr-FR" sz="2000" b="1" dirty="0" smtClean="0"/>
              <a:t>	T←</a:t>
            </a:r>
            <a:r>
              <a:rPr lang="fr-FR" sz="2000" b="1" dirty="0" err="1" smtClean="0"/>
              <a:t>couchePhysique.donnerTrame</a:t>
            </a:r>
            <a:r>
              <a:rPr lang="fr-FR" sz="2000" b="1" dirty="0" smtClean="0"/>
              <a:t>()</a:t>
            </a:r>
          </a:p>
          <a:p>
            <a:pPr>
              <a:buNone/>
            </a:pPr>
            <a:r>
              <a:rPr lang="fr-FR" sz="2000" b="1" dirty="0" smtClean="0"/>
              <a:t>	P ←</a:t>
            </a:r>
            <a:r>
              <a:rPr lang="fr-FR" sz="2000" b="1" dirty="0" err="1" smtClean="0"/>
              <a:t>extrairePaquet</a:t>
            </a:r>
            <a:r>
              <a:rPr lang="fr-FR" sz="2000" b="1" dirty="0" smtClean="0"/>
              <a:t>(T)</a:t>
            </a:r>
          </a:p>
          <a:p>
            <a:pPr>
              <a:buNone/>
            </a:pPr>
            <a:r>
              <a:rPr lang="fr-FR" sz="2000" b="1" dirty="0" smtClean="0"/>
              <a:t>	</a:t>
            </a:r>
            <a:r>
              <a:rPr lang="fr-FR" sz="2000" b="1" dirty="0" err="1" smtClean="0"/>
              <a:t>coucheReseau.prendrePaquet</a:t>
            </a:r>
            <a:r>
              <a:rPr lang="fr-FR" sz="2000" b="1" dirty="0" smtClean="0"/>
              <a:t>(P) </a:t>
            </a:r>
          </a:p>
          <a:p>
            <a:pPr>
              <a:buNone/>
            </a:pPr>
            <a:r>
              <a:rPr lang="fr-FR" sz="2000" b="1" dirty="0" smtClean="0"/>
              <a:t>	envoyer </a:t>
            </a:r>
            <a:r>
              <a:rPr lang="fr-FR" sz="2000" b="1" dirty="0" err="1" smtClean="0"/>
              <a:t>Ack</a:t>
            </a:r>
            <a:r>
              <a:rPr lang="fr-FR" sz="2000" b="1" dirty="0" smtClean="0"/>
              <a:t>()</a:t>
            </a:r>
          </a:p>
          <a:p>
            <a:pPr>
              <a:buNone/>
            </a:pPr>
            <a:r>
              <a:rPr lang="fr-FR" b="1" dirty="0" smtClean="0"/>
              <a:t>Fin tant que</a:t>
            </a:r>
          </a:p>
          <a:p>
            <a:endParaRPr lang="fr-FR" dirty="0"/>
          </a:p>
        </p:txBody>
      </p:sp>
      <p:sp>
        <p:nvSpPr>
          <p:cNvPr id="4" name="Espace réservé de la date 3"/>
          <p:cNvSpPr>
            <a:spLocks noGrp="1"/>
          </p:cNvSpPr>
          <p:nvPr>
            <p:ph type="dt" sz="half" idx="10"/>
          </p:nvPr>
        </p:nvSpPr>
        <p:spPr/>
        <p:txBody>
          <a:bodyPr/>
          <a:lstStyle/>
          <a:p>
            <a:fld id="{F1F47C4D-BCAE-43C4-A18D-13732FA1EC4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61</a:t>
            </a:fld>
            <a:endParaRPr lang="fr-BE" dirty="0"/>
          </a:p>
        </p:txBody>
      </p:sp>
      <p:cxnSp>
        <p:nvCxnSpPr>
          <p:cNvPr id="12" name="Connecteur droit 11"/>
          <p:cNvCxnSpPr/>
          <p:nvPr/>
        </p:nvCxnSpPr>
        <p:spPr>
          <a:xfrm rot="5400000">
            <a:off x="-642974" y="3786190"/>
            <a:ext cx="1571636" cy="0"/>
          </a:xfrm>
          <a:prstGeom prst="line">
            <a:avLst/>
          </a:prstGeom>
        </p:spPr>
        <p:style>
          <a:lnRef idx="3">
            <a:schemeClr val="dk1"/>
          </a:lnRef>
          <a:fillRef idx="0">
            <a:schemeClr val="dk1"/>
          </a:fillRef>
          <a:effectRef idx="2">
            <a:schemeClr val="dk1"/>
          </a:effectRef>
          <a:fontRef idx="minor">
            <a:schemeClr val="tx1"/>
          </a:fontRef>
        </p:style>
      </p:cxnSp>
      <p:cxnSp>
        <p:nvCxnSpPr>
          <p:cNvPr id="14" name="Connecteur droit 13"/>
          <p:cNvCxnSpPr/>
          <p:nvPr/>
        </p:nvCxnSpPr>
        <p:spPr>
          <a:xfrm rot="5400000">
            <a:off x="4143372" y="3786190"/>
            <a:ext cx="1571636" cy="0"/>
          </a:xfrm>
          <a:prstGeom prst="line">
            <a:avLst/>
          </a:prstGeom>
        </p:spPr>
        <p:style>
          <a:lnRef idx="3">
            <a:schemeClr val="dk1"/>
          </a:lnRef>
          <a:fillRef idx="0">
            <a:schemeClr val="dk1"/>
          </a:fillRef>
          <a:effectRef idx="2">
            <a:schemeClr val="dk1"/>
          </a:effectRef>
          <a:fontRef idx="minor">
            <a:schemeClr val="tx1"/>
          </a:fontRef>
        </p:style>
      </p:cxnSp>
      <p:cxnSp>
        <p:nvCxnSpPr>
          <p:cNvPr id="15" name="Connecteur droit 14"/>
          <p:cNvCxnSpPr/>
          <p:nvPr/>
        </p:nvCxnSpPr>
        <p:spPr>
          <a:xfrm rot="5400000">
            <a:off x="2428860" y="4143380"/>
            <a:ext cx="4286280" cy="0"/>
          </a:xfrm>
          <a:prstGeom prst="line">
            <a:avLst/>
          </a:prstGeom>
        </p:spPr>
        <p:style>
          <a:lnRef idx="3">
            <a:schemeClr val="accent1"/>
          </a:lnRef>
          <a:fillRef idx="0">
            <a:schemeClr val="accent1"/>
          </a:fillRef>
          <a:effectRef idx="2">
            <a:schemeClr val="accent1"/>
          </a:effectRef>
          <a:fontRef idx="minor">
            <a:schemeClr val="tx1"/>
          </a:fontRef>
        </p:style>
      </p:cxn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9"/>
          <p:cNvSpPr>
            <a:spLocks noGrp="1"/>
          </p:cNvSpPr>
          <p:nvPr>
            <p:ph type="title"/>
          </p:nvPr>
        </p:nvSpPr>
        <p:spPr/>
        <p:txBody>
          <a:bodyPr>
            <a:normAutofit/>
          </a:bodyPr>
          <a:lstStyle/>
          <a:p>
            <a:r>
              <a:rPr lang="fr-FR" dirty="0" smtClean="0"/>
              <a:t>Protocole 3</a:t>
            </a:r>
            <a:endParaRPr lang="fr-FR" dirty="0"/>
          </a:p>
        </p:txBody>
      </p:sp>
      <p:sp>
        <p:nvSpPr>
          <p:cNvPr id="11" name="Espace réservé du contenu 10"/>
          <p:cNvSpPr>
            <a:spLocks noGrp="1"/>
          </p:cNvSpPr>
          <p:nvPr>
            <p:ph idx="1"/>
          </p:nvPr>
        </p:nvSpPr>
        <p:spPr/>
        <p:txBody>
          <a:bodyPr>
            <a:normAutofit lnSpcReduction="10000"/>
          </a:bodyPr>
          <a:lstStyle/>
          <a:p>
            <a:r>
              <a:rPr lang="fr-FR" b="1" dirty="0" smtClean="0"/>
              <a:t>Hypothèse levée </a:t>
            </a:r>
            <a:r>
              <a:rPr lang="fr-FR" dirty="0" smtClean="0"/>
              <a:t>: </a:t>
            </a:r>
            <a:r>
              <a:rPr lang="fr-FR" u="sng" dirty="0" smtClean="0"/>
              <a:t>canal parfait</a:t>
            </a:r>
          </a:p>
          <a:p>
            <a:pPr lvl="1"/>
            <a:r>
              <a:rPr lang="fr-FR" dirty="0" smtClean="0"/>
              <a:t>Des trames peuvent être erronées</a:t>
            </a:r>
          </a:p>
          <a:p>
            <a:pPr lvl="1"/>
            <a:r>
              <a:rPr lang="fr-FR" dirty="0" smtClean="0"/>
              <a:t>Des trames peuvent être corrompus</a:t>
            </a:r>
          </a:p>
          <a:p>
            <a:r>
              <a:rPr lang="fr-FR" b="1" dirty="0" smtClean="0"/>
              <a:t>Principe</a:t>
            </a:r>
          </a:p>
          <a:p>
            <a:pPr lvl="1"/>
            <a:r>
              <a:rPr lang="fr-FR" dirty="0" smtClean="0"/>
              <a:t>Utiliser une méthode de détection d’erreurs </a:t>
            </a:r>
          </a:p>
          <a:p>
            <a:pPr lvl="1"/>
            <a:r>
              <a:rPr lang="fr-FR" dirty="0" smtClean="0"/>
              <a:t>Le récepteur émet une trame d'acquittement  si la trame arrivée est correcte. </a:t>
            </a:r>
          </a:p>
          <a:p>
            <a:pPr lvl="1"/>
            <a:r>
              <a:rPr lang="fr-FR" dirty="0" smtClean="0"/>
              <a:t>L’émetteur réémet une trame si aucun </a:t>
            </a:r>
            <a:r>
              <a:rPr lang="fr-FR" dirty="0" err="1" smtClean="0"/>
              <a:t>ack</a:t>
            </a:r>
            <a:r>
              <a:rPr lang="fr-FR" dirty="0" smtClean="0"/>
              <a:t> reçu et si un certain délai de temporisation a expiré</a:t>
            </a:r>
            <a:endParaRPr lang="fr-FR" dirty="0"/>
          </a:p>
        </p:txBody>
      </p:sp>
      <p:sp>
        <p:nvSpPr>
          <p:cNvPr id="7" name="Espace réservé de la date 6"/>
          <p:cNvSpPr>
            <a:spLocks noGrp="1"/>
          </p:cNvSpPr>
          <p:nvPr>
            <p:ph type="dt" sz="half" idx="10"/>
          </p:nvPr>
        </p:nvSpPr>
        <p:spPr/>
        <p:txBody>
          <a:bodyPr/>
          <a:lstStyle/>
          <a:p>
            <a:fld id="{5AAA4889-663E-497E-88BD-3115DBD2AB7E}" type="datetime1">
              <a:rPr lang="fr-FR" smtClean="0"/>
              <a:pPr/>
              <a:t>03/05/2012</a:t>
            </a:fld>
            <a:endParaRPr lang="fr-BE" dirty="0"/>
          </a:p>
        </p:txBody>
      </p:sp>
      <p:sp>
        <p:nvSpPr>
          <p:cNvPr id="8" name="Espace réservé du pied de page 7"/>
          <p:cNvSpPr>
            <a:spLocks noGrp="1"/>
          </p:cNvSpPr>
          <p:nvPr>
            <p:ph type="ftr" sz="quarter" idx="11"/>
          </p:nvPr>
        </p:nvSpPr>
        <p:spPr/>
        <p:txBody>
          <a:bodyPr/>
          <a:lstStyle/>
          <a:p>
            <a:r>
              <a:rPr lang="fr-FR" smtClean="0"/>
              <a:t>Introduction aux Réseaux</a:t>
            </a:r>
            <a:endParaRPr lang="fr-BE" dirty="0"/>
          </a:p>
        </p:txBody>
      </p:sp>
      <p:sp>
        <p:nvSpPr>
          <p:cNvPr id="9" name="Espace réservé du numéro de diapositive 8"/>
          <p:cNvSpPr>
            <a:spLocks noGrp="1"/>
          </p:cNvSpPr>
          <p:nvPr>
            <p:ph type="sldNum" sz="quarter" idx="12"/>
          </p:nvPr>
        </p:nvSpPr>
        <p:spPr/>
        <p:txBody>
          <a:bodyPr/>
          <a:lstStyle/>
          <a:p>
            <a:fld id="{CF4668DC-857F-487D-BFFA-8C0CA5037977}" type="slidenum">
              <a:rPr lang="fr-BE" smtClean="0"/>
              <a:pPr/>
              <a:t>62</a:t>
            </a:fld>
            <a:endParaRPr lang="fr-BE"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Protocole 3</a:t>
            </a:r>
            <a:br>
              <a:rPr lang="fr-FR" dirty="0" smtClean="0"/>
            </a:br>
            <a:r>
              <a:rPr lang="fr-FR" dirty="0" smtClean="0"/>
              <a:t> Emetteur</a:t>
            </a:r>
            <a:endParaRPr lang="fr-FR" dirty="0"/>
          </a:p>
        </p:txBody>
      </p:sp>
      <p:sp>
        <p:nvSpPr>
          <p:cNvPr id="3" name="Espace réservé du contenu 2"/>
          <p:cNvSpPr>
            <a:spLocks noGrp="1"/>
          </p:cNvSpPr>
          <p:nvPr>
            <p:ph idx="1"/>
          </p:nvPr>
        </p:nvSpPr>
        <p:spPr/>
        <p:txBody>
          <a:bodyPr>
            <a:normAutofit lnSpcReduction="10000"/>
          </a:bodyPr>
          <a:lstStyle/>
          <a:p>
            <a:pPr>
              <a:buNone/>
            </a:pPr>
            <a:r>
              <a:rPr lang="fr-FR" b="1" dirty="0" smtClean="0"/>
              <a:t>Tant que (vrai) répéter</a:t>
            </a:r>
          </a:p>
          <a:p>
            <a:pPr lvl="1">
              <a:buNone/>
            </a:pPr>
            <a:r>
              <a:rPr lang="fr-FR" b="1" dirty="0" smtClean="0"/>
              <a:t>P←</a:t>
            </a:r>
            <a:r>
              <a:rPr lang="fr-FR" b="1" dirty="0" err="1" smtClean="0"/>
              <a:t>coucheReseau.donnerPaquet</a:t>
            </a:r>
            <a:r>
              <a:rPr lang="fr-FR" b="1" dirty="0" smtClean="0"/>
              <a:t>()</a:t>
            </a:r>
          </a:p>
          <a:p>
            <a:pPr lvl="1">
              <a:buNone/>
            </a:pPr>
            <a:r>
              <a:rPr lang="fr-FR" b="1" dirty="0" smtClean="0"/>
              <a:t>T ←</a:t>
            </a:r>
            <a:r>
              <a:rPr lang="fr-FR" b="1" dirty="0" err="1" smtClean="0"/>
              <a:t>construireTrame</a:t>
            </a:r>
            <a:r>
              <a:rPr lang="fr-FR" b="1" dirty="0" smtClean="0"/>
              <a:t>(p)</a:t>
            </a:r>
          </a:p>
          <a:p>
            <a:pPr lvl="1">
              <a:buNone/>
            </a:pPr>
            <a:r>
              <a:rPr lang="fr-FR" b="1" dirty="0" smtClean="0"/>
              <a:t>Booléen </a:t>
            </a:r>
            <a:r>
              <a:rPr lang="fr-FR" b="1" dirty="0" err="1" smtClean="0"/>
              <a:t>Ack</a:t>
            </a:r>
            <a:r>
              <a:rPr lang="fr-FR" b="1" dirty="0" smtClean="0"/>
              <a:t> </a:t>
            </a:r>
            <a:r>
              <a:rPr lang="fr-FR" b="1" dirty="0" smtClean="0">
                <a:sym typeface="Wingdings" pitchFamily="2" charset="2"/>
              </a:rPr>
              <a:t> FAUX</a:t>
            </a:r>
          </a:p>
          <a:p>
            <a:pPr lvl="1">
              <a:buNone/>
            </a:pPr>
            <a:r>
              <a:rPr lang="fr-FR" b="1" dirty="0" smtClean="0"/>
              <a:t>Tant que (</a:t>
            </a:r>
            <a:r>
              <a:rPr lang="fr-FR" b="1" dirty="0" err="1" smtClean="0"/>
              <a:t>Ack</a:t>
            </a:r>
            <a:r>
              <a:rPr lang="fr-FR" b="1" dirty="0" smtClean="0"/>
              <a:t> = FAUX) répéter</a:t>
            </a:r>
          </a:p>
          <a:p>
            <a:pPr lvl="2">
              <a:buNone/>
            </a:pPr>
            <a:r>
              <a:rPr lang="fr-FR" b="1" dirty="0" err="1" smtClean="0"/>
              <a:t>couchePhysique.prendreTrame</a:t>
            </a:r>
            <a:r>
              <a:rPr lang="fr-FR" b="1" dirty="0" smtClean="0"/>
              <a:t>(T)</a:t>
            </a:r>
          </a:p>
          <a:p>
            <a:pPr lvl="2">
              <a:buNone/>
            </a:pPr>
            <a:r>
              <a:rPr lang="fr-FR" b="1" dirty="0" err="1" smtClean="0"/>
              <a:t>Ack</a:t>
            </a:r>
            <a:r>
              <a:rPr lang="fr-FR" b="1" dirty="0" smtClean="0">
                <a:sym typeface="Wingdings" pitchFamily="2" charset="2"/>
              </a:rPr>
              <a:t> </a:t>
            </a:r>
            <a:r>
              <a:rPr lang="fr-FR" b="1" dirty="0" err="1" smtClean="0"/>
              <a:t>attendreAck</a:t>
            </a:r>
            <a:r>
              <a:rPr lang="fr-FR" b="1" dirty="0" smtClean="0"/>
              <a:t> ()</a:t>
            </a:r>
          </a:p>
          <a:p>
            <a:pPr lvl="1">
              <a:buNone/>
            </a:pPr>
            <a:r>
              <a:rPr lang="fr-FR" b="1" dirty="0" smtClean="0"/>
              <a:t>Fin Tant que</a:t>
            </a:r>
          </a:p>
          <a:p>
            <a:pPr>
              <a:buNone/>
            </a:pPr>
            <a:r>
              <a:rPr lang="fr-FR" b="1" dirty="0" smtClean="0"/>
              <a:t>Fin tant que</a:t>
            </a:r>
          </a:p>
          <a:p>
            <a:endParaRPr lang="fr-FR" dirty="0"/>
          </a:p>
        </p:txBody>
      </p:sp>
      <p:sp>
        <p:nvSpPr>
          <p:cNvPr id="4" name="Espace réservé de la date 3"/>
          <p:cNvSpPr>
            <a:spLocks noGrp="1"/>
          </p:cNvSpPr>
          <p:nvPr>
            <p:ph type="dt" sz="half" idx="10"/>
          </p:nvPr>
        </p:nvSpPr>
        <p:spPr/>
        <p:txBody>
          <a:bodyPr/>
          <a:lstStyle/>
          <a:p>
            <a:fld id="{69596635-10F4-41A6-ADE1-63264B1B81C9}"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63</a:t>
            </a:fld>
            <a:endParaRPr lang="fr-BE" dirty="0"/>
          </a:p>
        </p:txBody>
      </p:sp>
      <p:cxnSp>
        <p:nvCxnSpPr>
          <p:cNvPr id="7" name="Connecteur droit 6"/>
          <p:cNvCxnSpPr/>
          <p:nvPr/>
        </p:nvCxnSpPr>
        <p:spPr>
          <a:xfrm rot="5400000">
            <a:off x="-893007" y="3679033"/>
            <a:ext cx="3071834" cy="0"/>
          </a:xfrm>
          <a:prstGeom prst="line">
            <a:avLst/>
          </a:prstGeom>
        </p:spPr>
        <p:style>
          <a:lnRef idx="3">
            <a:schemeClr val="dk1"/>
          </a:lnRef>
          <a:fillRef idx="0">
            <a:schemeClr val="dk1"/>
          </a:fillRef>
          <a:effectRef idx="2">
            <a:schemeClr val="dk1"/>
          </a:effectRef>
          <a:fontRef idx="minor">
            <a:schemeClr val="tx1"/>
          </a:fontRef>
        </p:style>
      </p:cxnSp>
      <p:cxnSp>
        <p:nvCxnSpPr>
          <p:cNvPr id="8" name="Connecteur droit 7"/>
          <p:cNvCxnSpPr/>
          <p:nvPr/>
        </p:nvCxnSpPr>
        <p:spPr>
          <a:xfrm rot="5400000">
            <a:off x="607191" y="4393413"/>
            <a:ext cx="928694" cy="0"/>
          </a:xfrm>
          <a:prstGeom prst="line">
            <a:avLst/>
          </a:prstGeom>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9"/>
          <p:cNvSpPr>
            <a:spLocks noGrp="1"/>
          </p:cNvSpPr>
          <p:nvPr>
            <p:ph type="title"/>
          </p:nvPr>
        </p:nvSpPr>
        <p:spPr/>
        <p:txBody>
          <a:bodyPr>
            <a:normAutofit fontScale="90000"/>
          </a:bodyPr>
          <a:lstStyle/>
          <a:p>
            <a:r>
              <a:rPr lang="fr-FR" dirty="0" smtClean="0"/>
              <a:t>Protocole 3</a:t>
            </a:r>
            <a:br>
              <a:rPr lang="fr-FR" dirty="0" smtClean="0"/>
            </a:br>
            <a:r>
              <a:rPr lang="fr-FR" dirty="0" smtClean="0"/>
              <a:t> Récepteur</a:t>
            </a:r>
            <a:endParaRPr lang="fr-FR" dirty="0"/>
          </a:p>
        </p:txBody>
      </p:sp>
      <p:sp>
        <p:nvSpPr>
          <p:cNvPr id="11" name="Espace réservé du contenu 10"/>
          <p:cNvSpPr>
            <a:spLocks noGrp="1"/>
          </p:cNvSpPr>
          <p:nvPr>
            <p:ph idx="1"/>
          </p:nvPr>
        </p:nvSpPr>
        <p:spPr/>
        <p:txBody>
          <a:bodyPr>
            <a:normAutofit/>
          </a:bodyPr>
          <a:lstStyle/>
          <a:p>
            <a:pPr>
              <a:buNone/>
            </a:pPr>
            <a:r>
              <a:rPr lang="fr-FR" b="1" dirty="0" smtClean="0"/>
              <a:t>Tant que (vrai) répéter</a:t>
            </a:r>
          </a:p>
          <a:p>
            <a:pPr lvl="1">
              <a:buNone/>
            </a:pPr>
            <a:r>
              <a:rPr lang="fr-FR" b="1" dirty="0" smtClean="0"/>
              <a:t>T ← </a:t>
            </a:r>
            <a:r>
              <a:rPr lang="fr-FR" b="1" dirty="0" err="1" smtClean="0"/>
              <a:t>couchePhysique.donnerTrame</a:t>
            </a:r>
            <a:r>
              <a:rPr lang="fr-FR" b="1" dirty="0" smtClean="0"/>
              <a:t>() </a:t>
            </a:r>
          </a:p>
          <a:p>
            <a:pPr lvl="1">
              <a:buNone/>
            </a:pPr>
            <a:r>
              <a:rPr lang="fr-FR" b="1" dirty="0" smtClean="0"/>
              <a:t>Si </a:t>
            </a:r>
            <a:r>
              <a:rPr lang="fr-FR" b="1" dirty="0" err="1" smtClean="0"/>
              <a:t>estCorrecte</a:t>
            </a:r>
            <a:r>
              <a:rPr lang="fr-FR" b="1" dirty="0" smtClean="0"/>
              <a:t> (T) alors</a:t>
            </a:r>
          </a:p>
          <a:p>
            <a:pPr lvl="2">
              <a:buNone/>
            </a:pPr>
            <a:r>
              <a:rPr lang="fr-FR" b="1" dirty="0" smtClean="0"/>
              <a:t>P ← </a:t>
            </a:r>
            <a:r>
              <a:rPr lang="fr-FR" b="1" dirty="0" err="1" smtClean="0"/>
              <a:t>extrairePaquet</a:t>
            </a:r>
            <a:r>
              <a:rPr lang="fr-FR" b="1" dirty="0" smtClean="0"/>
              <a:t> (T)</a:t>
            </a:r>
          </a:p>
          <a:p>
            <a:pPr lvl="2">
              <a:buNone/>
            </a:pPr>
            <a:r>
              <a:rPr lang="fr-FR" b="1" dirty="0" err="1" smtClean="0"/>
              <a:t>coucheReseau.prendrePaquet</a:t>
            </a:r>
            <a:r>
              <a:rPr lang="fr-FR" b="1" dirty="0" smtClean="0"/>
              <a:t>(P)</a:t>
            </a:r>
          </a:p>
          <a:p>
            <a:pPr lvl="2">
              <a:buNone/>
            </a:pPr>
            <a:r>
              <a:rPr lang="fr-FR" b="1" dirty="0" err="1" smtClean="0"/>
              <a:t>envoyerAck</a:t>
            </a:r>
            <a:r>
              <a:rPr lang="fr-FR" b="1" dirty="0" smtClean="0"/>
              <a:t> ()</a:t>
            </a:r>
          </a:p>
          <a:p>
            <a:pPr lvl="1">
              <a:buNone/>
            </a:pPr>
            <a:r>
              <a:rPr lang="fr-FR" b="1" dirty="0" smtClean="0"/>
              <a:t>Fin Si</a:t>
            </a:r>
          </a:p>
          <a:p>
            <a:pPr>
              <a:buNone/>
            </a:pPr>
            <a:r>
              <a:rPr lang="fr-FR" b="1" dirty="0" smtClean="0"/>
              <a:t>Fin Tant que</a:t>
            </a:r>
            <a:endParaRPr lang="fr-FR" b="1" dirty="0"/>
          </a:p>
        </p:txBody>
      </p:sp>
      <p:sp>
        <p:nvSpPr>
          <p:cNvPr id="7" name="Espace réservé de la date 6"/>
          <p:cNvSpPr>
            <a:spLocks noGrp="1"/>
          </p:cNvSpPr>
          <p:nvPr>
            <p:ph type="dt" sz="half" idx="10"/>
          </p:nvPr>
        </p:nvSpPr>
        <p:spPr/>
        <p:txBody>
          <a:bodyPr/>
          <a:lstStyle/>
          <a:p>
            <a:fld id="{27458AD4-2DE9-4534-BB4C-BF9DE40614F0}" type="datetime1">
              <a:rPr lang="fr-FR" smtClean="0"/>
              <a:pPr/>
              <a:t>03/05/2012</a:t>
            </a:fld>
            <a:endParaRPr lang="fr-BE" dirty="0"/>
          </a:p>
        </p:txBody>
      </p:sp>
      <p:sp>
        <p:nvSpPr>
          <p:cNvPr id="8" name="Espace réservé du pied de page 7"/>
          <p:cNvSpPr>
            <a:spLocks noGrp="1"/>
          </p:cNvSpPr>
          <p:nvPr>
            <p:ph type="ftr" sz="quarter" idx="11"/>
          </p:nvPr>
        </p:nvSpPr>
        <p:spPr/>
        <p:txBody>
          <a:bodyPr/>
          <a:lstStyle/>
          <a:p>
            <a:r>
              <a:rPr lang="fr-FR" smtClean="0"/>
              <a:t>Introduction aux Réseaux</a:t>
            </a:r>
            <a:endParaRPr lang="fr-BE" dirty="0"/>
          </a:p>
        </p:txBody>
      </p:sp>
      <p:sp>
        <p:nvSpPr>
          <p:cNvPr id="9" name="Espace réservé du numéro de diapositive 8"/>
          <p:cNvSpPr>
            <a:spLocks noGrp="1"/>
          </p:cNvSpPr>
          <p:nvPr>
            <p:ph type="sldNum" sz="quarter" idx="12"/>
          </p:nvPr>
        </p:nvSpPr>
        <p:spPr/>
        <p:txBody>
          <a:bodyPr/>
          <a:lstStyle/>
          <a:p>
            <a:fld id="{CF4668DC-857F-487D-BFFA-8C0CA5037977}" type="slidenum">
              <a:rPr lang="fr-BE" smtClean="0"/>
              <a:pPr/>
              <a:t>64</a:t>
            </a:fld>
            <a:endParaRPr lang="fr-BE" dirty="0"/>
          </a:p>
        </p:txBody>
      </p:sp>
      <p:cxnSp>
        <p:nvCxnSpPr>
          <p:cNvPr id="12" name="Connecteur droit 11"/>
          <p:cNvCxnSpPr/>
          <p:nvPr/>
        </p:nvCxnSpPr>
        <p:spPr>
          <a:xfrm rot="5400000">
            <a:off x="-964445" y="3607595"/>
            <a:ext cx="3071834" cy="0"/>
          </a:xfrm>
          <a:prstGeom prst="line">
            <a:avLst/>
          </a:prstGeom>
        </p:spPr>
        <p:style>
          <a:lnRef idx="3">
            <a:schemeClr val="dk1"/>
          </a:lnRef>
          <a:fillRef idx="0">
            <a:schemeClr val="dk1"/>
          </a:fillRef>
          <a:effectRef idx="2">
            <a:schemeClr val="dk1"/>
          </a:effectRef>
          <a:fontRef idx="minor">
            <a:schemeClr val="tx1"/>
          </a:fontRef>
        </p:style>
      </p:cxnSp>
      <p:cxnSp>
        <p:nvCxnSpPr>
          <p:cNvPr id="14" name="Connecteur droit 13"/>
          <p:cNvCxnSpPr/>
          <p:nvPr/>
        </p:nvCxnSpPr>
        <p:spPr>
          <a:xfrm rot="5400000">
            <a:off x="250001" y="3893347"/>
            <a:ext cx="1500198" cy="0"/>
          </a:xfrm>
          <a:prstGeom prst="line">
            <a:avLst/>
          </a:prstGeom>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71422"/>
            <a:ext cx="8229600" cy="1143000"/>
          </a:xfrm>
        </p:spPr>
        <p:txBody>
          <a:bodyPr>
            <a:noAutofit/>
          </a:bodyPr>
          <a:lstStyle/>
          <a:p>
            <a:r>
              <a:rPr lang="fr-FR" sz="2800" dirty="0" smtClean="0"/>
              <a:t>Mécanismes généraux</a:t>
            </a:r>
            <a:br>
              <a:rPr lang="fr-FR" sz="2800" dirty="0" smtClean="0"/>
            </a:br>
            <a:r>
              <a:rPr lang="fr-FR" sz="2800" dirty="0" smtClean="0"/>
              <a:t>Contrôle de flux: Protocole 3</a:t>
            </a:r>
            <a:br>
              <a:rPr lang="fr-FR" sz="2800" dirty="0" smtClean="0"/>
            </a:br>
            <a:r>
              <a:rPr lang="fr-FR" sz="2800" dirty="0" smtClean="0"/>
              <a:t>Problème</a:t>
            </a:r>
            <a:endParaRPr lang="fr-FR" sz="2800" dirty="0"/>
          </a:p>
        </p:txBody>
      </p:sp>
      <p:sp>
        <p:nvSpPr>
          <p:cNvPr id="4" name="Espace réservé de la date 3"/>
          <p:cNvSpPr>
            <a:spLocks noGrp="1"/>
          </p:cNvSpPr>
          <p:nvPr>
            <p:ph type="dt" sz="half" idx="10"/>
          </p:nvPr>
        </p:nvSpPr>
        <p:spPr/>
        <p:txBody>
          <a:bodyPr/>
          <a:lstStyle/>
          <a:p>
            <a:fld id="{594CA427-85F7-4D94-99EA-8A63AC6BF473}"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65</a:t>
            </a:fld>
            <a:endParaRPr lang="fr-BE" dirty="0"/>
          </a:p>
        </p:txBody>
      </p:sp>
      <p:cxnSp>
        <p:nvCxnSpPr>
          <p:cNvPr id="12" name="Connecteur droit 11"/>
          <p:cNvCxnSpPr>
            <a:stCxn id="9" idx="0"/>
          </p:cNvCxnSpPr>
          <p:nvPr/>
        </p:nvCxnSpPr>
        <p:spPr>
          <a:xfrm rot="16200000" flipH="1" flipV="1">
            <a:off x="78902" y="3492943"/>
            <a:ext cx="4286282" cy="14993"/>
          </a:xfrm>
          <a:prstGeom prst="line">
            <a:avLst/>
          </a:prstGeom>
        </p:spPr>
        <p:style>
          <a:lnRef idx="3">
            <a:schemeClr val="dk1"/>
          </a:lnRef>
          <a:fillRef idx="0">
            <a:schemeClr val="dk1"/>
          </a:fillRef>
          <a:effectRef idx="2">
            <a:schemeClr val="dk1"/>
          </a:effectRef>
          <a:fontRef idx="minor">
            <a:schemeClr val="tx1"/>
          </a:fontRef>
        </p:style>
      </p:cxnSp>
      <p:pic>
        <p:nvPicPr>
          <p:cNvPr id="9" name="Image 8" descr="laptop.jpg"/>
          <p:cNvPicPr>
            <a:picLocks noChangeAspect="1"/>
          </p:cNvPicPr>
          <p:nvPr/>
        </p:nvPicPr>
        <p:blipFill>
          <a:blip r:embed="rId2" cstate="print"/>
          <a:stretch>
            <a:fillRect/>
          </a:stretch>
        </p:blipFill>
        <p:spPr>
          <a:xfrm>
            <a:off x="1744466" y="1357299"/>
            <a:ext cx="970146" cy="785818"/>
          </a:xfrm>
          <a:prstGeom prst="rect">
            <a:avLst/>
          </a:prstGeom>
        </p:spPr>
      </p:pic>
      <p:cxnSp>
        <p:nvCxnSpPr>
          <p:cNvPr id="22" name="Connecteur droit 21"/>
          <p:cNvCxnSpPr>
            <a:stCxn id="23" idx="0"/>
          </p:cNvCxnSpPr>
          <p:nvPr/>
        </p:nvCxnSpPr>
        <p:spPr>
          <a:xfrm rot="16200000" flipH="1" flipV="1">
            <a:off x="3043579" y="3457224"/>
            <a:ext cx="4214844" cy="14993"/>
          </a:xfrm>
          <a:prstGeom prst="line">
            <a:avLst/>
          </a:prstGeom>
        </p:spPr>
        <p:style>
          <a:lnRef idx="3">
            <a:schemeClr val="dk1"/>
          </a:lnRef>
          <a:fillRef idx="0">
            <a:schemeClr val="dk1"/>
          </a:fillRef>
          <a:effectRef idx="2">
            <a:schemeClr val="dk1"/>
          </a:effectRef>
          <a:fontRef idx="minor">
            <a:schemeClr val="tx1"/>
          </a:fontRef>
        </p:style>
      </p:cxnSp>
      <p:pic>
        <p:nvPicPr>
          <p:cNvPr id="23" name="Image 22" descr="laptop.jpg"/>
          <p:cNvPicPr>
            <a:picLocks noChangeAspect="1"/>
          </p:cNvPicPr>
          <p:nvPr/>
        </p:nvPicPr>
        <p:blipFill>
          <a:blip r:embed="rId2" cstate="print"/>
          <a:stretch>
            <a:fillRect/>
          </a:stretch>
        </p:blipFill>
        <p:spPr>
          <a:xfrm>
            <a:off x="4673424" y="1357299"/>
            <a:ext cx="970146" cy="785818"/>
          </a:xfrm>
          <a:prstGeom prst="rect">
            <a:avLst/>
          </a:prstGeom>
        </p:spPr>
      </p:pic>
      <p:cxnSp>
        <p:nvCxnSpPr>
          <p:cNvPr id="25" name="Connecteur droit avec flèche 24"/>
          <p:cNvCxnSpPr/>
          <p:nvPr/>
        </p:nvCxnSpPr>
        <p:spPr>
          <a:xfrm>
            <a:off x="2214546" y="2714620"/>
            <a:ext cx="2928958" cy="1589"/>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7" name="Connecteur droit avec flèche 26"/>
          <p:cNvCxnSpPr/>
          <p:nvPr/>
        </p:nvCxnSpPr>
        <p:spPr>
          <a:xfrm rot="10800000">
            <a:off x="4071934" y="3429001"/>
            <a:ext cx="107157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28" name="Connecteur droit avec flèche 27"/>
          <p:cNvCxnSpPr/>
          <p:nvPr/>
        </p:nvCxnSpPr>
        <p:spPr>
          <a:xfrm>
            <a:off x="2214546" y="4143380"/>
            <a:ext cx="3000396" cy="1"/>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31" name="Connecteur droit avec flèche 30"/>
          <p:cNvCxnSpPr/>
          <p:nvPr/>
        </p:nvCxnSpPr>
        <p:spPr>
          <a:xfrm rot="10800000">
            <a:off x="2214546" y="4857761"/>
            <a:ext cx="2928958"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34" name="Connecteur droit avec flèche 33"/>
          <p:cNvCxnSpPr/>
          <p:nvPr/>
        </p:nvCxnSpPr>
        <p:spPr>
          <a:xfrm rot="5400000">
            <a:off x="820711" y="3393281"/>
            <a:ext cx="1500993" cy="794"/>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sp>
        <p:nvSpPr>
          <p:cNvPr id="15" name="ZoneTexte 14"/>
          <p:cNvSpPr txBox="1"/>
          <p:nvPr/>
        </p:nvSpPr>
        <p:spPr>
          <a:xfrm>
            <a:off x="3000364" y="2214555"/>
            <a:ext cx="1214446" cy="461665"/>
          </a:xfrm>
          <a:prstGeom prst="rect">
            <a:avLst/>
          </a:prstGeom>
          <a:noFill/>
        </p:spPr>
        <p:txBody>
          <a:bodyPr wrap="square" rtlCol="0">
            <a:spAutoFit/>
          </a:bodyPr>
          <a:lstStyle/>
          <a:p>
            <a:r>
              <a:rPr lang="fr-FR" sz="2400" b="1" dirty="0" smtClean="0"/>
              <a:t>Trame 1</a:t>
            </a:r>
            <a:endParaRPr lang="fr-FR" sz="2400" b="1" dirty="0"/>
          </a:p>
        </p:txBody>
      </p:sp>
      <p:sp>
        <p:nvSpPr>
          <p:cNvPr id="16" name="ZoneTexte 15"/>
          <p:cNvSpPr txBox="1"/>
          <p:nvPr/>
        </p:nvSpPr>
        <p:spPr>
          <a:xfrm>
            <a:off x="4357686" y="3000373"/>
            <a:ext cx="1214446" cy="461665"/>
          </a:xfrm>
          <a:prstGeom prst="rect">
            <a:avLst/>
          </a:prstGeom>
          <a:noFill/>
        </p:spPr>
        <p:txBody>
          <a:bodyPr wrap="square" rtlCol="0">
            <a:spAutoFit/>
          </a:bodyPr>
          <a:lstStyle/>
          <a:p>
            <a:r>
              <a:rPr lang="fr-FR" sz="2400" b="1" dirty="0" err="1" smtClean="0"/>
              <a:t>Ack</a:t>
            </a:r>
            <a:endParaRPr lang="fr-FR" sz="2400" b="1" dirty="0"/>
          </a:p>
        </p:txBody>
      </p:sp>
      <p:sp>
        <p:nvSpPr>
          <p:cNvPr id="17" name="ZoneTexte 16"/>
          <p:cNvSpPr txBox="1"/>
          <p:nvPr/>
        </p:nvSpPr>
        <p:spPr>
          <a:xfrm>
            <a:off x="-32" y="3500439"/>
            <a:ext cx="1571636" cy="461665"/>
          </a:xfrm>
          <a:prstGeom prst="rect">
            <a:avLst/>
          </a:prstGeom>
          <a:noFill/>
        </p:spPr>
        <p:txBody>
          <a:bodyPr wrap="square" rtlCol="0">
            <a:spAutoFit/>
          </a:bodyPr>
          <a:lstStyle/>
          <a:p>
            <a:r>
              <a:rPr lang="fr-FR" sz="2400" b="1" dirty="0" smtClean="0"/>
              <a:t>Timeout</a:t>
            </a:r>
            <a:endParaRPr lang="fr-FR" sz="2000" b="1" dirty="0"/>
          </a:p>
        </p:txBody>
      </p:sp>
      <p:sp>
        <p:nvSpPr>
          <p:cNvPr id="18" name="Multiplier 17"/>
          <p:cNvSpPr/>
          <p:nvPr/>
        </p:nvSpPr>
        <p:spPr>
          <a:xfrm>
            <a:off x="3571868" y="3000373"/>
            <a:ext cx="785818" cy="928694"/>
          </a:xfrm>
          <a:prstGeom prst="mathMultiply">
            <a:avLst>
              <a:gd name="adj1" fmla="val 15494"/>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FR"/>
          </a:p>
        </p:txBody>
      </p:sp>
      <p:sp>
        <p:nvSpPr>
          <p:cNvPr id="24" name="ZoneTexte 23"/>
          <p:cNvSpPr txBox="1"/>
          <p:nvPr/>
        </p:nvSpPr>
        <p:spPr>
          <a:xfrm>
            <a:off x="3000364" y="3643315"/>
            <a:ext cx="1214446" cy="461665"/>
          </a:xfrm>
          <a:prstGeom prst="rect">
            <a:avLst/>
          </a:prstGeom>
          <a:noFill/>
        </p:spPr>
        <p:txBody>
          <a:bodyPr wrap="square" rtlCol="0">
            <a:spAutoFit/>
          </a:bodyPr>
          <a:lstStyle/>
          <a:p>
            <a:r>
              <a:rPr lang="fr-FR" sz="2400" b="1" dirty="0" smtClean="0"/>
              <a:t>Trame 1</a:t>
            </a:r>
            <a:endParaRPr lang="fr-FR" sz="2400" b="1" dirty="0"/>
          </a:p>
        </p:txBody>
      </p:sp>
      <p:sp>
        <p:nvSpPr>
          <p:cNvPr id="26" name="ZoneTexte 25"/>
          <p:cNvSpPr txBox="1"/>
          <p:nvPr/>
        </p:nvSpPr>
        <p:spPr>
          <a:xfrm>
            <a:off x="3143240" y="4396096"/>
            <a:ext cx="1214446" cy="461665"/>
          </a:xfrm>
          <a:prstGeom prst="rect">
            <a:avLst/>
          </a:prstGeom>
          <a:noFill/>
        </p:spPr>
        <p:txBody>
          <a:bodyPr wrap="square" rtlCol="0">
            <a:spAutoFit/>
          </a:bodyPr>
          <a:lstStyle/>
          <a:p>
            <a:r>
              <a:rPr lang="fr-FR" sz="2400" b="1" dirty="0" err="1" smtClean="0"/>
              <a:t>Ack</a:t>
            </a:r>
            <a:endParaRPr lang="fr-FR" sz="2400" b="1" dirty="0"/>
          </a:p>
        </p:txBody>
      </p:sp>
      <p:sp>
        <p:nvSpPr>
          <p:cNvPr id="30" name="Rectangle 29"/>
          <p:cNvSpPr/>
          <p:nvPr/>
        </p:nvSpPr>
        <p:spPr>
          <a:xfrm>
            <a:off x="6000760" y="1357298"/>
            <a:ext cx="2928958" cy="5262979"/>
          </a:xfrm>
          <a:prstGeom prst="rect">
            <a:avLst/>
          </a:prstGeom>
        </p:spPr>
        <p:txBody>
          <a:bodyPr wrap="square">
            <a:spAutoFit/>
          </a:bodyPr>
          <a:lstStyle/>
          <a:p>
            <a:pPr algn="ctr"/>
            <a:r>
              <a:rPr lang="fr-FR" sz="2400" b="1" u="sng" dirty="0" smtClean="0"/>
              <a:t>Problème:</a:t>
            </a:r>
          </a:p>
          <a:p>
            <a:pPr algn="ctr"/>
            <a:endParaRPr lang="fr-FR" sz="2400" b="1" u="sng" dirty="0" smtClean="0"/>
          </a:p>
          <a:p>
            <a:r>
              <a:rPr lang="fr-FR" sz="2400" b="1" dirty="0" smtClean="0"/>
              <a:t>le récepteur ne distingue </a:t>
            </a:r>
          </a:p>
          <a:p>
            <a:r>
              <a:rPr lang="fr-FR" sz="2400" b="1" dirty="0" smtClean="0"/>
              <a:t>pas une trame transmise pour la première fois d’une trame retransmise</a:t>
            </a:r>
          </a:p>
          <a:p>
            <a:endParaRPr lang="fr-FR" sz="2400" b="1" dirty="0" smtClean="0"/>
          </a:p>
          <a:p>
            <a:r>
              <a:rPr lang="fr-FR" sz="2400" b="1" dirty="0" smtClean="0"/>
              <a:t>Si A envoie à B un fichier, une partie de fichier sera dupliquée </a:t>
            </a:r>
          </a:p>
          <a:p>
            <a:endParaRPr lang="fr-FR" sz="2400" b="1" dirty="0" smtClean="0"/>
          </a:p>
          <a:p>
            <a:endParaRPr lang="fr-FR" sz="2400" b="1" dirty="0" smtClean="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42860"/>
            <a:ext cx="8229600" cy="1143000"/>
          </a:xfrm>
        </p:spPr>
        <p:txBody>
          <a:bodyPr>
            <a:noAutofit/>
          </a:bodyPr>
          <a:lstStyle/>
          <a:p>
            <a:r>
              <a:rPr lang="fr-FR" sz="3200" dirty="0" smtClean="0">
                <a:solidFill>
                  <a:srgbClr val="9BBB59">
                    <a:lumMod val="75000"/>
                  </a:srgbClr>
                </a:solidFill>
              </a:rPr>
              <a:t>Protocole 3</a:t>
            </a:r>
            <a:br>
              <a:rPr lang="fr-FR" sz="3200" dirty="0" smtClean="0">
                <a:solidFill>
                  <a:srgbClr val="9BBB59">
                    <a:lumMod val="75000"/>
                  </a:srgbClr>
                </a:solidFill>
              </a:rPr>
            </a:br>
            <a:r>
              <a:rPr lang="fr-FR" sz="3200" dirty="0" smtClean="0">
                <a:solidFill>
                  <a:srgbClr val="9BBB59">
                    <a:lumMod val="75000"/>
                  </a:srgbClr>
                </a:solidFill>
              </a:rPr>
              <a:t>Solution</a:t>
            </a:r>
            <a:endParaRPr lang="fr-FR" sz="4000" dirty="0"/>
          </a:p>
        </p:txBody>
      </p:sp>
      <p:sp>
        <p:nvSpPr>
          <p:cNvPr id="3" name="Espace réservé du contenu 2"/>
          <p:cNvSpPr>
            <a:spLocks noGrp="1"/>
          </p:cNvSpPr>
          <p:nvPr>
            <p:ph idx="1"/>
          </p:nvPr>
        </p:nvSpPr>
        <p:spPr/>
        <p:txBody>
          <a:bodyPr>
            <a:normAutofit/>
          </a:bodyPr>
          <a:lstStyle/>
          <a:p>
            <a:r>
              <a:rPr lang="fr-FR" b="1" dirty="0" smtClean="0"/>
              <a:t>il est nécessaire de numéroter les trames pour distinguer deux trame successives.</a:t>
            </a:r>
          </a:p>
          <a:p>
            <a:endParaRPr lang="fr-FR" b="1" dirty="0" smtClean="0"/>
          </a:p>
          <a:p>
            <a:r>
              <a:rPr lang="fr-FR" b="1" dirty="0" smtClean="0"/>
              <a:t>il est préférable que la trame d'acquittement contienne le numéro de la trame qui est acquittée.</a:t>
            </a:r>
            <a:endParaRPr lang="fr-FR" b="1" dirty="0"/>
          </a:p>
        </p:txBody>
      </p:sp>
      <p:sp>
        <p:nvSpPr>
          <p:cNvPr id="4" name="Espace réservé de la date 3"/>
          <p:cNvSpPr>
            <a:spLocks noGrp="1"/>
          </p:cNvSpPr>
          <p:nvPr>
            <p:ph type="dt" sz="half" idx="10"/>
          </p:nvPr>
        </p:nvSpPr>
        <p:spPr/>
        <p:txBody>
          <a:bodyPr/>
          <a:lstStyle/>
          <a:p>
            <a:fld id="{FAC91A13-7DFD-455A-9239-5694A5C483AA}"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66</a:t>
            </a:fld>
            <a:endParaRPr lang="fr-BE"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71462"/>
            <a:ext cx="8229600" cy="1143000"/>
          </a:xfrm>
        </p:spPr>
        <p:txBody>
          <a:bodyPr>
            <a:normAutofit/>
          </a:bodyPr>
          <a:lstStyle/>
          <a:p>
            <a:r>
              <a:rPr lang="fr-FR" sz="3200" dirty="0" smtClean="0">
                <a:solidFill>
                  <a:srgbClr val="9BBB59">
                    <a:lumMod val="75000"/>
                  </a:srgbClr>
                </a:solidFill>
              </a:rPr>
              <a:t>Protocole 4</a:t>
            </a:r>
            <a:endParaRPr lang="fr-FR" sz="3200" dirty="0"/>
          </a:p>
        </p:txBody>
      </p:sp>
      <p:sp>
        <p:nvSpPr>
          <p:cNvPr id="3" name="Espace réservé du contenu 2"/>
          <p:cNvSpPr>
            <a:spLocks noGrp="1"/>
          </p:cNvSpPr>
          <p:nvPr>
            <p:ph idx="1"/>
          </p:nvPr>
        </p:nvSpPr>
        <p:spPr>
          <a:xfrm>
            <a:off x="457200" y="1071546"/>
            <a:ext cx="8229600" cy="5054617"/>
          </a:xfrm>
        </p:spPr>
        <p:txBody>
          <a:bodyPr>
            <a:noAutofit/>
          </a:bodyPr>
          <a:lstStyle/>
          <a:p>
            <a:r>
              <a:rPr lang="fr-FR" sz="2000" b="1" dirty="0" smtClean="0"/>
              <a:t>La liaison de données est alors inoccupée la plupart du temps. </a:t>
            </a:r>
          </a:p>
          <a:p>
            <a:pPr lvl="1"/>
            <a:r>
              <a:rPr lang="fr-FR" sz="1800" dirty="0" smtClean="0"/>
              <a:t>L’émetteur passe son temps à attendre l’acquittement du récepteur</a:t>
            </a:r>
          </a:p>
          <a:p>
            <a:pPr lvl="1"/>
            <a:r>
              <a:rPr lang="fr-FR" sz="1800" dirty="0" smtClean="0"/>
              <a:t>Le récepteur passe son temps à attendre la trame de données de l’émetteur</a:t>
            </a:r>
          </a:p>
          <a:p>
            <a:endParaRPr lang="fr-FR" sz="2000" dirty="0" smtClean="0"/>
          </a:p>
          <a:p>
            <a:pPr>
              <a:buNone/>
            </a:pPr>
            <a:r>
              <a:rPr lang="fr-FR" sz="2000" b="1" dirty="0" smtClean="0">
                <a:sym typeface="Wingdings" pitchFamily="2" charset="2"/>
              </a:rPr>
              <a:t>		 </a:t>
            </a:r>
            <a:r>
              <a:rPr lang="fr-FR" sz="2000" b="1" dirty="0" smtClean="0"/>
              <a:t>Protocole  à fenêtres d’anticipation (</a:t>
            </a:r>
            <a:r>
              <a:rPr lang="fr-FR" sz="2000" b="1" dirty="0" err="1" smtClean="0"/>
              <a:t>sliding</a:t>
            </a:r>
            <a:r>
              <a:rPr lang="fr-FR" sz="2000" b="1" dirty="0" smtClean="0"/>
              <a:t> </a:t>
            </a:r>
            <a:r>
              <a:rPr lang="fr-FR" sz="2000" b="1" dirty="0" err="1" smtClean="0"/>
              <a:t>windows</a:t>
            </a:r>
            <a:r>
              <a:rPr lang="fr-FR" sz="2000" b="1" dirty="0" smtClean="0"/>
              <a:t>)</a:t>
            </a:r>
          </a:p>
          <a:p>
            <a:endParaRPr lang="fr-FR" sz="2000" dirty="0" smtClean="0"/>
          </a:p>
          <a:p>
            <a:r>
              <a:rPr lang="fr-FR" sz="2000" b="1" dirty="0" smtClean="0"/>
              <a:t>Deux fenêtres sont gérées par chaque entité de couche liaison. En effet:</a:t>
            </a:r>
          </a:p>
          <a:p>
            <a:pPr lvl="1"/>
            <a:r>
              <a:rPr lang="fr-FR" sz="1800" dirty="0" smtClean="0"/>
              <a:t>Toute entité émettrice possède une fenêtre d'anticipation appelé fenêtre d’émission.</a:t>
            </a:r>
          </a:p>
          <a:p>
            <a:pPr lvl="1"/>
            <a:r>
              <a:rPr lang="fr-FR" sz="1800" dirty="0" smtClean="0"/>
              <a:t>Toute entité réceptrice possède une fenêtre d'anticipation appelée fenêtre de  réception</a:t>
            </a:r>
            <a:endParaRPr lang="fr-FR" sz="1800" dirty="0"/>
          </a:p>
        </p:txBody>
      </p:sp>
      <p:sp>
        <p:nvSpPr>
          <p:cNvPr id="4" name="Espace réservé de la date 3"/>
          <p:cNvSpPr>
            <a:spLocks noGrp="1"/>
          </p:cNvSpPr>
          <p:nvPr>
            <p:ph type="dt" sz="half" idx="10"/>
          </p:nvPr>
        </p:nvSpPr>
        <p:spPr/>
        <p:txBody>
          <a:bodyPr/>
          <a:lstStyle/>
          <a:p>
            <a:fld id="{6BA24F56-984D-431F-8519-A019A6D4EF8A}"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67</a:t>
            </a:fld>
            <a:endParaRPr lang="fr-BE"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14290"/>
            <a:ext cx="8229600" cy="1357322"/>
          </a:xfrm>
        </p:spPr>
        <p:txBody>
          <a:bodyPr>
            <a:noAutofit/>
          </a:bodyPr>
          <a:lstStyle/>
          <a:p>
            <a:r>
              <a:rPr lang="fr-FR" sz="3200" dirty="0" smtClean="0">
                <a:solidFill>
                  <a:srgbClr val="9BBB59">
                    <a:lumMod val="75000"/>
                  </a:srgbClr>
                </a:solidFill>
              </a:rPr>
              <a:t>Protocole 4</a:t>
            </a:r>
            <a:br>
              <a:rPr lang="fr-FR" sz="3200" dirty="0" smtClean="0">
                <a:solidFill>
                  <a:srgbClr val="9BBB59">
                    <a:lumMod val="75000"/>
                  </a:srgbClr>
                </a:solidFill>
              </a:rPr>
            </a:br>
            <a:r>
              <a:rPr lang="fr-FR" sz="3200" dirty="0" smtClean="0"/>
              <a:t> </a:t>
            </a:r>
            <a:r>
              <a:rPr lang="fr-FR" sz="3200" dirty="0" err="1" smtClean="0"/>
              <a:t>Sliding</a:t>
            </a:r>
            <a:r>
              <a:rPr lang="fr-FR" sz="3200" dirty="0" smtClean="0"/>
              <a:t> Windows</a:t>
            </a:r>
            <a:endParaRPr lang="fr-FR" sz="3200" dirty="0"/>
          </a:p>
        </p:txBody>
      </p:sp>
      <p:sp>
        <p:nvSpPr>
          <p:cNvPr id="3" name="Espace réservé du contenu 2"/>
          <p:cNvSpPr>
            <a:spLocks noGrp="1"/>
          </p:cNvSpPr>
          <p:nvPr>
            <p:ph idx="1"/>
          </p:nvPr>
        </p:nvSpPr>
        <p:spPr>
          <a:xfrm>
            <a:off x="457200" y="1857364"/>
            <a:ext cx="8229600" cy="4268799"/>
          </a:xfrm>
        </p:spPr>
        <p:txBody>
          <a:bodyPr>
            <a:normAutofit lnSpcReduction="10000"/>
          </a:bodyPr>
          <a:lstStyle/>
          <a:p>
            <a:r>
              <a:rPr lang="fr-FR" b="1" dirty="0" smtClean="0"/>
              <a:t>On autorise l’émission (</a:t>
            </a:r>
            <a:r>
              <a:rPr lang="fr-FR" b="1" dirty="0" err="1" smtClean="0"/>
              <a:t>resp</a:t>
            </a:r>
            <a:r>
              <a:rPr lang="fr-FR" b="1" dirty="0" smtClean="0"/>
              <a:t>. la réception) de plusieurs trames d’information consécutives sans attendre l’acquittement de la première (</a:t>
            </a:r>
            <a:r>
              <a:rPr lang="fr-FR" b="1" dirty="0" err="1" smtClean="0"/>
              <a:t>resp</a:t>
            </a:r>
            <a:r>
              <a:rPr lang="fr-FR" b="1" dirty="0" smtClean="0"/>
              <a:t>. avant d’envoyer l’acquittement).</a:t>
            </a:r>
          </a:p>
          <a:p>
            <a:endParaRPr lang="fr-FR" dirty="0" smtClean="0"/>
          </a:p>
          <a:p>
            <a:r>
              <a:rPr lang="fr-FR" b="1" dirty="0" smtClean="0"/>
              <a:t>On remarque que la source et la destination émettent et reçoivent simultanément que la liaison est utilisée de manière bidirectionnelle</a:t>
            </a:r>
            <a:endParaRPr lang="fr-FR" b="1" dirty="0"/>
          </a:p>
        </p:txBody>
      </p:sp>
      <p:sp>
        <p:nvSpPr>
          <p:cNvPr id="4" name="Espace réservé de la date 3"/>
          <p:cNvSpPr>
            <a:spLocks noGrp="1"/>
          </p:cNvSpPr>
          <p:nvPr>
            <p:ph type="dt" sz="half" idx="10"/>
          </p:nvPr>
        </p:nvSpPr>
        <p:spPr/>
        <p:txBody>
          <a:bodyPr/>
          <a:lstStyle/>
          <a:p>
            <a:fld id="{1D00A269-DFA5-4F7D-8129-258C060C0E2A}"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68</a:t>
            </a:fld>
            <a:endParaRPr lang="fr-BE"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42860"/>
            <a:ext cx="8229600" cy="1143000"/>
          </a:xfrm>
        </p:spPr>
        <p:txBody>
          <a:bodyPr>
            <a:noAutofit/>
          </a:bodyPr>
          <a:lstStyle/>
          <a:p>
            <a:r>
              <a:rPr lang="fr-FR" sz="2800" dirty="0" smtClean="0">
                <a:solidFill>
                  <a:srgbClr val="9BBB59">
                    <a:lumMod val="75000"/>
                  </a:srgbClr>
                </a:solidFill>
              </a:rPr>
              <a:t>Protocole 4</a:t>
            </a:r>
            <a:br>
              <a:rPr lang="fr-FR" sz="2800" dirty="0" smtClean="0">
                <a:solidFill>
                  <a:srgbClr val="9BBB59">
                    <a:lumMod val="75000"/>
                  </a:srgbClr>
                </a:solidFill>
              </a:rPr>
            </a:br>
            <a:r>
              <a:rPr lang="fr-FR" sz="2800" dirty="0" smtClean="0"/>
              <a:t> </a:t>
            </a:r>
            <a:r>
              <a:rPr lang="fr-FR" sz="2800" dirty="0" err="1" smtClean="0"/>
              <a:t>Sliding</a:t>
            </a:r>
            <a:r>
              <a:rPr lang="fr-FR" sz="2800" dirty="0" smtClean="0"/>
              <a:t> Windows</a:t>
            </a:r>
            <a:endParaRPr lang="fr-FR" sz="2800" dirty="0"/>
          </a:p>
        </p:txBody>
      </p:sp>
      <p:sp>
        <p:nvSpPr>
          <p:cNvPr id="3" name="Espace réservé du contenu 2"/>
          <p:cNvSpPr>
            <a:spLocks noGrp="1"/>
          </p:cNvSpPr>
          <p:nvPr>
            <p:ph idx="1"/>
          </p:nvPr>
        </p:nvSpPr>
        <p:spPr>
          <a:xfrm>
            <a:off x="457200" y="1714488"/>
            <a:ext cx="8229600" cy="4411675"/>
          </a:xfrm>
        </p:spPr>
        <p:txBody>
          <a:bodyPr>
            <a:normAutofit fontScale="92500" lnSpcReduction="10000"/>
          </a:bodyPr>
          <a:lstStyle/>
          <a:p>
            <a:r>
              <a:rPr lang="fr-FR" sz="2800" b="1" u="sng" dirty="0" smtClean="0"/>
              <a:t>Fenêtre d’émission: </a:t>
            </a:r>
          </a:p>
          <a:p>
            <a:endParaRPr lang="fr-FR" sz="2800" b="1" u="sng" dirty="0" smtClean="0"/>
          </a:p>
          <a:p>
            <a:pPr lvl="1"/>
            <a:r>
              <a:rPr lang="fr-FR" sz="2400" b="1" dirty="0" smtClean="0"/>
              <a:t>La liste des numéros de séquence des trames autorisées à être émises </a:t>
            </a:r>
          </a:p>
          <a:p>
            <a:pPr lvl="2"/>
            <a:r>
              <a:rPr lang="fr-FR" sz="2000" b="1" dirty="0" smtClean="0"/>
              <a:t>Exemple: Taille fenêtre 2: l’émetteur a reçu </a:t>
            </a:r>
            <a:r>
              <a:rPr lang="fr-FR" sz="2000" b="1" dirty="0" err="1" smtClean="0"/>
              <a:t>Ack</a:t>
            </a:r>
            <a:r>
              <a:rPr lang="fr-FR" sz="2000" b="1" dirty="0" smtClean="0"/>
              <a:t> pour trame ‘0’ et ‘1’ , donc il peut envoyer les trames ‘2’ et ‘3’ </a:t>
            </a:r>
            <a:endParaRPr lang="fr-FR" sz="2000" dirty="0" smtClean="0"/>
          </a:p>
          <a:p>
            <a:endParaRPr lang="fr-FR" sz="2800" b="1" dirty="0" smtClean="0"/>
          </a:p>
          <a:p>
            <a:endParaRPr lang="fr-FR" sz="2800" b="1" dirty="0" smtClean="0"/>
          </a:p>
          <a:p>
            <a:pPr lvl="1"/>
            <a:r>
              <a:rPr lang="fr-FR" sz="2400" b="1" dirty="0" smtClean="0"/>
              <a:t>La liste des numéros de séquence de trames dont on attend l’acquittement (trames en mémoire tampon ) </a:t>
            </a:r>
          </a:p>
          <a:p>
            <a:pPr lvl="2"/>
            <a:r>
              <a:rPr lang="fr-FR" sz="2000" b="1" dirty="0" smtClean="0"/>
              <a:t>Exemple: Taille fenêtre 2: l’émetteur a envoyé trame ‘0’ et ‘1’ sans avoir reçu d’</a:t>
            </a:r>
            <a:r>
              <a:rPr lang="fr-FR" sz="2000" b="1" dirty="0" err="1" smtClean="0"/>
              <a:t>Ack</a:t>
            </a:r>
            <a:endParaRPr lang="fr-FR" sz="2000" b="1" dirty="0" smtClean="0"/>
          </a:p>
          <a:p>
            <a:pPr lvl="2"/>
            <a:endParaRPr lang="fr-FR" sz="2000" b="1" dirty="0" smtClean="0"/>
          </a:p>
          <a:p>
            <a:endParaRPr lang="fr-FR" dirty="0"/>
          </a:p>
        </p:txBody>
      </p:sp>
      <p:sp>
        <p:nvSpPr>
          <p:cNvPr id="4" name="Espace réservé de la date 3"/>
          <p:cNvSpPr>
            <a:spLocks noGrp="1"/>
          </p:cNvSpPr>
          <p:nvPr>
            <p:ph type="dt" sz="half" idx="10"/>
          </p:nvPr>
        </p:nvSpPr>
        <p:spPr/>
        <p:txBody>
          <a:bodyPr/>
          <a:lstStyle/>
          <a:p>
            <a:fld id="{F7CA6F5D-8B21-4B29-8E92-25C6D153B05F}"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69</a:t>
            </a:fld>
            <a:endParaRPr lang="fr-BE" dirty="0"/>
          </a:p>
        </p:txBody>
      </p:sp>
      <p:grpSp>
        <p:nvGrpSpPr>
          <p:cNvPr id="7" name="Groupe 27"/>
          <p:cNvGrpSpPr/>
          <p:nvPr/>
        </p:nvGrpSpPr>
        <p:grpSpPr>
          <a:xfrm>
            <a:off x="3857620" y="5643578"/>
            <a:ext cx="714380" cy="642942"/>
            <a:chOff x="4500562" y="3143248"/>
            <a:chExt cx="714380" cy="642942"/>
          </a:xfrm>
        </p:grpSpPr>
        <p:grpSp>
          <p:nvGrpSpPr>
            <p:cNvPr id="13" name="Groupe 6"/>
            <p:cNvGrpSpPr/>
            <p:nvPr/>
          </p:nvGrpSpPr>
          <p:grpSpPr>
            <a:xfrm>
              <a:off x="4500562" y="3143248"/>
              <a:ext cx="714380" cy="642942"/>
              <a:chOff x="1071538" y="2928934"/>
              <a:chExt cx="714380" cy="642942"/>
            </a:xfrm>
          </p:grpSpPr>
          <p:sp>
            <p:nvSpPr>
              <p:cNvPr id="8" name="Organigramme : Ou 7"/>
              <p:cNvSpPr/>
              <p:nvPr/>
            </p:nvSpPr>
            <p:spPr>
              <a:xfrm>
                <a:off x="1071538" y="2928934"/>
                <a:ext cx="714380" cy="642942"/>
              </a:xfrm>
              <a:prstGeom prst="flowChartOr">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fr-FR" b="1"/>
              </a:p>
            </p:txBody>
          </p:sp>
          <p:sp>
            <p:nvSpPr>
              <p:cNvPr id="9" name="ZoneTexte 8"/>
              <p:cNvSpPr txBox="1"/>
              <p:nvPr/>
            </p:nvSpPr>
            <p:spPr>
              <a:xfrm>
                <a:off x="1500166" y="2928934"/>
                <a:ext cx="142876" cy="338554"/>
              </a:xfrm>
              <a:prstGeom prst="rect">
                <a:avLst/>
              </a:prstGeom>
              <a:noFill/>
            </p:spPr>
            <p:txBody>
              <a:bodyPr wrap="square" rtlCol="0">
                <a:spAutoFit/>
              </a:bodyPr>
              <a:lstStyle/>
              <a:p>
                <a:r>
                  <a:rPr lang="fr-FR" sz="1600" b="1" dirty="0" smtClean="0"/>
                  <a:t>0</a:t>
                </a:r>
                <a:endParaRPr lang="fr-FR" sz="1600" b="1" dirty="0"/>
              </a:p>
            </p:txBody>
          </p:sp>
          <p:sp>
            <p:nvSpPr>
              <p:cNvPr id="10" name="ZoneTexte 9"/>
              <p:cNvSpPr txBox="1"/>
              <p:nvPr/>
            </p:nvSpPr>
            <p:spPr>
              <a:xfrm>
                <a:off x="1500166" y="3233322"/>
                <a:ext cx="142876" cy="338554"/>
              </a:xfrm>
              <a:prstGeom prst="rect">
                <a:avLst/>
              </a:prstGeom>
              <a:noFill/>
            </p:spPr>
            <p:txBody>
              <a:bodyPr wrap="square" rtlCol="0">
                <a:spAutoFit/>
              </a:bodyPr>
              <a:lstStyle/>
              <a:p>
                <a:r>
                  <a:rPr lang="fr-FR" sz="1600" b="1" dirty="0" smtClean="0"/>
                  <a:t>1</a:t>
                </a:r>
                <a:endParaRPr lang="fr-FR" sz="1600" b="1" dirty="0"/>
              </a:p>
            </p:txBody>
          </p:sp>
          <p:sp>
            <p:nvSpPr>
              <p:cNvPr id="11" name="ZoneTexte 10"/>
              <p:cNvSpPr txBox="1"/>
              <p:nvPr/>
            </p:nvSpPr>
            <p:spPr>
              <a:xfrm>
                <a:off x="1142976" y="3233322"/>
                <a:ext cx="142876" cy="338554"/>
              </a:xfrm>
              <a:prstGeom prst="rect">
                <a:avLst/>
              </a:prstGeom>
              <a:noFill/>
            </p:spPr>
            <p:txBody>
              <a:bodyPr wrap="square" rtlCol="0">
                <a:spAutoFit/>
              </a:bodyPr>
              <a:lstStyle/>
              <a:p>
                <a:r>
                  <a:rPr lang="fr-FR" sz="1600" b="1" dirty="0" smtClean="0"/>
                  <a:t>2</a:t>
                </a:r>
                <a:endParaRPr lang="fr-FR" sz="1600" b="1" dirty="0"/>
              </a:p>
            </p:txBody>
          </p:sp>
          <p:sp>
            <p:nvSpPr>
              <p:cNvPr id="12" name="ZoneTexte 11"/>
              <p:cNvSpPr txBox="1"/>
              <p:nvPr/>
            </p:nvSpPr>
            <p:spPr>
              <a:xfrm>
                <a:off x="1142976" y="2928934"/>
                <a:ext cx="142876" cy="338554"/>
              </a:xfrm>
              <a:prstGeom prst="rect">
                <a:avLst/>
              </a:prstGeom>
              <a:noFill/>
            </p:spPr>
            <p:txBody>
              <a:bodyPr wrap="square" rtlCol="0">
                <a:spAutoFit/>
              </a:bodyPr>
              <a:lstStyle/>
              <a:p>
                <a:r>
                  <a:rPr lang="fr-FR" sz="1600" b="1" dirty="0" smtClean="0"/>
                  <a:t>3</a:t>
                </a:r>
                <a:endParaRPr lang="fr-FR" sz="1600" b="1" dirty="0"/>
              </a:p>
            </p:txBody>
          </p:sp>
        </p:grpSp>
        <p:sp>
          <p:nvSpPr>
            <p:cNvPr id="19" name="Secteurs 18"/>
            <p:cNvSpPr/>
            <p:nvPr/>
          </p:nvSpPr>
          <p:spPr>
            <a:xfrm rot="5400000">
              <a:off x="4572000" y="3143248"/>
              <a:ext cx="642942" cy="642942"/>
            </a:xfrm>
            <a:prstGeom prst="pie">
              <a:avLst>
                <a:gd name="adj1" fmla="val 10669000"/>
                <a:gd name="adj2" fmla="val 43829"/>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solidFill>
                  <a:schemeClr val="tx1"/>
                </a:solidFill>
              </a:endParaRPr>
            </a:p>
          </p:txBody>
        </p:sp>
      </p:grpSp>
      <p:grpSp>
        <p:nvGrpSpPr>
          <p:cNvPr id="20" name="Groupe 19"/>
          <p:cNvGrpSpPr/>
          <p:nvPr/>
        </p:nvGrpSpPr>
        <p:grpSpPr>
          <a:xfrm>
            <a:off x="3857620" y="1643050"/>
            <a:ext cx="714380" cy="642942"/>
            <a:chOff x="1071538" y="2928934"/>
            <a:chExt cx="714380" cy="642942"/>
          </a:xfrm>
        </p:grpSpPr>
        <p:sp>
          <p:nvSpPr>
            <p:cNvPr id="21" name="Organigramme : Ou 20"/>
            <p:cNvSpPr/>
            <p:nvPr/>
          </p:nvSpPr>
          <p:spPr>
            <a:xfrm>
              <a:off x="1071538" y="2928934"/>
              <a:ext cx="714380" cy="642942"/>
            </a:xfrm>
            <a:prstGeom prst="flowChartOr">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fr-FR" b="1"/>
            </a:p>
          </p:txBody>
        </p:sp>
        <p:sp>
          <p:nvSpPr>
            <p:cNvPr id="22" name="ZoneTexte 21"/>
            <p:cNvSpPr txBox="1"/>
            <p:nvPr/>
          </p:nvSpPr>
          <p:spPr>
            <a:xfrm>
              <a:off x="1500166" y="2928934"/>
              <a:ext cx="142876" cy="338554"/>
            </a:xfrm>
            <a:prstGeom prst="rect">
              <a:avLst/>
            </a:prstGeom>
            <a:noFill/>
          </p:spPr>
          <p:txBody>
            <a:bodyPr wrap="square" rtlCol="0">
              <a:spAutoFit/>
            </a:bodyPr>
            <a:lstStyle/>
            <a:p>
              <a:r>
                <a:rPr lang="fr-FR" sz="1600" b="1" dirty="0" smtClean="0"/>
                <a:t>0</a:t>
              </a:r>
              <a:endParaRPr lang="fr-FR" sz="1600" b="1" dirty="0"/>
            </a:p>
          </p:txBody>
        </p:sp>
        <p:sp>
          <p:nvSpPr>
            <p:cNvPr id="23" name="ZoneTexte 22"/>
            <p:cNvSpPr txBox="1"/>
            <p:nvPr/>
          </p:nvSpPr>
          <p:spPr>
            <a:xfrm>
              <a:off x="1500166" y="3233322"/>
              <a:ext cx="142876" cy="338554"/>
            </a:xfrm>
            <a:prstGeom prst="rect">
              <a:avLst/>
            </a:prstGeom>
            <a:noFill/>
          </p:spPr>
          <p:txBody>
            <a:bodyPr wrap="square" rtlCol="0">
              <a:spAutoFit/>
            </a:bodyPr>
            <a:lstStyle/>
            <a:p>
              <a:r>
                <a:rPr lang="fr-FR" sz="1600" b="1" dirty="0" smtClean="0"/>
                <a:t>1</a:t>
              </a:r>
              <a:endParaRPr lang="fr-FR" sz="1600" b="1" dirty="0"/>
            </a:p>
          </p:txBody>
        </p:sp>
        <p:sp>
          <p:nvSpPr>
            <p:cNvPr id="24" name="ZoneTexte 23"/>
            <p:cNvSpPr txBox="1"/>
            <p:nvPr/>
          </p:nvSpPr>
          <p:spPr>
            <a:xfrm>
              <a:off x="1142976" y="3233322"/>
              <a:ext cx="142876" cy="338554"/>
            </a:xfrm>
            <a:prstGeom prst="rect">
              <a:avLst/>
            </a:prstGeom>
            <a:noFill/>
          </p:spPr>
          <p:txBody>
            <a:bodyPr wrap="square" rtlCol="0">
              <a:spAutoFit/>
            </a:bodyPr>
            <a:lstStyle/>
            <a:p>
              <a:r>
                <a:rPr lang="fr-FR" sz="1600" b="1" dirty="0" smtClean="0"/>
                <a:t>2</a:t>
              </a:r>
              <a:endParaRPr lang="fr-FR" sz="1600" b="1" dirty="0"/>
            </a:p>
          </p:txBody>
        </p:sp>
        <p:sp>
          <p:nvSpPr>
            <p:cNvPr id="25" name="ZoneTexte 24"/>
            <p:cNvSpPr txBox="1"/>
            <p:nvPr/>
          </p:nvSpPr>
          <p:spPr>
            <a:xfrm>
              <a:off x="1142976" y="2928934"/>
              <a:ext cx="142876" cy="338554"/>
            </a:xfrm>
            <a:prstGeom prst="rect">
              <a:avLst/>
            </a:prstGeom>
            <a:noFill/>
          </p:spPr>
          <p:txBody>
            <a:bodyPr wrap="square" rtlCol="0">
              <a:spAutoFit/>
            </a:bodyPr>
            <a:lstStyle/>
            <a:p>
              <a:r>
                <a:rPr lang="fr-FR" sz="1600" b="1" dirty="0" smtClean="0"/>
                <a:t>3</a:t>
              </a:r>
              <a:endParaRPr lang="fr-FR" sz="1600" b="1" dirty="0"/>
            </a:p>
          </p:txBody>
        </p:sp>
      </p:grpSp>
      <p:grpSp>
        <p:nvGrpSpPr>
          <p:cNvPr id="27" name="Groupe 26"/>
          <p:cNvGrpSpPr/>
          <p:nvPr/>
        </p:nvGrpSpPr>
        <p:grpSpPr>
          <a:xfrm>
            <a:off x="6000760" y="3607593"/>
            <a:ext cx="714380" cy="678663"/>
            <a:chOff x="5214942" y="5572140"/>
            <a:chExt cx="714380" cy="678663"/>
          </a:xfrm>
        </p:grpSpPr>
        <p:grpSp>
          <p:nvGrpSpPr>
            <p:cNvPr id="28" name="Groupe 12"/>
            <p:cNvGrpSpPr/>
            <p:nvPr/>
          </p:nvGrpSpPr>
          <p:grpSpPr>
            <a:xfrm>
              <a:off x="5214942" y="5572140"/>
              <a:ext cx="714380" cy="642942"/>
              <a:chOff x="1071538" y="2928934"/>
              <a:chExt cx="714380" cy="642942"/>
            </a:xfrm>
          </p:grpSpPr>
          <p:sp>
            <p:nvSpPr>
              <p:cNvPr id="14" name="Organigramme : Ou 13"/>
              <p:cNvSpPr/>
              <p:nvPr/>
            </p:nvSpPr>
            <p:spPr>
              <a:xfrm>
                <a:off x="1071538" y="2928934"/>
                <a:ext cx="714380" cy="642942"/>
              </a:xfrm>
              <a:prstGeom prst="flowChartOr">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fr-FR" b="1"/>
              </a:p>
            </p:txBody>
          </p:sp>
          <p:sp>
            <p:nvSpPr>
              <p:cNvPr id="15" name="ZoneTexte 14"/>
              <p:cNvSpPr txBox="1"/>
              <p:nvPr/>
            </p:nvSpPr>
            <p:spPr>
              <a:xfrm>
                <a:off x="1500166" y="2928934"/>
                <a:ext cx="142876" cy="338554"/>
              </a:xfrm>
              <a:prstGeom prst="rect">
                <a:avLst/>
              </a:prstGeom>
              <a:noFill/>
            </p:spPr>
            <p:txBody>
              <a:bodyPr wrap="square" rtlCol="0">
                <a:spAutoFit/>
              </a:bodyPr>
              <a:lstStyle/>
              <a:p>
                <a:r>
                  <a:rPr lang="fr-FR" sz="1600" b="1" dirty="0" smtClean="0"/>
                  <a:t>0</a:t>
                </a:r>
                <a:endParaRPr lang="fr-FR" sz="1600" b="1" dirty="0"/>
              </a:p>
            </p:txBody>
          </p:sp>
          <p:sp>
            <p:nvSpPr>
              <p:cNvPr id="16" name="ZoneTexte 15"/>
              <p:cNvSpPr txBox="1"/>
              <p:nvPr/>
            </p:nvSpPr>
            <p:spPr>
              <a:xfrm>
                <a:off x="1500166" y="3233322"/>
                <a:ext cx="142876" cy="338554"/>
              </a:xfrm>
              <a:prstGeom prst="rect">
                <a:avLst/>
              </a:prstGeom>
              <a:noFill/>
            </p:spPr>
            <p:txBody>
              <a:bodyPr wrap="square" rtlCol="0">
                <a:spAutoFit/>
              </a:bodyPr>
              <a:lstStyle/>
              <a:p>
                <a:r>
                  <a:rPr lang="fr-FR" sz="1600" b="1" dirty="0" smtClean="0"/>
                  <a:t>1</a:t>
                </a:r>
                <a:endParaRPr lang="fr-FR" sz="1600" b="1" dirty="0"/>
              </a:p>
            </p:txBody>
          </p:sp>
          <p:sp>
            <p:nvSpPr>
              <p:cNvPr id="17" name="ZoneTexte 16"/>
              <p:cNvSpPr txBox="1"/>
              <p:nvPr/>
            </p:nvSpPr>
            <p:spPr>
              <a:xfrm>
                <a:off x="1142976" y="3233322"/>
                <a:ext cx="142876" cy="338554"/>
              </a:xfrm>
              <a:prstGeom prst="rect">
                <a:avLst/>
              </a:prstGeom>
              <a:noFill/>
            </p:spPr>
            <p:txBody>
              <a:bodyPr wrap="square" rtlCol="0">
                <a:spAutoFit/>
              </a:bodyPr>
              <a:lstStyle/>
              <a:p>
                <a:r>
                  <a:rPr lang="fr-FR" sz="1600" b="1" dirty="0" smtClean="0"/>
                  <a:t>2</a:t>
                </a:r>
                <a:endParaRPr lang="fr-FR" sz="1600" b="1" dirty="0"/>
              </a:p>
            </p:txBody>
          </p:sp>
          <p:sp>
            <p:nvSpPr>
              <p:cNvPr id="18" name="ZoneTexte 17"/>
              <p:cNvSpPr txBox="1"/>
              <p:nvPr/>
            </p:nvSpPr>
            <p:spPr>
              <a:xfrm>
                <a:off x="1142976" y="2928934"/>
                <a:ext cx="142876" cy="338554"/>
              </a:xfrm>
              <a:prstGeom prst="rect">
                <a:avLst/>
              </a:prstGeom>
              <a:noFill/>
            </p:spPr>
            <p:txBody>
              <a:bodyPr wrap="square" rtlCol="0">
                <a:spAutoFit/>
              </a:bodyPr>
              <a:lstStyle/>
              <a:p>
                <a:r>
                  <a:rPr lang="fr-FR" sz="1600" b="1" dirty="0" smtClean="0"/>
                  <a:t>3</a:t>
                </a:r>
                <a:endParaRPr lang="fr-FR" sz="1600" b="1" dirty="0"/>
              </a:p>
            </p:txBody>
          </p:sp>
        </p:grpSp>
        <p:sp>
          <p:nvSpPr>
            <p:cNvPr id="26" name="Secteurs 25"/>
            <p:cNvSpPr/>
            <p:nvPr/>
          </p:nvSpPr>
          <p:spPr>
            <a:xfrm rot="16200000">
              <a:off x="5232801" y="5554282"/>
              <a:ext cx="678662" cy="714380"/>
            </a:xfrm>
            <a:prstGeom prst="pie">
              <a:avLst>
                <a:gd name="adj1" fmla="val 10711767"/>
                <a:gd name="adj2" fmla="val 21510639"/>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solidFill>
                  <a:schemeClr val="tx1"/>
                </a:solidFill>
              </a:endParaRPr>
            </a:p>
          </p:txBody>
        </p:sp>
      </p:gr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42860"/>
            <a:ext cx="8229600" cy="1143000"/>
          </a:xfrm>
        </p:spPr>
        <p:txBody>
          <a:bodyPr>
            <a:noAutofit/>
          </a:bodyPr>
          <a:lstStyle/>
          <a:p>
            <a:r>
              <a:rPr lang="fr-FR" sz="2800" dirty="0" smtClean="0">
                <a:solidFill>
                  <a:srgbClr val="9BBB59">
                    <a:lumMod val="75000"/>
                  </a:srgbClr>
                </a:solidFill>
              </a:rPr>
              <a:t>Protocole 4</a:t>
            </a:r>
            <a:br>
              <a:rPr lang="fr-FR" sz="2800" dirty="0" smtClean="0">
                <a:solidFill>
                  <a:srgbClr val="9BBB59">
                    <a:lumMod val="75000"/>
                  </a:srgbClr>
                </a:solidFill>
              </a:rPr>
            </a:br>
            <a:r>
              <a:rPr lang="fr-FR" sz="2800" dirty="0" smtClean="0"/>
              <a:t> </a:t>
            </a:r>
            <a:r>
              <a:rPr lang="fr-FR" sz="2800" dirty="0" err="1" smtClean="0"/>
              <a:t>Sliding</a:t>
            </a:r>
            <a:r>
              <a:rPr lang="fr-FR" sz="2800" dirty="0" smtClean="0"/>
              <a:t> Windows</a:t>
            </a:r>
            <a:endParaRPr lang="fr-FR" sz="2800" dirty="0"/>
          </a:p>
        </p:txBody>
      </p:sp>
      <p:sp>
        <p:nvSpPr>
          <p:cNvPr id="3" name="Espace réservé du contenu 2"/>
          <p:cNvSpPr>
            <a:spLocks noGrp="1"/>
          </p:cNvSpPr>
          <p:nvPr>
            <p:ph idx="1"/>
          </p:nvPr>
        </p:nvSpPr>
        <p:spPr>
          <a:xfrm>
            <a:off x="457200" y="1714488"/>
            <a:ext cx="8229600" cy="4411675"/>
          </a:xfrm>
        </p:spPr>
        <p:txBody>
          <a:bodyPr>
            <a:normAutofit/>
          </a:bodyPr>
          <a:lstStyle/>
          <a:p>
            <a:r>
              <a:rPr lang="fr-FR" sz="2800" b="1" u="sng" dirty="0" smtClean="0"/>
              <a:t>Fenêtre de </a:t>
            </a:r>
            <a:r>
              <a:rPr lang="fr-FR" sz="2800" b="1" u="sng" dirty="0" err="1" smtClean="0"/>
              <a:t>récéption</a:t>
            </a:r>
            <a:r>
              <a:rPr lang="fr-FR" sz="2800" b="1" u="sng" dirty="0" smtClean="0"/>
              <a:t> : </a:t>
            </a:r>
          </a:p>
          <a:p>
            <a:endParaRPr lang="fr-FR" sz="2800" b="1" u="sng" dirty="0" smtClean="0"/>
          </a:p>
          <a:p>
            <a:pPr lvl="1"/>
            <a:r>
              <a:rPr lang="fr-FR" sz="2400" b="1" dirty="0" smtClean="0"/>
              <a:t>La liste des numéros de séquence des trames autorisées à être reçues</a:t>
            </a:r>
            <a:endParaRPr lang="fr-FR" sz="7200" b="1" dirty="0" smtClean="0"/>
          </a:p>
          <a:p>
            <a:pPr lvl="2"/>
            <a:r>
              <a:rPr lang="fr-FR" sz="2000" b="1" dirty="0" smtClean="0"/>
              <a:t>Exemple: Taille fenêtre 2:  le récepteur a  acquitté les trame ‘0’ et ‘1’ ,  l’émetteur peut envoyer les trames ‘2’ et ‘3’ </a:t>
            </a:r>
            <a:endParaRPr lang="fr-FR" sz="2000" dirty="0" smtClean="0"/>
          </a:p>
          <a:p>
            <a:endParaRPr lang="fr-FR" sz="2800" b="1" dirty="0" smtClean="0"/>
          </a:p>
          <a:p>
            <a:pPr lvl="2"/>
            <a:endParaRPr lang="fr-FR" sz="2000" b="1" dirty="0" smtClean="0"/>
          </a:p>
          <a:p>
            <a:endParaRPr lang="fr-FR" dirty="0"/>
          </a:p>
        </p:txBody>
      </p:sp>
      <p:sp>
        <p:nvSpPr>
          <p:cNvPr id="4" name="Espace réservé de la date 3"/>
          <p:cNvSpPr>
            <a:spLocks noGrp="1"/>
          </p:cNvSpPr>
          <p:nvPr>
            <p:ph type="dt" sz="half" idx="10"/>
          </p:nvPr>
        </p:nvSpPr>
        <p:spPr/>
        <p:txBody>
          <a:bodyPr/>
          <a:lstStyle/>
          <a:p>
            <a:fld id="{AEBB9A47-5364-4BA4-BD96-D7ECCED33EA6}"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70</a:t>
            </a:fld>
            <a:endParaRPr lang="fr-BE" dirty="0"/>
          </a:p>
        </p:txBody>
      </p:sp>
      <p:grpSp>
        <p:nvGrpSpPr>
          <p:cNvPr id="7" name="Groupe 19"/>
          <p:cNvGrpSpPr/>
          <p:nvPr/>
        </p:nvGrpSpPr>
        <p:grpSpPr>
          <a:xfrm>
            <a:off x="4643438" y="1714488"/>
            <a:ext cx="714380" cy="642942"/>
            <a:chOff x="1071538" y="2928934"/>
            <a:chExt cx="714380" cy="642942"/>
          </a:xfrm>
        </p:grpSpPr>
        <p:sp>
          <p:nvSpPr>
            <p:cNvPr id="21" name="Organigramme : Ou 20"/>
            <p:cNvSpPr/>
            <p:nvPr/>
          </p:nvSpPr>
          <p:spPr>
            <a:xfrm>
              <a:off x="1071538" y="2928934"/>
              <a:ext cx="714380" cy="642942"/>
            </a:xfrm>
            <a:prstGeom prst="flowChartOr">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fr-FR" b="1"/>
            </a:p>
          </p:txBody>
        </p:sp>
        <p:sp>
          <p:nvSpPr>
            <p:cNvPr id="22" name="ZoneTexte 21"/>
            <p:cNvSpPr txBox="1"/>
            <p:nvPr/>
          </p:nvSpPr>
          <p:spPr>
            <a:xfrm>
              <a:off x="1500166" y="2928934"/>
              <a:ext cx="142876" cy="338554"/>
            </a:xfrm>
            <a:prstGeom prst="rect">
              <a:avLst/>
            </a:prstGeom>
            <a:noFill/>
          </p:spPr>
          <p:txBody>
            <a:bodyPr wrap="square" rtlCol="0">
              <a:spAutoFit/>
            </a:bodyPr>
            <a:lstStyle/>
            <a:p>
              <a:r>
                <a:rPr lang="fr-FR" sz="1600" b="1" dirty="0" smtClean="0"/>
                <a:t>0</a:t>
              </a:r>
              <a:endParaRPr lang="fr-FR" sz="1600" b="1" dirty="0"/>
            </a:p>
          </p:txBody>
        </p:sp>
        <p:sp>
          <p:nvSpPr>
            <p:cNvPr id="23" name="ZoneTexte 22"/>
            <p:cNvSpPr txBox="1"/>
            <p:nvPr/>
          </p:nvSpPr>
          <p:spPr>
            <a:xfrm>
              <a:off x="1500166" y="3233322"/>
              <a:ext cx="142876" cy="338554"/>
            </a:xfrm>
            <a:prstGeom prst="rect">
              <a:avLst/>
            </a:prstGeom>
            <a:noFill/>
          </p:spPr>
          <p:txBody>
            <a:bodyPr wrap="square" rtlCol="0">
              <a:spAutoFit/>
            </a:bodyPr>
            <a:lstStyle/>
            <a:p>
              <a:r>
                <a:rPr lang="fr-FR" sz="1600" b="1" dirty="0" smtClean="0"/>
                <a:t>1</a:t>
              </a:r>
              <a:endParaRPr lang="fr-FR" sz="1600" b="1" dirty="0"/>
            </a:p>
          </p:txBody>
        </p:sp>
        <p:sp>
          <p:nvSpPr>
            <p:cNvPr id="24" name="ZoneTexte 23"/>
            <p:cNvSpPr txBox="1"/>
            <p:nvPr/>
          </p:nvSpPr>
          <p:spPr>
            <a:xfrm>
              <a:off x="1142976" y="3233322"/>
              <a:ext cx="142876" cy="338554"/>
            </a:xfrm>
            <a:prstGeom prst="rect">
              <a:avLst/>
            </a:prstGeom>
            <a:noFill/>
          </p:spPr>
          <p:txBody>
            <a:bodyPr wrap="square" rtlCol="0">
              <a:spAutoFit/>
            </a:bodyPr>
            <a:lstStyle/>
            <a:p>
              <a:r>
                <a:rPr lang="fr-FR" sz="1600" b="1" dirty="0" smtClean="0"/>
                <a:t>2</a:t>
              </a:r>
              <a:endParaRPr lang="fr-FR" sz="1600" b="1" dirty="0"/>
            </a:p>
          </p:txBody>
        </p:sp>
        <p:sp>
          <p:nvSpPr>
            <p:cNvPr id="25" name="ZoneTexte 24"/>
            <p:cNvSpPr txBox="1"/>
            <p:nvPr/>
          </p:nvSpPr>
          <p:spPr>
            <a:xfrm>
              <a:off x="1142976" y="2928934"/>
              <a:ext cx="142876" cy="338554"/>
            </a:xfrm>
            <a:prstGeom prst="rect">
              <a:avLst/>
            </a:prstGeom>
            <a:noFill/>
          </p:spPr>
          <p:txBody>
            <a:bodyPr wrap="square" rtlCol="0">
              <a:spAutoFit/>
            </a:bodyPr>
            <a:lstStyle/>
            <a:p>
              <a:r>
                <a:rPr lang="fr-FR" sz="1600" b="1" dirty="0" smtClean="0"/>
                <a:t>3</a:t>
              </a:r>
              <a:endParaRPr lang="fr-FR" sz="1600" b="1" dirty="0"/>
            </a:p>
          </p:txBody>
        </p:sp>
      </p:grpSp>
      <p:grpSp>
        <p:nvGrpSpPr>
          <p:cNvPr id="8" name="Groupe 26"/>
          <p:cNvGrpSpPr/>
          <p:nvPr/>
        </p:nvGrpSpPr>
        <p:grpSpPr>
          <a:xfrm>
            <a:off x="4214810" y="4500570"/>
            <a:ext cx="714380" cy="678663"/>
            <a:chOff x="5214942" y="5572140"/>
            <a:chExt cx="714380" cy="678663"/>
          </a:xfrm>
        </p:grpSpPr>
        <p:grpSp>
          <p:nvGrpSpPr>
            <p:cNvPr id="9" name="Groupe 12"/>
            <p:cNvGrpSpPr/>
            <p:nvPr/>
          </p:nvGrpSpPr>
          <p:grpSpPr>
            <a:xfrm>
              <a:off x="5214942" y="5572140"/>
              <a:ext cx="714380" cy="642942"/>
              <a:chOff x="1071538" y="2928934"/>
              <a:chExt cx="714380" cy="642942"/>
            </a:xfrm>
          </p:grpSpPr>
          <p:sp>
            <p:nvSpPr>
              <p:cNvPr id="14" name="Organigramme : Ou 13"/>
              <p:cNvSpPr/>
              <p:nvPr/>
            </p:nvSpPr>
            <p:spPr>
              <a:xfrm>
                <a:off x="1071538" y="2928934"/>
                <a:ext cx="714380" cy="642942"/>
              </a:xfrm>
              <a:prstGeom prst="flowChartOr">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fr-FR" b="1"/>
              </a:p>
            </p:txBody>
          </p:sp>
          <p:sp>
            <p:nvSpPr>
              <p:cNvPr id="15" name="ZoneTexte 14"/>
              <p:cNvSpPr txBox="1"/>
              <p:nvPr/>
            </p:nvSpPr>
            <p:spPr>
              <a:xfrm>
                <a:off x="1500166" y="2928934"/>
                <a:ext cx="142876" cy="338554"/>
              </a:xfrm>
              <a:prstGeom prst="rect">
                <a:avLst/>
              </a:prstGeom>
              <a:noFill/>
            </p:spPr>
            <p:txBody>
              <a:bodyPr wrap="square" rtlCol="0">
                <a:spAutoFit/>
              </a:bodyPr>
              <a:lstStyle/>
              <a:p>
                <a:r>
                  <a:rPr lang="fr-FR" sz="1600" b="1" dirty="0" smtClean="0"/>
                  <a:t>0</a:t>
                </a:r>
                <a:endParaRPr lang="fr-FR" sz="1600" b="1" dirty="0"/>
              </a:p>
            </p:txBody>
          </p:sp>
          <p:sp>
            <p:nvSpPr>
              <p:cNvPr id="16" name="ZoneTexte 15"/>
              <p:cNvSpPr txBox="1"/>
              <p:nvPr/>
            </p:nvSpPr>
            <p:spPr>
              <a:xfrm>
                <a:off x="1500166" y="3233322"/>
                <a:ext cx="142876" cy="338554"/>
              </a:xfrm>
              <a:prstGeom prst="rect">
                <a:avLst/>
              </a:prstGeom>
              <a:noFill/>
            </p:spPr>
            <p:txBody>
              <a:bodyPr wrap="square" rtlCol="0">
                <a:spAutoFit/>
              </a:bodyPr>
              <a:lstStyle/>
              <a:p>
                <a:r>
                  <a:rPr lang="fr-FR" sz="1600" b="1" dirty="0" smtClean="0"/>
                  <a:t>1</a:t>
                </a:r>
                <a:endParaRPr lang="fr-FR" sz="1600" b="1" dirty="0"/>
              </a:p>
            </p:txBody>
          </p:sp>
          <p:sp>
            <p:nvSpPr>
              <p:cNvPr id="17" name="ZoneTexte 16"/>
              <p:cNvSpPr txBox="1"/>
              <p:nvPr/>
            </p:nvSpPr>
            <p:spPr>
              <a:xfrm>
                <a:off x="1142976" y="3233322"/>
                <a:ext cx="142876" cy="338554"/>
              </a:xfrm>
              <a:prstGeom prst="rect">
                <a:avLst/>
              </a:prstGeom>
              <a:noFill/>
            </p:spPr>
            <p:txBody>
              <a:bodyPr wrap="square" rtlCol="0">
                <a:spAutoFit/>
              </a:bodyPr>
              <a:lstStyle/>
              <a:p>
                <a:r>
                  <a:rPr lang="fr-FR" sz="1600" b="1" dirty="0" smtClean="0"/>
                  <a:t>2</a:t>
                </a:r>
                <a:endParaRPr lang="fr-FR" sz="1600" b="1" dirty="0"/>
              </a:p>
            </p:txBody>
          </p:sp>
          <p:sp>
            <p:nvSpPr>
              <p:cNvPr id="18" name="ZoneTexte 17"/>
              <p:cNvSpPr txBox="1"/>
              <p:nvPr/>
            </p:nvSpPr>
            <p:spPr>
              <a:xfrm>
                <a:off x="1142976" y="2928934"/>
                <a:ext cx="142876" cy="338554"/>
              </a:xfrm>
              <a:prstGeom prst="rect">
                <a:avLst/>
              </a:prstGeom>
              <a:noFill/>
            </p:spPr>
            <p:txBody>
              <a:bodyPr wrap="square" rtlCol="0">
                <a:spAutoFit/>
              </a:bodyPr>
              <a:lstStyle/>
              <a:p>
                <a:r>
                  <a:rPr lang="fr-FR" sz="1600" b="1" dirty="0" smtClean="0"/>
                  <a:t>3</a:t>
                </a:r>
                <a:endParaRPr lang="fr-FR" sz="1600" b="1" dirty="0"/>
              </a:p>
            </p:txBody>
          </p:sp>
        </p:grpSp>
        <p:sp>
          <p:nvSpPr>
            <p:cNvPr id="26" name="Secteurs 25"/>
            <p:cNvSpPr/>
            <p:nvPr/>
          </p:nvSpPr>
          <p:spPr>
            <a:xfrm rot="16200000">
              <a:off x="5232801" y="5554282"/>
              <a:ext cx="678662" cy="714380"/>
            </a:xfrm>
            <a:prstGeom prst="pie">
              <a:avLst>
                <a:gd name="adj1" fmla="val 10711767"/>
                <a:gd name="adj2" fmla="val 21510639"/>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solidFill>
                  <a:schemeClr val="tx1"/>
                </a:solidFill>
              </a:endParaRPr>
            </a:p>
          </p:txBody>
        </p:sp>
      </p:gr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rgbClr val="9BBB59">
                    <a:lumMod val="75000"/>
                  </a:srgbClr>
                </a:solidFill>
              </a:rPr>
              <a:t>Mécanismes généraux</a:t>
            </a:r>
            <a:br>
              <a:rPr lang="fr-FR" dirty="0" smtClean="0">
                <a:solidFill>
                  <a:srgbClr val="9BBB59">
                    <a:lumMod val="75000"/>
                  </a:srgbClr>
                </a:solidFill>
              </a:rPr>
            </a:br>
            <a:r>
              <a:rPr lang="fr-FR" dirty="0" smtClean="0">
                <a:solidFill>
                  <a:srgbClr val="9BBB59">
                    <a:lumMod val="75000"/>
                  </a:srgbClr>
                </a:solidFill>
              </a:rPr>
              <a:t>Contrôle de flux: Protocole 4</a:t>
            </a:r>
            <a:br>
              <a:rPr lang="fr-FR" dirty="0" smtClean="0">
                <a:solidFill>
                  <a:srgbClr val="9BBB59">
                    <a:lumMod val="75000"/>
                  </a:srgbClr>
                </a:solidFill>
              </a:rPr>
            </a:br>
            <a:r>
              <a:rPr lang="fr-FR" dirty="0" smtClean="0">
                <a:solidFill>
                  <a:srgbClr val="9BBB59">
                    <a:lumMod val="75000"/>
                  </a:srgbClr>
                </a:solidFill>
              </a:rPr>
              <a:t>Acquittement </a:t>
            </a:r>
            <a:endParaRPr lang="fr-FR" dirty="0"/>
          </a:p>
        </p:txBody>
      </p:sp>
      <p:sp>
        <p:nvSpPr>
          <p:cNvPr id="3" name="Espace réservé du contenu 2"/>
          <p:cNvSpPr>
            <a:spLocks noGrp="1"/>
          </p:cNvSpPr>
          <p:nvPr>
            <p:ph idx="1"/>
          </p:nvPr>
        </p:nvSpPr>
        <p:spPr/>
        <p:txBody>
          <a:bodyPr>
            <a:normAutofit/>
          </a:bodyPr>
          <a:lstStyle/>
          <a:p>
            <a:r>
              <a:rPr lang="fr-FR" b="1" dirty="0" smtClean="0"/>
              <a:t>Lorsque plusieurs trames doivent être acquittées, il est possible :</a:t>
            </a:r>
          </a:p>
          <a:p>
            <a:pPr lvl="1"/>
            <a:r>
              <a:rPr lang="fr-FR" u="sng" dirty="0" smtClean="0"/>
              <a:t>d’envoyer un acquittement « individuel »</a:t>
            </a:r>
            <a:r>
              <a:rPr lang="fr-FR" dirty="0" smtClean="0"/>
              <a:t> pour chaque trame</a:t>
            </a:r>
          </a:p>
          <a:p>
            <a:pPr lvl="1"/>
            <a:r>
              <a:rPr lang="fr-FR" u="sng" dirty="0" smtClean="0"/>
              <a:t>d’envoyer un acquittement « collectif » </a:t>
            </a:r>
            <a:r>
              <a:rPr lang="fr-FR" dirty="0" smtClean="0"/>
              <a:t>en indiquant le plus grand numéro de trame parmi celles qui sont acquittées ou le numéro de la prochaine trame attendue.</a:t>
            </a:r>
            <a:endParaRPr lang="fr-FR" dirty="0"/>
          </a:p>
        </p:txBody>
      </p:sp>
      <p:sp>
        <p:nvSpPr>
          <p:cNvPr id="4" name="Espace réservé de la date 3"/>
          <p:cNvSpPr>
            <a:spLocks noGrp="1"/>
          </p:cNvSpPr>
          <p:nvPr>
            <p:ph type="dt" sz="half" idx="10"/>
          </p:nvPr>
        </p:nvSpPr>
        <p:spPr/>
        <p:txBody>
          <a:bodyPr/>
          <a:lstStyle/>
          <a:p>
            <a:fld id="{3EC0D361-B7E0-4626-8CE8-C810689D33BB}"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71</a:t>
            </a:fld>
            <a:endParaRPr lang="fr-BE"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6"/>
            <a:ext cx="8229600" cy="1143000"/>
          </a:xfrm>
        </p:spPr>
        <p:txBody>
          <a:bodyPr>
            <a:noAutofit/>
          </a:bodyPr>
          <a:lstStyle/>
          <a:p>
            <a:r>
              <a:rPr lang="fr-FR" sz="3200" dirty="0" smtClean="0">
                <a:solidFill>
                  <a:srgbClr val="9BBB59">
                    <a:lumMod val="75000"/>
                  </a:srgbClr>
                </a:solidFill>
              </a:rPr>
              <a:t>Protocole 4</a:t>
            </a:r>
            <a:br>
              <a:rPr lang="fr-FR" sz="3200" dirty="0" smtClean="0">
                <a:solidFill>
                  <a:srgbClr val="9BBB59">
                    <a:lumMod val="75000"/>
                  </a:srgbClr>
                </a:solidFill>
              </a:rPr>
            </a:br>
            <a:r>
              <a:rPr lang="fr-FR" sz="3200" dirty="0" smtClean="0">
                <a:solidFill>
                  <a:srgbClr val="9BBB59">
                    <a:lumMod val="75000"/>
                  </a:srgbClr>
                </a:solidFill>
              </a:rPr>
              <a:t> Acquittement </a:t>
            </a:r>
            <a:endParaRPr lang="fr-FR" sz="3200" dirty="0"/>
          </a:p>
        </p:txBody>
      </p:sp>
      <p:sp>
        <p:nvSpPr>
          <p:cNvPr id="4" name="Espace réservé de la date 3"/>
          <p:cNvSpPr>
            <a:spLocks noGrp="1"/>
          </p:cNvSpPr>
          <p:nvPr>
            <p:ph type="dt" sz="half" idx="10"/>
          </p:nvPr>
        </p:nvSpPr>
        <p:spPr/>
        <p:txBody>
          <a:bodyPr/>
          <a:lstStyle/>
          <a:p>
            <a:fld id="{A2BE979B-8695-4877-B241-0BF25643E108}"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72</a:t>
            </a:fld>
            <a:endParaRPr lang="fr-BE" dirty="0"/>
          </a:p>
        </p:txBody>
      </p:sp>
      <p:pic>
        <p:nvPicPr>
          <p:cNvPr id="7" name="Picture 2"/>
          <p:cNvPicPr>
            <a:picLocks noChangeAspect="1" noChangeArrowheads="1"/>
          </p:cNvPicPr>
          <p:nvPr/>
        </p:nvPicPr>
        <p:blipFill>
          <a:blip r:embed="rId2" cstate="print"/>
          <a:srcRect/>
          <a:stretch>
            <a:fillRect/>
          </a:stretch>
        </p:blipFill>
        <p:spPr bwMode="auto">
          <a:xfrm>
            <a:off x="2714612" y="1714488"/>
            <a:ext cx="819153" cy="819153"/>
          </a:xfrm>
          <a:prstGeom prst="rect">
            <a:avLst/>
          </a:prstGeom>
          <a:noFill/>
          <a:ln w="9525">
            <a:noFill/>
            <a:miter lim="800000"/>
            <a:headEnd/>
            <a:tailEnd/>
          </a:ln>
        </p:spPr>
      </p:pic>
      <p:cxnSp>
        <p:nvCxnSpPr>
          <p:cNvPr id="8" name="Connecteur droit 7"/>
          <p:cNvCxnSpPr>
            <a:stCxn id="7" idx="2"/>
          </p:cNvCxnSpPr>
          <p:nvPr/>
        </p:nvCxnSpPr>
        <p:spPr>
          <a:xfrm rot="5400000">
            <a:off x="1292994" y="4312450"/>
            <a:ext cx="3610005" cy="52387"/>
          </a:xfrm>
          <a:prstGeom prst="line">
            <a:avLst/>
          </a:prstGeom>
        </p:spPr>
        <p:style>
          <a:lnRef idx="2">
            <a:schemeClr val="dk1"/>
          </a:lnRef>
          <a:fillRef idx="0">
            <a:schemeClr val="dk1"/>
          </a:fillRef>
          <a:effectRef idx="1">
            <a:schemeClr val="dk1"/>
          </a:effectRef>
          <a:fontRef idx="minor">
            <a:schemeClr val="tx1"/>
          </a:fontRef>
        </p:style>
      </p:cxnSp>
      <p:pic>
        <p:nvPicPr>
          <p:cNvPr id="9" name="Picture 2"/>
          <p:cNvPicPr>
            <a:picLocks noChangeAspect="1" noChangeArrowheads="1"/>
          </p:cNvPicPr>
          <p:nvPr/>
        </p:nvPicPr>
        <p:blipFill>
          <a:blip r:embed="rId2" cstate="print"/>
          <a:srcRect/>
          <a:stretch>
            <a:fillRect/>
          </a:stretch>
        </p:blipFill>
        <p:spPr bwMode="auto">
          <a:xfrm>
            <a:off x="5591183" y="1752592"/>
            <a:ext cx="819153" cy="819153"/>
          </a:xfrm>
          <a:prstGeom prst="rect">
            <a:avLst/>
          </a:prstGeom>
          <a:noFill/>
          <a:ln w="9525">
            <a:noFill/>
            <a:miter lim="800000"/>
            <a:headEnd/>
            <a:tailEnd/>
          </a:ln>
        </p:spPr>
      </p:pic>
      <p:cxnSp>
        <p:nvCxnSpPr>
          <p:cNvPr id="10" name="Connecteur droit 9"/>
          <p:cNvCxnSpPr>
            <a:stCxn id="9" idx="2"/>
          </p:cNvCxnSpPr>
          <p:nvPr/>
        </p:nvCxnSpPr>
        <p:spPr>
          <a:xfrm rot="16200000" flipH="1">
            <a:off x="4201309" y="4371196"/>
            <a:ext cx="3610005" cy="11102"/>
          </a:xfrm>
          <a:prstGeom prst="line">
            <a:avLst/>
          </a:prstGeom>
        </p:spPr>
        <p:style>
          <a:lnRef idx="2">
            <a:schemeClr val="dk1"/>
          </a:lnRef>
          <a:fillRef idx="0">
            <a:schemeClr val="dk1"/>
          </a:fillRef>
          <a:effectRef idx="1">
            <a:schemeClr val="dk1"/>
          </a:effectRef>
          <a:fontRef idx="minor">
            <a:schemeClr val="tx1"/>
          </a:fontRef>
        </p:style>
      </p:cxnSp>
      <p:cxnSp>
        <p:nvCxnSpPr>
          <p:cNvPr id="12" name="Connecteur droit avec flèche 11"/>
          <p:cNvCxnSpPr/>
          <p:nvPr/>
        </p:nvCxnSpPr>
        <p:spPr>
          <a:xfrm>
            <a:off x="3143240" y="3000372"/>
            <a:ext cx="285752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14" name="Connecteur droit avec flèche 13"/>
          <p:cNvCxnSpPr/>
          <p:nvPr/>
        </p:nvCxnSpPr>
        <p:spPr>
          <a:xfrm>
            <a:off x="3143240" y="3571876"/>
            <a:ext cx="285752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16" name="Connecteur droit avec flèche 15"/>
          <p:cNvCxnSpPr/>
          <p:nvPr/>
        </p:nvCxnSpPr>
        <p:spPr>
          <a:xfrm>
            <a:off x="3071802" y="4143380"/>
            <a:ext cx="2928958"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7" name="ZoneTexte 16"/>
          <p:cNvSpPr txBox="1"/>
          <p:nvPr/>
        </p:nvSpPr>
        <p:spPr>
          <a:xfrm>
            <a:off x="4000496" y="2571744"/>
            <a:ext cx="1143008" cy="400110"/>
          </a:xfrm>
          <a:prstGeom prst="rect">
            <a:avLst/>
          </a:prstGeom>
          <a:noFill/>
        </p:spPr>
        <p:txBody>
          <a:bodyPr wrap="square" rtlCol="0">
            <a:spAutoFit/>
          </a:bodyPr>
          <a:lstStyle/>
          <a:p>
            <a:r>
              <a:rPr lang="fr-FR" sz="2000" b="1" dirty="0" smtClean="0"/>
              <a:t>Trame 0</a:t>
            </a:r>
            <a:endParaRPr lang="fr-FR" sz="2000" b="1" dirty="0"/>
          </a:p>
        </p:txBody>
      </p:sp>
      <p:sp>
        <p:nvSpPr>
          <p:cNvPr id="18" name="ZoneTexte 17"/>
          <p:cNvSpPr txBox="1"/>
          <p:nvPr/>
        </p:nvSpPr>
        <p:spPr>
          <a:xfrm>
            <a:off x="4000496" y="3143248"/>
            <a:ext cx="1143008" cy="400110"/>
          </a:xfrm>
          <a:prstGeom prst="rect">
            <a:avLst/>
          </a:prstGeom>
          <a:noFill/>
        </p:spPr>
        <p:txBody>
          <a:bodyPr wrap="square" rtlCol="0">
            <a:spAutoFit/>
          </a:bodyPr>
          <a:lstStyle/>
          <a:p>
            <a:r>
              <a:rPr lang="fr-FR" sz="2000" b="1" dirty="0" smtClean="0"/>
              <a:t>Trame 1</a:t>
            </a:r>
            <a:endParaRPr lang="fr-FR" sz="2000" b="1" dirty="0"/>
          </a:p>
        </p:txBody>
      </p:sp>
      <p:sp>
        <p:nvSpPr>
          <p:cNvPr id="19" name="ZoneTexte 18"/>
          <p:cNvSpPr txBox="1"/>
          <p:nvPr/>
        </p:nvSpPr>
        <p:spPr>
          <a:xfrm>
            <a:off x="4000496" y="3714752"/>
            <a:ext cx="1143008" cy="400110"/>
          </a:xfrm>
          <a:prstGeom prst="rect">
            <a:avLst/>
          </a:prstGeom>
          <a:noFill/>
        </p:spPr>
        <p:txBody>
          <a:bodyPr wrap="square" rtlCol="0">
            <a:spAutoFit/>
          </a:bodyPr>
          <a:lstStyle/>
          <a:p>
            <a:r>
              <a:rPr lang="fr-FR" sz="2000" b="1" dirty="0" smtClean="0"/>
              <a:t>Trame 2</a:t>
            </a:r>
            <a:endParaRPr lang="fr-FR" sz="2000" b="1" dirty="0"/>
          </a:p>
        </p:txBody>
      </p:sp>
      <p:cxnSp>
        <p:nvCxnSpPr>
          <p:cNvPr id="21" name="Connecteur droit avec flèche 20"/>
          <p:cNvCxnSpPr/>
          <p:nvPr/>
        </p:nvCxnSpPr>
        <p:spPr>
          <a:xfrm rot="10800000">
            <a:off x="3143240" y="4857760"/>
            <a:ext cx="285752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22" name="ZoneTexte 21"/>
          <p:cNvSpPr txBox="1"/>
          <p:nvPr/>
        </p:nvSpPr>
        <p:spPr>
          <a:xfrm>
            <a:off x="4000496" y="4429132"/>
            <a:ext cx="1143008" cy="400110"/>
          </a:xfrm>
          <a:prstGeom prst="rect">
            <a:avLst/>
          </a:prstGeom>
          <a:noFill/>
        </p:spPr>
        <p:txBody>
          <a:bodyPr wrap="square" rtlCol="0">
            <a:spAutoFit/>
          </a:bodyPr>
          <a:lstStyle/>
          <a:p>
            <a:r>
              <a:rPr lang="fr-FR" sz="2000" b="1" dirty="0" err="1" smtClean="0"/>
              <a:t>Ack</a:t>
            </a:r>
            <a:r>
              <a:rPr lang="fr-FR" sz="2000" b="1" smtClean="0"/>
              <a:t> 3</a:t>
            </a:r>
            <a:endParaRPr lang="fr-FR" sz="2000" b="1" dirty="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3200" dirty="0" smtClean="0">
                <a:solidFill>
                  <a:srgbClr val="9BBB59">
                    <a:lumMod val="75000"/>
                  </a:srgbClr>
                </a:solidFill>
              </a:rPr>
              <a:t>Protocole 4</a:t>
            </a:r>
            <a:br>
              <a:rPr lang="fr-FR" sz="3200" dirty="0" smtClean="0">
                <a:solidFill>
                  <a:srgbClr val="9BBB59">
                    <a:lumMod val="75000"/>
                  </a:srgbClr>
                </a:solidFill>
              </a:rPr>
            </a:br>
            <a:r>
              <a:rPr lang="fr-FR" sz="3200" dirty="0" smtClean="0">
                <a:solidFill>
                  <a:srgbClr val="9BBB59">
                    <a:lumMod val="75000"/>
                  </a:srgbClr>
                </a:solidFill>
              </a:rPr>
              <a:t> Acquittement </a:t>
            </a:r>
            <a:endParaRPr lang="fr-FR" sz="3200" dirty="0"/>
          </a:p>
        </p:txBody>
      </p:sp>
      <p:sp>
        <p:nvSpPr>
          <p:cNvPr id="4" name="Espace réservé de la date 3"/>
          <p:cNvSpPr>
            <a:spLocks noGrp="1"/>
          </p:cNvSpPr>
          <p:nvPr>
            <p:ph type="dt" sz="half" idx="10"/>
          </p:nvPr>
        </p:nvSpPr>
        <p:spPr/>
        <p:txBody>
          <a:bodyPr/>
          <a:lstStyle/>
          <a:p>
            <a:fld id="{7607C97D-3C3E-4D1F-A934-97C3256C7CF9}"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73</a:t>
            </a:fld>
            <a:endParaRPr lang="fr-BE" dirty="0"/>
          </a:p>
        </p:txBody>
      </p:sp>
      <p:pic>
        <p:nvPicPr>
          <p:cNvPr id="7" name="Picture 2"/>
          <p:cNvPicPr>
            <a:picLocks noChangeAspect="1" noChangeArrowheads="1"/>
          </p:cNvPicPr>
          <p:nvPr/>
        </p:nvPicPr>
        <p:blipFill>
          <a:blip r:embed="rId2" cstate="print"/>
          <a:srcRect/>
          <a:stretch>
            <a:fillRect/>
          </a:stretch>
        </p:blipFill>
        <p:spPr bwMode="auto">
          <a:xfrm>
            <a:off x="285720" y="1928802"/>
            <a:ext cx="819153" cy="819153"/>
          </a:xfrm>
          <a:prstGeom prst="rect">
            <a:avLst/>
          </a:prstGeom>
          <a:noFill/>
          <a:ln w="9525">
            <a:noFill/>
            <a:miter lim="800000"/>
            <a:headEnd/>
            <a:tailEnd/>
          </a:ln>
        </p:spPr>
      </p:pic>
      <p:cxnSp>
        <p:nvCxnSpPr>
          <p:cNvPr id="8" name="Connecteur droit 7"/>
          <p:cNvCxnSpPr>
            <a:stCxn id="7" idx="2"/>
          </p:cNvCxnSpPr>
          <p:nvPr/>
        </p:nvCxnSpPr>
        <p:spPr>
          <a:xfrm rot="5400000">
            <a:off x="-1135898" y="4526764"/>
            <a:ext cx="3610005" cy="52387"/>
          </a:xfrm>
          <a:prstGeom prst="line">
            <a:avLst/>
          </a:prstGeom>
        </p:spPr>
        <p:style>
          <a:lnRef idx="2">
            <a:schemeClr val="dk1"/>
          </a:lnRef>
          <a:fillRef idx="0">
            <a:schemeClr val="dk1"/>
          </a:fillRef>
          <a:effectRef idx="1">
            <a:schemeClr val="dk1"/>
          </a:effectRef>
          <a:fontRef idx="minor">
            <a:schemeClr val="tx1"/>
          </a:fontRef>
        </p:style>
      </p:cxnSp>
      <p:pic>
        <p:nvPicPr>
          <p:cNvPr id="9" name="Picture 2"/>
          <p:cNvPicPr>
            <a:picLocks noChangeAspect="1" noChangeArrowheads="1"/>
          </p:cNvPicPr>
          <p:nvPr/>
        </p:nvPicPr>
        <p:blipFill>
          <a:blip r:embed="rId2" cstate="print"/>
          <a:srcRect/>
          <a:stretch>
            <a:fillRect/>
          </a:stretch>
        </p:blipFill>
        <p:spPr bwMode="auto">
          <a:xfrm>
            <a:off x="2436809" y="1928802"/>
            <a:ext cx="819153" cy="819153"/>
          </a:xfrm>
          <a:prstGeom prst="rect">
            <a:avLst/>
          </a:prstGeom>
          <a:noFill/>
          <a:ln w="9525">
            <a:noFill/>
            <a:miter lim="800000"/>
            <a:headEnd/>
            <a:tailEnd/>
          </a:ln>
        </p:spPr>
      </p:pic>
      <p:cxnSp>
        <p:nvCxnSpPr>
          <p:cNvPr id="10" name="Connecteur droit 9"/>
          <p:cNvCxnSpPr>
            <a:stCxn id="9" idx="2"/>
          </p:cNvCxnSpPr>
          <p:nvPr/>
        </p:nvCxnSpPr>
        <p:spPr>
          <a:xfrm rot="16200000" flipH="1">
            <a:off x="1046935" y="4547406"/>
            <a:ext cx="3610005" cy="11102"/>
          </a:xfrm>
          <a:prstGeom prst="line">
            <a:avLst/>
          </a:prstGeom>
        </p:spPr>
        <p:style>
          <a:lnRef idx="2">
            <a:schemeClr val="dk1"/>
          </a:lnRef>
          <a:fillRef idx="0">
            <a:schemeClr val="dk1"/>
          </a:fillRef>
          <a:effectRef idx="1">
            <a:schemeClr val="dk1"/>
          </a:effectRef>
          <a:fontRef idx="minor">
            <a:schemeClr val="tx1"/>
          </a:fontRef>
        </p:style>
      </p:cxnSp>
      <p:cxnSp>
        <p:nvCxnSpPr>
          <p:cNvPr id="11" name="Connecteur droit avec flèche 10"/>
          <p:cNvCxnSpPr/>
          <p:nvPr/>
        </p:nvCxnSpPr>
        <p:spPr>
          <a:xfrm>
            <a:off x="684195" y="2938458"/>
            <a:ext cx="2214578" cy="71438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3" name="ZoneTexte 12"/>
          <p:cNvSpPr txBox="1"/>
          <p:nvPr/>
        </p:nvSpPr>
        <p:spPr>
          <a:xfrm>
            <a:off x="1571604" y="2916792"/>
            <a:ext cx="928694" cy="369332"/>
          </a:xfrm>
          <a:prstGeom prst="rect">
            <a:avLst/>
          </a:prstGeom>
          <a:noFill/>
        </p:spPr>
        <p:txBody>
          <a:bodyPr wrap="square" rtlCol="0">
            <a:spAutoFit/>
          </a:bodyPr>
          <a:lstStyle/>
          <a:p>
            <a:r>
              <a:rPr lang="fr-FR" b="1" dirty="0" smtClean="0"/>
              <a:t>DATA</a:t>
            </a:r>
            <a:endParaRPr lang="fr-FR" b="1" dirty="0"/>
          </a:p>
        </p:txBody>
      </p:sp>
      <p:cxnSp>
        <p:nvCxnSpPr>
          <p:cNvPr id="15" name="Connecteur droit avec flèche 14"/>
          <p:cNvCxnSpPr/>
          <p:nvPr/>
        </p:nvCxnSpPr>
        <p:spPr>
          <a:xfrm flipH="1">
            <a:off x="642910" y="3714752"/>
            <a:ext cx="2214578" cy="71438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8" name="ZoneTexte 17"/>
          <p:cNvSpPr txBox="1"/>
          <p:nvPr/>
        </p:nvSpPr>
        <p:spPr>
          <a:xfrm flipH="1">
            <a:off x="1214414" y="3643314"/>
            <a:ext cx="928694" cy="369332"/>
          </a:xfrm>
          <a:prstGeom prst="rect">
            <a:avLst/>
          </a:prstGeom>
          <a:noFill/>
        </p:spPr>
        <p:txBody>
          <a:bodyPr wrap="square" rtlCol="0">
            <a:spAutoFit/>
          </a:bodyPr>
          <a:lstStyle/>
          <a:p>
            <a:r>
              <a:rPr lang="fr-FR" b="1" dirty="0" smtClean="0"/>
              <a:t>ACK</a:t>
            </a:r>
            <a:endParaRPr lang="fr-FR" b="1" dirty="0"/>
          </a:p>
        </p:txBody>
      </p:sp>
      <p:pic>
        <p:nvPicPr>
          <p:cNvPr id="19" name="Picture 2"/>
          <p:cNvPicPr>
            <a:picLocks noChangeAspect="1" noChangeArrowheads="1"/>
          </p:cNvPicPr>
          <p:nvPr/>
        </p:nvPicPr>
        <p:blipFill>
          <a:blip r:embed="rId2" cstate="print"/>
          <a:srcRect/>
          <a:stretch>
            <a:fillRect/>
          </a:stretch>
        </p:blipFill>
        <p:spPr bwMode="auto">
          <a:xfrm>
            <a:off x="5564183" y="1857364"/>
            <a:ext cx="819153" cy="819153"/>
          </a:xfrm>
          <a:prstGeom prst="rect">
            <a:avLst/>
          </a:prstGeom>
          <a:noFill/>
          <a:ln w="9525">
            <a:noFill/>
            <a:miter lim="800000"/>
            <a:headEnd/>
            <a:tailEnd/>
          </a:ln>
        </p:spPr>
      </p:pic>
      <p:cxnSp>
        <p:nvCxnSpPr>
          <p:cNvPr id="20" name="Connecteur droit 19"/>
          <p:cNvCxnSpPr>
            <a:stCxn id="19" idx="2"/>
          </p:cNvCxnSpPr>
          <p:nvPr/>
        </p:nvCxnSpPr>
        <p:spPr>
          <a:xfrm rot="5400000">
            <a:off x="4146539" y="4459300"/>
            <a:ext cx="3610005" cy="44438"/>
          </a:xfrm>
          <a:prstGeom prst="line">
            <a:avLst/>
          </a:prstGeom>
        </p:spPr>
        <p:style>
          <a:lnRef idx="2">
            <a:schemeClr val="dk1"/>
          </a:lnRef>
          <a:fillRef idx="0">
            <a:schemeClr val="dk1"/>
          </a:fillRef>
          <a:effectRef idx="1">
            <a:schemeClr val="dk1"/>
          </a:effectRef>
          <a:fontRef idx="minor">
            <a:schemeClr val="tx1"/>
          </a:fontRef>
        </p:style>
      </p:cxnSp>
      <p:pic>
        <p:nvPicPr>
          <p:cNvPr id="21" name="Picture 2"/>
          <p:cNvPicPr>
            <a:picLocks noChangeAspect="1" noChangeArrowheads="1"/>
          </p:cNvPicPr>
          <p:nvPr/>
        </p:nvPicPr>
        <p:blipFill>
          <a:blip r:embed="rId2" cstate="print"/>
          <a:srcRect/>
          <a:stretch>
            <a:fillRect/>
          </a:stretch>
        </p:blipFill>
        <p:spPr bwMode="auto">
          <a:xfrm>
            <a:off x="7715272" y="1857364"/>
            <a:ext cx="819153" cy="819153"/>
          </a:xfrm>
          <a:prstGeom prst="rect">
            <a:avLst/>
          </a:prstGeom>
          <a:noFill/>
          <a:ln w="9525">
            <a:noFill/>
            <a:miter lim="800000"/>
            <a:headEnd/>
            <a:tailEnd/>
          </a:ln>
        </p:spPr>
      </p:pic>
      <p:cxnSp>
        <p:nvCxnSpPr>
          <p:cNvPr id="22" name="Connecteur droit 21"/>
          <p:cNvCxnSpPr>
            <a:stCxn id="21" idx="2"/>
          </p:cNvCxnSpPr>
          <p:nvPr/>
        </p:nvCxnSpPr>
        <p:spPr>
          <a:xfrm rot="5400000">
            <a:off x="6293654" y="4455326"/>
            <a:ext cx="3610005" cy="52387"/>
          </a:xfrm>
          <a:prstGeom prst="line">
            <a:avLst/>
          </a:prstGeom>
        </p:spPr>
        <p:style>
          <a:lnRef idx="2">
            <a:schemeClr val="dk1"/>
          </a:lnRef>
          <a:fillRef idx="0">
            <a:schemeClr val="dk1"/>
          </a:fillRef>
          <a:effectRef idx="1">
            <a:schemeClr val="dk1"/>
          </a:effectRef>
          <a:fontRef idx="minor">
            <a:schemeClr val="tx1"/>
          </a:fontRef>
        </p:style>
      </p:cxnSp>
      <p:sp>
        <p:nvSpPr>
          <p:cNvPr id="26" name="Rectangle 25"/>
          <p:cNvSpPr/>
          <p:nvPr/>
        </p:nvSpPr>
        <p:spPr>
          <a:xfrm>
            <a:off x="642910" y="1428736"/>
            <a:ext cx="2575513" cy="369332"/>
          </a:xfrm>
          <a:prstGeom prst="rect">
            <a:avLst/>
          </a:prstGeom>
        </p:spPr>
        <p:txBody>
          <a:bodyPr wrap="none">
            <a:spAutoFit/>
          </a:bodyPr>
          <a:lstStyle/>
          <a:p>
            <a:r>
              <a:rPr lang="fr-FR" b="1" dirty="0" smtClean="0"/>
              <a:t>Sans Fenêtre coulissante </a:t>
            </a:r>
            <a:endParaRPr lang="fr-FR" dirty="0"/>
          </a:p>
        </p:txBody>
      </p:sp>
      <p:sp>
        <p:nvSpPr>
          <p:cNvPr id="27" name="Rectangle 26"/>
          <p:cNvSpPr/>
          <p:nvPr/>
        </p:nvSpPr>
        <p:spPr>
          <a:xfrm>
            <a:off x="5715009" y="1428736"/>
            <a:ext cx="3002054" cy="369332"/>
          </a:xfrm>
          <a:prstGeom prst="rect">
            <a:avLst/>
          </a:prstGeom>
        </p:spPr>
        <p:txBody>
          <a:bodyPr wrap="square">
            <a:spAutoFit/>
          </a:bodyPr>
          <a:lstStyle/>
          <a:p>
            <a:r>
              <a:rPr lang="fr-FR" b="1" dirty="0" smtClean="0"/>
              <a:t>Avec Fenêtre coulissante </a:t>
            </a:r>
            <a:endParaRPr lang="fr-FR" dirty="0"/>
          </a:p>
        </p:txBody>
      </p:sp>
      <p:cxnSp>
        <p:nvCxnSpPr>
          <p:cNvPr id="29" name="Connecteur droit avec flèche 28"/>
          <p:cNvCxnSpPr/>
          <p:nvPr/>
        </p:nvCxnSpPr>
        <p:spPr>
          <a:xfrm>
            <a:off x="684195" y="4510094"/>
            <a:ext cx="2214578" cy="71438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30" name="ZoneTexte 29"/>
          <p:cNvSpPr txBox="1"/>
          <p:nvPr/>
        </p:nvSpPr>
        <p:spPr>
          <a:xfrm>
            <a:off x="1571604" y="4416990"/>
            <a:ext cx="928694" cy="369332"/>
          </a:xfrm>
          <a:prstGeom prst="rect">
            <a:avLst/>
          </a:prstGeom>
          <a:noFill/>
        </p:spPr>
        <p:txBody>
          <a:bodyPr wrap="square" rtlCol="0">
            <a:spAutoFit/>
          </a:bodyPr>
          <a:lstStyle/>
          <a:p>
            <a:r>
              <a:rPr lang="fr-FR" b="1" dirty="0" smtClean="0"/>
              <a:t>DATA</a:t>
            </a:r>
            <a:endParaRPr lang="fr-FR" b="1" dirty="0"/>
          </a:p>
        </p:txBody>
      </p:sp>
      <p:cxnSp>
        <p:nvCxnSpPr>
          <p:cNvPr id="31" name="Connecteur droit avec flèche 30"/>
          <p:cNvCxnSpPr/>
          <p:nvPr/>
        </p:nvCxnSpPr>
        <p:spPr>
          <a:xfrm flipH="1">
            <a:off x="642910" y="5286388"/>
            <a:ext cx="2214578" cy="71438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32" name="ZoneTexte 31"/>
          <p:cNvSpPr txBox="1"/>
          <p:nvPr/>
        </p:nvSpPr>
        <p:spPr>
          <a:xfrm flipH="1">
            <a:off x="1214414" y="5286388"/>
            <a:ext cx="928694" cy="369332"/>
          </a:xfrm>
          <a:prstGeom prst="rect">
            <a:avLst/>
          </a:prstGeom>
          <a:noFill/>
        </p:spPr>
        <p:txBody>
          <a:bodyPr wrap="square" rtlCol="0">
            <a:spAutoFit/>
          </a:bodyPr>
          <a:lstStyle/>
          <a:p>
            <a:r>
              <a:rPr lang="fr-FR" b="1" dirty="0" smtClean="0"/>
              <a:t>ACK</a:t>
            </a:r>
            <a:endParaRPr lang="fr-FR" b="1" dirty="0"/>
          </a:p>
        </p:txBody>
      </p:sp>
      <p:cxnSp>
        <p:nvCxnSpPr>
          <p:cNvPr id="37" name="Connecteur droit avec flèche 36"/>
          <p:cNvCxnSpPr/>
          <p:nvPr/>
        </p:nvCxnSpPr>
        <p:spPr>
          <a:xfrm>
            <a:off x="5970607" y="2928934"/>
            <a:ext cx="2173293" cy="642942"/>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43" name="Connecteur droit avec flèche 42"/>
          <p:cNvCxnSpPr/>
          <p:nvPr/>
        </p:nvCxnSpPr>
        <p:spPr>
          <a:xfrm flipH="1">
            <a:off x="5857884" y="4214818"/>
            <a:ext cx="2214578" cy="71438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45" name="Connecteur droit avec flèche 44"/>
          <p:cNvCxnSpPr/>
          <p:nvPr/>
        </p:nvCxnSpPr>
        <p:spPr>
          <a:xfrm>
            <a:off x="6000760" y="3214686"/>
            <a:ext cx="2143140" cy="642942"/>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52" name="Connecteur droit avec flèche 51"/>
          <p:cNvCxnSpPr/>
          <p:nvPr/>
        </p:nvCxnSpPr>
        <p:spPr>
          <a:xfrm>
            <a:off x="5970607" y="3500438"/>
            <a:ext cx="2173293" cy="642942"/>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53" name="Connecteur droit avec flèche 52"/>
          <p:cNvCxnSpPr/>
          <p:nvPr/>
        </p:nvCxnSpPr>
        <p:spPr>
          <a:xfrm>
            <a:off x="6000760" y="3786190"/>
            <a:ext cx="2143140" cy="642942"/>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54" name="Connecteur droit avec flèche 53"/>
          <p:cNvCxnSpPr/>
          <p:nvPr/>
        </p:nvCxnSpPr>
        <p:spPr>
          <a:xfrm>
            <a:off x="5929322" y="4071942"/>
            <a:ext cx="2173293" cy="642942"/>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55" name="Connecteur droit avec flèche 54"/>
          <p:cNvCxnSpPr/>
          <p:nvPr/>
        </p:nvCxnSpPr>
        <p:spPr>
          <a:xfrm>
            <a:off x="5959475" y="4357694"/>
            <a:ext cx="2143140" cy="642942"/>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56" name="Connecteur droit avec flèche 55"/>
          <p:cNvCxnSpPr/>
          <p:nvPr/>
        </p:nvCxnSpPr>
        <p:spPr>
          <a:xfrm>
            <a:off x="5929322" y="4643446"/>
            <a:ext cx="2173293" cy="642942"/>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57" name="Connecteur droit avec flèche 56"/>
          <p:cNvCxnSpPr/>
          <p:nvPr/>
        </p:nvCxnSpPr>
        <p:spPr>
          <a:xfrm>
            <a:off x="5959475" y="4929198"/>
            <a:ext cx="2143140" cy="642942"/>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58" name="Connecteur droit avec flèche 57"/>
          <p:cNvCxnSpPr/>
          <p:nvPr/>
        </p:nvCxnSpPr>
        <p:spPr>
          <a:xfrm>
            <a:off x="5929322" y="5214950"/>
            <a:ext cx="2173293" cy="642942"/>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62" name="Connecteur droit avec flèche 61"/>
          <p:cNvCxnSpPr/>
          <p:nvPr/>
        </p:nvCxnSpPr>
        <p:spPr>
          <a:xfrm flipH="1">
            <a:off x="5857884" y="5072074"/>
            <a:ext cx="2214578" cy="71438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6"/>
            <a:ext cx="8229600" cy="1143000"/>
          </a:xfrm>
        </p:spPr>
        <p:txBody>
          <a:bodyPr>
            <a:noAutofit/>
          </a:bodyPr>
          <a:lstStyle/>
          <a:p>
            <a:r>
              <a:rPr lang="fr-FR" sz="2800" dirty="0" smtClean="0">
                <a:solidFill>
                  <a:srgbClr val="9BBB59">
                    <a:lumMod val="75000"/>
                  </a:srgbClr>
                </a:solidFill>
              </a:rPr>
              <a:t>Protocole 4</a:t>
            </a:r>
            <a:br>
              <a:rPr lang="fr-FR" sz="2800" dirty="0" smtClean="0">
                <a:solidFill>
                  <a:srgbClr val="9BBB59">
                    <a:lumMod val="75000"/>
                  </a:srgbClr>
                </a:solidFill>
              </a:rPr>
            </a:br>
            <a:r>
              <a:rPr lang="fr-FR" sz="2800" dirty="0" smtClean="0">
                <a:solidFill>
                  <a:srgbClr val="9BBB59">
                    <a:lumMod val="75000"/>
                  </a:srgbClr>
                </a:solidFill>
              </a:rPr>
              <a:t>Dimensionnement de la largeur de la fenêtre </a:t>
            </a:r>
            <a:endParaRPr lang="fr-FR" sz="2800" dirty="0"/>
          </a:p>
        </p:txBody>
      </p:sp>
      <p:sp>
        <p:nvSpPr>
          <p:cNvPr id="3" name="Espace réservé du contenu 2"/>
          <p:cNvSpPr>
            <a:spLocks noGrp="1"/>
          </p:cNvSpPr>
          <p:nvPr>
            <p:ph idx="1"/>
          </p:nvPr>
        </p:nvSpPr>
        <p:spPr>
          <a:xfrm>
            <a:off x="457200" y="1357298"/>
            <a:ext cx="8229600" cy="4768865"/>
          </a:xfrm>
        </p:spPr>
        <p:txBody>
          <a:bodyPr>
            <a:normAutofit fontScale="85000" lnSpcReduction="20000"/>
          </a:bodyPr>
          <a:lstStyle/>
          <a:p>
            <a:r>
              <a:rPr lang="fr-FR" b="1" dirty="0" smtClean="0"/>
              <a:t>Pour éviter la congestion du récepteur, c’est-à-dire le débordement de son espace de stockage qui entraînerait la destruction de trames</a:t>
            </a:r>
          </a:p>
          <a:p>
            <a:pPr lvl="1"/>
            <a:r>
              <a:rPr lang="fr-FR" dirty="0" smtClean="0"/>
              <a:t> La largeur de la fenêtre doit correspondre à la capacité de stockage du récepteur</a:t>
            </a:r>
          </a:p>
          <a:p>
            <a:pPr lvl="1"/>
            <a:endParaRPr lang="fr-FR" dirty="0" smtClean="0"/>
          </a:p>
          <a:p>
            <a:r>
              <a:rPr lang="fr-FR" b="1" dirty="0" smtClean="0"/>
              <a:t>Dans le cas d’une fenêtre de largeur fixe</a:t>
            </a:r>
          </a:p>
          <a:p>
            <a:pPr lvl="1"/>
            <a:r>
              <a:rPr lang="fr-FR" dirty="0" smtClean="0"/>
              <a:t>la fenêtre est ouverte ou fermée</a:t>
            </a:r>
          </a:p>
          <a:p>
            <a:pPr lvl="1"/>
            <a:r>
              <a:rPr lang="fr-FR" dirty="0" smtClean="0"/>
              <a:t>le contrôle s’effectue sur la totalité de la fenêtre</a:t>
            </a:r>
          </a:p>
          <a:p>
            <a:pPr lvl="1"/>
            <a:endParaRPr lang="fr-FR" dirty="0" smtClean="0"/>
          </a:p>
          <a:p>
            <a:r>
              <a:rPr lang="fr-FR" b="1" dirty="0" smtClean="0"/>
              <a:t>Dans le cas d’une fenêtre de largeur variable</a:t>
            </a:r>
          </a:p>
          <a:p>
            <a:pPr lvl="1"/>
            <a:r>
              <a:rPr lang="fr-FR" dirty="0" smtClean="0"/>
              <a:t>La largeur est adaptée à la capacité de stockage du récepteur</a:t>
            </a:r>
          </a:p>
        </p:txBody>
      </p:sp>
      <p:sp>
        <p:nvSpPr>
          <p:cNvPr id="4" name="Espace réservé de la date 3"/>
          <p:cNvSpPr>
            <a:spLocks noGrp="1"/>
          </p:cNvSpPr>
          <p:nvPr>
            <p:ph type="dt" sz="half" idx="10"/>
          </p:nvPr>
        </p:nvSpPr>
        <p:spPr/>
        <p:txBody>
          <a:bodyPr/>
          <a:lstStyle/>
          <a:p>
            <a:fld id="{41140BD8-521F-4E42-B545-0376A965F553}"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74</a:t>
            </a:fld>
            <a:endParaRPr lang="fr-BE" dirty="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71462"/>
            <a:ext cx="8229600" cy="1143000"/>
          </a:xfrm>
        </p:spPr>
        <p:txBody>
          <a:bodyPr>
            <a:normAutofit/>
          </a:bodyPr>
          <a:lstStyle/>
          <a:p>
            <a:r>
              <a:rPr lang="fr-FR" sz="3200" dirty="0" smtClean="0">
                <a:solidFill>
                  <a:srgbClr val="9BBB59">
                    <a:lumMod val="75000"/>
                  </a:srgbClr>
                </a:solidFill>
              </a:rPr>
              <a:t>Protocole 4</a:t>
            </a:r>
            <a:br>
              <a:rPr lang="fr-FR" sz="3200" dirty="0" smtClean="0">
                <a:solidFill>
                  <a:srgbClr val="9BBB59">
                    <a:lumMod val="75000"/>
                  </a:srgbClr>
                </a:solidFill>
              </a:rPr>
            </a:br>
            <a:r>
              <a:rPr lang="fr-FR" sz="3200" dirty="0" smtClean="0">
                <a:solidFill>
                  <a:srgbClr val="9BBB59">
                    <a:lumMod val="75000"/>
                  </a:srgbClr>
                </a:solidFill>
              </a:rPr>
              <a:t>Dimensionnement de la largeur de la fenêtre </a:t>
            </a:r>
            <a:endParaRPr lang="fr-FR" sz="3200" dirty="0"/>
          </a:p>
        </p:txBody>
      </p:sp>
      <p:sp>
        <p:nvSpPr>
          <p:cNvPr id="3" name="Espace réservé du contenu 2"/>
          <p:cNvSpPr>
            <a:spLocks noGrp="1"/>
          </p:cNvSpPr>
          <p:nvPr>
            <p:ph idx="1"/>
          </p:nvPr>
        </p:nvSpPr>
        <p:spPr>
          <a:xfrm>
            <a:off x="457200" y="1428736"/>
            <a:ext cx="8229600" cy="4697427"/>
          </a:xfrm>
        </p:spPr>
        <p:txBody>
          <a:bodyPr>
            <a:normAutofit fontScale="77500" lnSpcReduction="20000"/>
          </a:bodyPr>
          <a:lstStyle/>
          <a:p>
            <a:r>
              <a:rPr lang="fr-FR" b="1" dirty="0" smtClean="0"/>
              <a:t>(W) la largeur de la fenêtre d’anticipation d’émission (</a:t>
            </a:r>
            <a:r>
              <a:rPr lang="fr-FR" b="1" dirty="0" err="1" smtClean="0"/>
              <a:t>resp</a:t>
            </a:r>
            <a:r>
              <a:rPr lang="fr-FR" b="1" dirty="0" smtClean="0"/>
              <a:t>. de </a:t>
            </a:r>
            <a:r>
              <a:rPr lang="fr-FR" b="1" smtClean="0"/>
              <a:t>réception):</a:t>
            </a:r>
          </a:p>
          <a:p>
            <a:endParaRPr lang="fr-FR" dirty="0" smtClean="0"/>
          </a:p>
          <a:p>
            <a:r>
              <a:rPr lang="fr-FR" b="1" dirty="0" smtClean="0"/>
              <a:t>Pour que la capacité de la liaison de données soit totalement utilisée il faut que :  </a:t>
            </a:r>
            <a:r>
              <a:rPr lang="pl-PL" b="1" dirty="0" smtClean="0"/>
              <a:t>W* L </a:t>
            </a:r>
            <a:r>
              <a:rPr lang="fr-FR" b="1" dirty="0" smtClean="0"/>
              <a:t>&gt;= RTT</a:t>
            </a:r>
            <a:r>
              <a:rPr lang="pl-PL" b="1" dirty="0" smtClean="0"/>
              <a:t> * D</a:t>
            </a:r>
            <a:endParaRPr lang="fr-FR" b="1" dirty="0" smtClean="0"/>
          </a:p>
          <a:p>
            <a:pPr lvl="1"/>
            <a:r>
              <a:rPr lang="fr-FR" dirty="0" smtClean="0"/>
              <a:t>(L ) étant la longueur moyenne d’une trame, </a:t>
            </a:r>
          </a:p>
          <a:p>
            <a:pPr lvl="1"/>
            <a:r>
              <a:rPr lang="fr-FR" dirty="0" smtClean="0"/>
              <a:t>(RTT) la durée d’aller/retour</a:t>
            </a:r>
          </a:p>
          <a:p>
            <a:pPr lvl="1"/>
            <a:r>
              <a:rPr lang="fr-FR" dirty="0" smtClean="0"/>
              <a:t>et (D) le débit nominal de la liaison</a:t>
            </a:r>
          </a:p>
          <a:p>
            <a:pPr lvl="1"/>
            <a:r>
              <a:rPr lang="fr-FR" dirty="0" smtClean="0"/>
              <a:t>RTT*D: capacité de la liaison</a:t>
            </a:r>
          </a:p>
          <a:p>
            <a:endParaRPr lang="fr-FR" dirty="0" smtClean="0"/>
          </a:p>
          <a:p>
            <a:r>
              <a:rPr lang="fr-FR" b="1" dirty="0" smtClean="0"/>
              <a:t>La largeur de fenêtre peut être :</a:t>
            </a:r>
          </a:p>
          <a:p>
            <a:pPr lvl="1"/>
            <a:r>
              <a:rPr lang="fr-FR" dirty="0" smtClean="0"/>
              <a:t>Fixe :par exemple : HDLC ou X25.3</a:t>
            </a:r>
          </a:p>
          <a:p>
            <a:pPr lvl="1"/>
            <a:r>
              <a:rPr lang="fr-FR" dirty="0" smtClean="0"/>
              <a:t>Variable: par exemple : TCP</a:t>
            </a:r>
            <a:endParaRPr lang="fr-FR" dirty="0"/>
          </a:p>
        </p:txBody>
      </p:sp>
      <p:sp>
        <p:nvSpPr>
          <p:cNvPr id="4" name="Espace réservé de la date 3"/>
          <p:cNvSpPr>
            <a:spLocks noGrp="1"/>
          </p:cNvSpPr>
          <p:nvPr>
            <p:ph type="dt" sz="half" idx="10"/>
          </p:nvPr>
        </p:nvSpPr>
        <p:spPr/>
        <p:txBody>
          <a:bodyPr/>
          <a:lstStyle/>
          <a:p>
            <a:fld id="{C8DA4BA5-1F35-493C-9CC5-1E49A667750E}"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75</a:t>
            </a:fld>
            <a:endParaRPr lang="fr-BE" dirty="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rgbClr val="9BBB59">
                    <a:lumMod val="75000"/>
                  </a:srgbClr>
                </a:solidFill>
              </a:rPr>
              <a:t>Protocole 4</a:t>
            </a:r>
            <a:br>
              <a:rPr lang="fr-FR" dirty="0" smtClean="0">
                <a:solidFill>
                  <a:srgbClr val="9BBB59">
                    <a:lumMod val="75000"/>
                  </a:srgbClr>
                </a:solidFill>
              </a:rPr>
            </a:br>
            <a:r>
              <a:rPr lang="fr-FR" dirty="0" smtClean="0"/>
              <a:t> Techniques de rejet </a:t>
            </a:r>
            <a:endParaRPr lang="fr-FR" dirty="0"/>
          </a:p>
        </p:txBody>
      </p:sp>
      <p:sp>
        <p:nvSpPr>
          <p:cNvPr id="3" name="Espace réservé du contenu 2"/>
          <p:cNvSpPr>
            <a:spLocks noGrp="1"/>
          </p:cNvSpPr>
          <p:nvPr>
            <p:ph idx="1"/>
          </p:nvPr>
        </p:nvSpPr>
        <p:spPr>
          <a:xfrm>
            <a:off x="457200" y="1857364"/>
            <a:ext cx="8229600" cy="4268799"/>
          </a:xfrm>
        </p:spPr>
        <p:txBody>
          <a:bodyPr/>
          <a:lstStyle/>
          <a:p>
            <a:r>
              <a:rPr lang="fr-FR" b="1" dirty="0" smtClean="0"/>
              <a:t>Si une trame située au milieu d'une série est perdue ou erronée ?</a:t>
            </a:r>
          </a:p>
          <a:p>
            <a:endParaRPr lang="fr-FR" dirty="0" smtClean="0"/>
          </a:p>
          <a:p>
            <a:r>
              <a:rPr lang="fr-FR" b="1" dirty="0" smtClean="0"/>
              <a:t>Deux techniques de rejet sont possibles:</a:t>
            </a:r>
          </a:p>
          <a:p>
            <a:pPr lvl="1"/>
            <a:r>
              <a:rPr lang="fr-FR" dirty="0" smtClean="0"/>
              <a:t>Technique du rejet total</a:t>
            </a:r>
          </a:p>
          <a:p>
            <a:pPr lvl="1"/>
            <a:r>
              <a:rPr lang="fr-FR" dirty="0" smtClean="0"/>
              <a:t>Technique du rejet sélectif (</a:t>
            </a:r>
            <a:r>
              <a:rPr lang="fr-FR" smtClean="0"/>
              <a:t>Go Back N)</a:t>
            </a:r>
            <a:endParaRPr lang="fr-FR" dirty="0"/>
          </a:p>
        </p:txBody>
      </p:sp>
      <p:sp>
        <p:nvSpPr>
          <p:cNvPr id="4" name="Espace réservé de la date 3"/>
          <p:cNvSpPr>
            <a:spLocks noGrp="1"/>
          </p:cNvSpPr>
          <p:nvPr>
            <p:ph type="dt" sz="half" idx="10"/>
          </p:nvPr>
        </p:nvSpPr>
        <p:spPr/>
        <p:txBody>
          <a:bodyPr/>
          <a:lstStyle/>
          <a:p>
            <a:fld id="{9B770079-F925-499F-A989-CB296C68409B}"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76</a:t>
            </a:fld>
            <a:endParaRPr lang="fr-BE" dirty="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3200" dirty="0" smtClean="0">
                <a:solidFill>
                  <a:srgbClr val="9BBB59">
                    <a:lumMod val="75000"/>
                  </a:srgbClr>
                </a:solidFill>
              </a:rPr>
              <a:t>Protocole 4</a:t>
            </a:r>
            <a:br>
              <a:rPr lang="fr-FR" sz="3200" dirty="0" smtClean="0">
                <a:solidFill>
                  <a:srgbClr val="9BBB59">
                    <a:lumMod val="75000"/>
                  </a:srgbClr>
                </a:solidFill>
              </a:rPr>
            </a:br>
            <a:r>
              <a:rPr lang="fr-FR" sz="3200" dirty="0" smtClean="0"/>
              <a:t> Rejet Total vs. Rejet Sélectif </a:t>
            </a:r>
            <a:endParaRPr lang="fr-FR" sz="3200" dirty="0"/>
          </a:p>
        </p:txBody>
      </p:sp>
      <p:sp>
        <p:nvSpPr>
          <p:cNvPr id="8" name="Espace réservé du texte 7"/>
          <p:cNvSpPr>
            <a:spLocks noGrp="1"/>
          </p:cNvSpPr>
          <p:nvPr>
            <p:ph type="body" idx="1"/>
          </p:nvPr>
        </p:nvSpPr>
        <p:spPr/>
        <p:txBody>
          <a:bodyPr/>
          <a:lstStyle/>
          <a:p>
            <a:pPr algn="ctr"/>
            <a:r>
              <a:rPr lang="fr-FR" u="sng" dirty="0" smtClean="0"/>
              <a:t> Rejet Total </a:t>
            </a:r>
            <a:endParaRPr lang="fr-FR" u="sng" dirty="0"/>
          </a:p>
        </p:txBody>
      </p:sp>
      <p:sp>
        <p:nvSpPr>
          <p:cNvPr id="3" name="Espace réservé du contenu 2"/>
          <p:cNvSpPr>
            <a:spLocks noGrp="1"/>
          </p:cNvSpPr>
          <p:nvPr>
            <p:ph sz="half" idx="2"/>
          </p:nvPr>
        </p:nvSpPr>
        <p:spPr/>
        <p:txBody>
          <a:bodyPr>
            <a:normAutofit/>
          </a:bodyPr>
          <a:lstStyle/>
          <a:p>
            <a:r>
              <a:rPr lang="fr-FR" b="1" dirty="0" smtClean="0"/>
              <a:t>Le </a:t>
            </a:r>
            <a:r>
              <a:rPr lang="fr-FR" b="1" smtClean="0"/>
              <a:t>récepteur rejette </a:t>
            </a:r>
            <a:r>
              <a:rPr lang="fr-FR" b="1" dirty="0" smtClean="0"/>
              <a:t>toutes les trames qui suivent celle qui est erronée.</a:t>
            </a:r>
          </a:p>
          <a:p>
            <a:endParaRPr lang="fr-FR" dirty="0" smtClean="0"/>
          </a:p>
          <a:p>
            <a:r>
              <a:rPr lang="fr-FR" b="1" dirty="0" smtClean="0"/>
              <a:t>Inconvénient : le canal est mal exploité</a:t>
            </a:r>
          </a:p>
          <a:p>
            <a:endParaRPr lang="fr-FR" b="1" dirty="0" smtClean="0"/>
          </a:p>
          <a:p>
            <a:r>
              <a:rPr lang="fr-FR" b="1" dirty="0" smtClean="0"/>
              <a:t>Avantage : pas besoin de mémoires tampons</a:t>
            </a:r>
            <a:endParaRPr lang="fr-FR" b="1" dirty="0"/>
          </a:p>
        </p:txBody>
      </p:sp>
      <p:sp>
        <p:nvSpPr>
          <p:cNvPr id="9" name="Espace réservé du texte 8"/>
          <p:cNvSpPr>
            <a:spLocks noGrp="1"/>
          </p:cNvSpPr>
          <p:nvPr>
            <p:ph type="body" sz="quarter" idx="3"/>
          </p:nvPr>
        </p:nvSpPr>
        <p:spPr/>
        <p:txBody>
          <a:bodyPr/>
          <a:lstStyle/>
          <a:p>
            <a:pPr algn="ctr"/>
            <a:r>
              <a:rPr lang="fr-FR" u="sng" dirty="0" smtClean="0"/>
              <a:t>Rejet Sélectif </a:t>
            </a:r>
            <a:endParaRPr lang="fr-FR" u="sng" dirty="0"/>
          </a:p>
        </p:txBody>
      </p:sp>
      <p:sp>
        <p:nvSpPr>
          <p:cNvPr id="7" name="Espace réservé du contenu 6"/>
          <p:cNvSpPr>
            <a:spLocks noGrp="1"/>
          </p:cNvSpPr>
          <p:nvPr>
            <p:ph sz="quarter" idx="4"/>
          </p:nvPr>
        </p:nvSpPr>
        <p:spPr/>
        <p:txBody>
          <a:bodyPr>
            <a:normAutofit lnSpcReduction="10000"/>
          </a:bodyPr>
          <a:lstStyle/>
          <a:p>
            <a:r>
              <a:rPr lang="fr-FR" b="1" dirty="0" smtClean="0"/>
              <a:t>Le récepteur accepte les suivantes (en les stockant) jusqu'à une certaine limite donnée</a:t>
            </a:r>
          </a:p>
          <a:p>
            <a:endParaRPr lang="fr-FR" dirty="0" smtClean="0"/>
          </a:p>
          <a:p>
            <a:r>
              <a:rPr lang="fr-FR" b="1" dirty="0" smtClean="0"/>
              <a:t>avantage : le canal est mieux exploité</a:t>
            </a:r>
          </a:p>
          <a:p>
            <a:endParaRPr lang="fr-FR" b="1" dirty="0" smtClean="0"/>
          </a:p>
          <a:p>
            <a:r>
              <a:rPr lang="fr-FR" b="1" dirty="0" smtClean="0"/>
              <a:t>inconvénient : besoin de mémoires tampons</a:t>
            </a:r>
          </a:p>
          <a:p>
            <a:endParaRPr lang="fr-FR" dirty="0"/>
          </a:p>
        </p:txBody>
      </p:sp>
      <p:sp>
        <p:nvSpPr>
          <p:cNvPr id="4" name="Espace réservé de la date 3"/>
          <p:cNvSpPr>
            <a:spLocks noGrp="1"/>
          </p:cNvSpPr>
          <p:nvPr>
            <p:ph type="dt" sz="half" idx="10"/>
          </p:nvPr>
        </p:nvSpPr>
        <p:spPr/>
        <p:txBody>
          <a:bodyPr/>
          <a:lstStyle/>
          <a:p>
            <a:fld id="{02CEDB3C-A471-47F4-AEF3-412644EA0AB4}"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Introduction aux Réseaux</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77</a:t>
            </a:fld>
            <a:endParaRPr lang="fr-BE" dirty="0"/>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a:xfrm>
            <a:off x="457200" y="-142900"/>
            <a:ext cx="8229600" cy="1143000"/>
          </a:xfrm>
        </p:spPr>
        <p:txBody>
          <a:bodyPr>
            <a:normAutofit/>
          </a:bodyPr>
          <a:lstStyle/>
          <a:p>
            <a:r>
              <a:rPr lang="fr-FR" sz="2800" dirty="0" smtClean="0"/>
              <a:t>Le protocole HDLC (High </a:t>
            </a:r>
            <a:r>
              <a:rPr lang="fr-FR" sz="2800" dirty="0" err="1" smtClean="0"/>
              <a:t>Level</a:t>
            </a:r>
            <a:r>
              <a:rPr lang="fr-FR" sz="2800" dirty="0" smtClean="0"/>
              <a:t> Data Link Control)</a:t>
            </a:r>
            <a:endParaRPr lang="fr-FR" sz="2800" dirty="0"/>
          </a:p>
        </p:txBody>
      </p:sp>
      <p:sp>
        <p:nvSpPr>
          <p:cNvPr id="8" name="Espace réservé du contenu 7"/>
          <p:cNvSpPr>
            <a:spLocks noGrp="1"/>
          </p:cNvSpPr>
          <p:nvPr>
            <p:ph idx="1"/>
          </p:nvPr>
        </p:nvSpPr>
        <p:spPr>
          <a:xfrm>
            <a:off x="457200" y="1214422"/>
            <a:ext cx="8229600" cy="5072098"/>
          </a:xfrm>
        </p:spPr>
        <p:txBody>
          <a:bodyPr>
            <a:noAutofit/>
          </a:bodyPr>
          <a:lstStyle/>
          <a:p>
            <a:r>
              <a:rPr lang="fr-FR" sz="2400" b="1" dirty="0" smtClean="0"/>
              <a:t>En 1976, l’ISO normalise une procédure de communication entre deux ordinateurs sous le nom de HDLC (High-</a:t>
            </a:r>
            <a:r>
              <a:rPr lang="fr-FR" sz="2400" b="1" dirty="0" err="1" smtClean="0"/>
              <a:t>level</a:t>
            </a:r>
            <a:r>
              <a:rPr lang="fr-FR" sz="2400" b="1" dirty="0" smtClean="0"/>
              <a:t> Data Link Control). </a:t>
            </a:r>
          </a:p>
          <a:p>
            <a:endParaRPr lang="fr-FR" sz="2400" b="1" dirty="0" smtClean="0"/>
          </a:p>
          <a:p>
            <a:r>
              <a:rPr lang="fr-FR" sz="2400" b="1" dirty="0" smtClean="0"/>
              <a:t>C’est la naissance du premier protocole standardisé de niveau liaison. </a:t>
            </a:r>
          </a:p>
          <a:p>
            <a:endParaRPr lang="fr-FR" sz="2400" b="1" dirty="0" smtClean="0"/>
          </a:p>
          <a:p>
            <a:r>
              <a:rPr lang="fr-FR" sz="2400" b="1" dirty="0" smtClean="0"/>
              <a:t>D’autres protocoles moins puissants étaient jusqu’alors utilisés. Ils étaient du type « </a:t>
            </a:r>
            <a:r>
              <a:rPr lang="fr-FR" sz="2400" b="1" dirty="0" err="1" smtClean="0"/>
              <a:t>Send</a:t>
            </a:r>
            <a:r>
              <a:rPr lang="fr-FR" sz="2400" b="1" dirty="0" smtClean="0"/>
              <a:t> &amp; </a:t>
            </a:r>
            <a:r>
              <a:rPr lang="fr-FR" sz="2400" b="1" dirty="0" err="1" smtClean="0"/>
              <a:t>Wait</a:t>
            </a:r>
            <a:r>
              <a:rPr lang="fr-FR" sz="2400" b="1" dirty="0" smtClean="0"/>
              <a:t>».</a:t>
            </a:r>
          </a:p>
          <a:p>
            <a:endParaRPr lang="fr-FR" sz="2400" b="1" dirty="0" smtClean="0"/>
          </a:p>
          <a:p>
            <a:r>
              <a:rPr lang="fr-FR" sz="2400" b="1" dirty="0" smtClean="0"/>
              <a:t>La génération HDLC procède par anticipation.</a:t>
            </a:r>
            <a:endParaRPr lang="fr-FR" sz="2400" b="1" dirty="0"/>
          </a:p>
        </p:txBody>
      </p:sp>
      <p:sp>
        <p:nvSpPr>
          <p:cNvPr id="4" name="Espace réservé de la date 3"/>
          <p:cNvSpPr>
            <a:spLocks noGrp="1"/>
          </p:cNvSpPr>
          <p:nvPr>
            <p:ph type="dt" sz="half" idx="10"/>
          </p:nvPr>
        </p:nvSpPr>
        <p:spPr/>
        <p:txBody>
          <a:bodyPr/>
          <a:lstStyle/>
          <a:p>
            <a:fld id="{B69FB119-5C28-4900-B070-C92918504765}"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78</a:t>
            </a:fld>
            <a:endParaRPr lang="fr-BE" dirty="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4"/>
            <a:ext cx="8229600" cy="868346"/>
          </a:xfrm>
        </p:spPr>
        <p:txBody>
          <a:bodyPr>
            <a:normAutofit/>
          </a:bodyPr>
          <a:lstStyle/>
          <a:p>
            <a:r>
              <a:rPr lang="fr-FR" sz="2800" dirty="0" smtClean="0"/>
              <a:t>Le protocole HDLC</a:t>
            </a:r>
            <a:endParaRPr lang="fr-FR" sz="2800" dirty="0"/>
          </a:p>
        </p:txBody>
      </p:sp>
      <p:sp>
        <p:nvSpPr>
          <p:cNvPr id="3" name="Espace réservé du contenu 2"/>
          <p:cNvSpPr>
            <a:spLocks noGrp="1"/>
          </p:cNvSpPr>
          <p:nvPr>
            <p:ph idx="1"/>
          </p:nvPr>
        </p:nvSpPr>
        <p:spPr>
          <a:xfrm>
            <a:off x="457200" y="1071546"/>
            <a:ext cx="8229600" cy="5054617"/>
          </a:xfrm>
        </p:spPr>
        <p:txBody>
          <a:bodyPr>
            <a:normAutofit fontScale="85000" lnSpcReduction="20000"/>
          </a:bodyPr>
          <a:lstStyle/>
          <a:p>
            <a:pPr marL="342900" lvl="1" indent="-342900">
              <a:buFont typeface="Arial" pitchFamily="34" charset="0"/>
              <a:buChar char="•"/>
            </a:pPr>
            <a:r>
              <a:rPr lang="fr-FR" b="1" dirty="0" smtClean="0"/>
              <a:t>Pour les besoins de transmission sur les liaisons des réseaux des opérateurs, l’UIT-T a repris un sous-ensemble de la norme HDLC, la partie concernant le mode équilibré (tous les équipements agissent de la même façon)</a:t>
            </a:r>
          </a:p>
          <a:p>
            <a:pPr marL="342900" lvl="1" indent="-342900">
              <a:buFont typeface="Arial" pitchFamily="34" charset="0"/>
              <a:buChar char="•"/>
            </a:pPr>
            <a:endParaRPr lang="fr-FR" b="1" dirty="0" smtClean="0"/>
          </a:p>
          <a:p>
            <a:endParaRPr lang="fr-FR" b="1" dirty="0" smtClean="0"/>
          </a:p>
          <a:p>
            <a:r>
              <a:rPr lang="fr-FR" b="1" dirty="0" smtClean="0"/>
              <a:t>Cette procédure a pris au départ le nom de LAP (Link Access Protocol) et comportait des options particulières. </a:t>
            </a:r>
          </a:p>
          <a:p>
            <a:endParaRPr lang="fr-FR" b="1" dirty="0" smtClean="0"/>
          </a:p>
          <a:p>
            <a:r>
              <a:rPr lang="fr-FR" b="1" dirty="0" smtClean="0"/>
              <a:t>Après des mises à jour en 1980 et en 1984, la procédure a été appelée LAP-B (Link Access Protocol-Balanced). </a:t>
            </a:r>
            <a:endParaRPr lang="fr-FR" b="1"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79</a:t>
            </a:fld>
            <a:endParaRPr lang="fr-BE" dirty="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357166"/>
            <a:ext cx="8229600" cy="1143000"/>
          </a:xfrm>
        </p:spPr>
        <p:txBody>
          <a:bodyPr>
            <a:normAutofit/>
          </a:bodyPr>
          <a:lstStyle/>
          <a:p>
            <a:r>
              <a:rPr lang="fr-FR" sz="3200" dirty="0" smtClean="0"/>
              <a:t>Le protocole HDLC</a:t>
            </a:r>
            <a:endParaRPr lang="fr-FR" sz="3200" dirty="0"/>
          </a:p>
        </p:txBody>
      </p:sp>
      <p:sp>
        <p:nvSpPr>
          <p:cNvPr id="3" name="Espace réservé du contenu 2"/>
          <p:cNvSpPr>
            <a:spLocks noGrp="1"/>
          </p:cNvSpPr>
          <p:nvPr>
            <p:ph idx="1"/>
          </p:nvPr>
        </p:nvSpPr>
        <p:spPr>
          <a:xfrm>
            <a:off x="457200" y="1857364"/>
            <a:ext cx="8229600" cy="4268799"/>
          </a:xfrm>
        </p:spPr>
        <p:txBody>
          <a:bodyPr>
            <a:normAutofit lnSpcReduction="10000"/>
          </a:bodyPr>
          <a:lstStyle/>
          <a:p>
            <a:r>
              <a:rPr lang="fr-FR" b="1" dirty="0" smtClean="0"/>
              <a:t>HDLC:</a:t>
            </a:r>
          </a:p>
          <a:p>
            <a:pPr lvl="1"/>
            <a:r>
              <a:rPr lang="fr-FR" dirty="0" smtClean="0"/>
              <a:t>offre un service de transfert de données fiable et efficace entre deux systèmes adjacents</a:t>
            </a:r>
          </a:p>
          <a:p>
            <a:pPr lvl="1"/>
            <a:r>
              <a:rPr lang="fr-FR" dirty="0" smtClean="0"/>
              <a:t>protocole utilisant le mode connecté</a:t>
            </a:r>
          </a:p>
          <a:p>
            <a:pPr lvl="1"/>
            <a:endParaRPr lang="fr-FR" dirty="0" smtClean="0"/>
          </a:p>
          <a:p>
            <a:r>
              <a:rPr lang="fr-FR" b="1" dirty="0" smtClean="0"/>
              <a:t>Utilisé comme protocole de la couche Liaison de données dans les normes X.25 en usage dans les réseaux publics de transmission numérique de données</a:t>
            </a:r>
            <a:endParaRPr lang="fr-FR" b="1"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80</a:t>
            </a:fld>
            <a:endParaRPr lang="fr-BE" dirty="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14330"/>
            <a:ext cx="8229600" cy="1143000"/>
          </a:xfrm>
        </p:spPr>
        <p:txBody>
          <a:bodyPr/>
          <a:lstStyle/>
          <a:p>
            <a:r>
              <a:rPr lang="fr-FR" dirty="0" smtClean="0"/>
              <a:t>La pile X25 &amp; le protocole LAP-B</a:t>
            </a:r>
            <a:endParaRPr lang="fr-FR" dirty="0"/>
          </a:p>
        </p:txBody>
      </p:sp>
      <p:sp>
        <p:nvSpPr>
          <p:cNvPr id="3" name="Espace réservé du contenu 2"/>
          <p:cNvSpPr>
            <a:spLocks noGrp="1"/>
          </p:cNvSpPr>
          <p:nvPr>
            <p:ph idx="1"/>
          </p:nvPr>
        </p:nvSpPr>
        <p:spPr>
          <a:xfrm>
            <a:off x="714348" y="3429000"/>
            <a:ext cx="7972452" cy="2697163"/>
          </a:xfrm>
        </p:spPr>
        <p:txBody>
          <a:bodyPr>
            <a:normAutofit fontScale="77500" lnSpcReduction="20000"/>
          </a:bodyPr>
          <a:lstStyle/>
          <a:p>
            <a:r>
              <a:rPr lang="fr-FR" dirty="0" smtClean="0"/>
              <a:t>Cette norme a été établie en 1976 par le CCITT (puis reprise par l'UIT-T)  pour les </a:t>
            </a:r>
            <a:r>
              <a:rPr lang="fr-FR" b="1" dirty="0" smtClean="0"/>
              <a:t>réseaux à commutation de paquets </a:t>
            </a:r>
          </a:p>
          <a:p>
            <a:r>
              <a:rPr lang="fr-FR" dirty="0" smtClean="0"/>
              <a:t>sur proposition de 5 pays qui l'utilisent pour leurs réseaux publics de communication : </a:t>
            </a:r>
          </a:p>
          <a:p>
            <a:pPr lvl="1"/>
            <a:r>
              <a:rPr lang="fr-FR" dirty="0" smtClean="0"/>
              <a:t>Transpac pour la France, EPSS pour la Grande-Bretagne, </a:t>
            </a:r>
            <a:r>
              <a:rPr lang="fr-FR" dirty="0" err="1" smtClean="0"/>
              <a:t>Datapac</a:t>
            </a:r>
            <a:r>
              <a:rPr lang="fr-FR" dirty="0" smtClean="0"/>
              <a:t> pour le Canada, DCS pour la Belgique et </a:t>
            </a:r>
            <a:r>
              <a:rPr lang="fr-FR" dirty="0" err="1" smtClean="0"/>
              <a:t>Telenet</a:t>
            </a:r>
            <a:r>
              <a:rPr lang="fr-FR" dirty="0" smtClean="0"/>
              <a:t> pour les États-Unis.</a:t>
            </a:r>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81</a:t>
            </a:fld>
            <a:endParaRPr lang="fr-BE" dirty="0"/>
          </a:p>
        </p:txBody>
      </p:sp>
      <p:sp>
        <p:nvSpPr>
          <p:cNvPr id="7" name="Rectangle à coins arrondis 6"/>
          <p:cNvSpPr/>
          <p:nvPr/>
        </p:nvSpPr>
        <p:spPr>
          <a:xfrm>
            <a:off x="2000232" y="2214554"/>
            <a:ext cx="5072098" cy="71438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r>
              <a:rPr lang="fr-FR" sz="2000" b="1" dirty="0" smtClean="0"/>
              <a:t>X25.1: Physique</a:t>
            </a:r>
            <a:endParaRPr lang="fr-FR" sz="2000" b="1" dirty="0"/>
          </a:p>
        </p:txBody>
      </p:sp>
      <p:sp>
        <p:nvSpPr>
          <p:cNvPr id="8" name="Rectangle à coins arrondis 7"/>
          <p:cNvSpPr/>
          <p:nvPr/>
        </p:nvSpPr>
        <p:spPr>
          <a:xfrm>
            <a:off x="2000232" y="1500174"/>
            <a:ext cx="5072098" cy="71438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r>
              <a:rPr lang="fr-FR" sz="2000" b="1" dirty="0" smtClean="0"/>
              <a:t>X25.2: Liaison de données </a:t>
            </a:r>
            <a:r>
              <a:rPr lang="fr-FR" sz="2000" b="1" dirty="0" smtClean="0">
                <a:sym typeface="Wingdings" pitchFamily="2" charset="2"/>
              </a:rPr>
              <a:t> LAP-B</a:t>
            </a:r>
            <a:endParaRPr lang="fr-FR" sz="2000" b="1" dirty="0"/>
          </a:p>
        </p:txBody>
      </p:sp>
      <p:sp>
        <p:nvSpPr>
          <p:cNvPr id="9" name="Rectangle à coins arrondis 8"/>
          <p:cNvSpPr/>
          <p:nvPr/>
        </p:nvSpPr>
        <p:spPr>
          <a:xfrm>
            <a:off x="2000232" y="785794"/>
            <a:ext cx="5072098" cy="71438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r>
              <a:rPr lang="fr-FR" sz="2000" b="1" dirty="0" smtClean="0"/>
              <a:t>X25.3: Réseau</a:t>
            </a:r>
            <a:endParaRPr lang="fr-FR" sz="2000" b="1" dirty="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42900"/>
            <a:ext cx="8229600" cy="1143000"/>
          </a:xfrm>
        </p:spPr>
        <p:txBody>
          <a:bodyPr>
            <a:normAutofit/>
          </a:bodyPr>
          <a:lstStyle/>
          <a:p>
            <a:r>
              <a:rPr lang="fr-FR" sz="3200" dirty="0" smtClean="0"/>
              <a:t>ARM vs. ABM</a:t>
            </a:r>
            <a:endParaRPr lang="fr-FR" sz="3200" dirty="0"/>
          </a:p>
        </p:txBody>
      </p:sp>
      <p:sp>
        <p:nvSpPr>
          <p:cNvPr id="3" name="Espace réservé du contenu 2"/>
          <p:cNvSpPr>
            <a:spLocks noGrp="1"/>
          </p:cNvSpPr>
          <p:nvPr>
            <p:ph idx="1"/>
          </p:nvPr>
        </p:nvSpPr>
        <p:spPr>
          <a:xfrm>
            <a:off x="457200" y="1071546"/>
            <a:ext cx="8229600" cy="5054617"/>
          </a:xfrm>
        </p:spPr>
        <p:txBody>
          <a:bodyPr>
            <a:normAutofit fontScale="85000" lnSpcReduction="10000"/>
          </a:bodyPr>
          <a:lstStyle/>
          <a:p>
            <a:r>
              <a:rPr lang="fr-FR" b="1" dirty="0" smtClean="0"/>
              <a:t>2 modes opératoires principaux :</a:t>
            </a:r>
          </a:p>
          <a:p>
            <a:pPr lvl="1"/>
            <a:r>
              <a:rPr lang="fr-FR" dirty="0" smtClean="0"/>
              <a:t>Asynchronous Response Mode (ARM)</a:t>
            </a:r>
          </a:p>
          <a:p>
            <a:pPr lvl="1"/>
            <a:r>
              <a:rPr lang="fr-FR" dirty="0" smtClean="0"/>
              <a:t>Asynchronous Balanced Mode (ABM)</a:t>
            </a:r>
          </a:p>
          <a:p>
            <a:endParaRPr lang="fr-FR" b="1" dirty="0" smtClean="0"/>
          </a:p>
          <a:p>
            <a:r>
              <a:rPr lang="fr-FR" b="1" dirty="0" smtClean="0"/>
              <a:t>Asynchronous Response Mode: Primaire / secondaire </a:t>
            </a:r>
          </a:p>
          <a:p>
            <a:pPr lvl="1"/>
            <a:r>
              <a:rPr lang="fr-FR" dirty="0" smtClean="0"/>
              <a:t>Mode maître-esclave, ce qui veut dire qu’une extrémité de la liaison dirige l’autre côté.</a:t>
            </a:r>
          </a:p>
          <a:p>
            <a:pPr lvl="1"/>
            <a:endParaRPr lang="fr-FR" dirty="0" smtClean="0"/>
          </a:p>
          <a:p>
            <a:r>
              <a:rPr lang="fr-FR" b="1" dirty="0" smtClean="0"/>
              <a:t>Asynchronous Balanced Mode: Primaire / primaire </a:t>
            </a:r>
          </a:p>
          <a:p>
            <a:pPr lvl="1"/>
            <a:r>
              <a:rPr lang="fr-FR" dirty="0" smtClean="0"/>
              <a:t>le plus courant</a:t>
            </a:r>
          </a:p>
          <a:p>
            <a:pPr lvl="1"/>
            <a:r>
              <a:rPr lang="fr-FR" dirty="0" smtClean="0"/>
              <a:t>tous les équipements agissent de la même façon</a:t>
            </a:r>
          </a:p>
          <a:p>
            <a:pPr lvl="1"/>
            <a:r>
              <a:rPr lang="fr-FR" dirty="0" smtClean="0"/>
              <a:t>mode équilibré (</a:t>
            </a:r>
            <a:r>
              <a:rPr lang="fr-FR" dirty="0" err="1" smtClean="0"/>
              <a:t>balanced</a:t>
            </a:r>
            <a:r>
              <a:rPr lang="fr-FR" dirty="0" smtClean="0"/>
              <a:t>)</a:t>
            </a:r>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82</a:t>
            </a:fld>
            <a:endParaRPr lang="fr-BE" dirty="0"/>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protocole LAP-B</a:t>
            </a:r>
            <a:endParaRPr lang="fr-FR" dirty="0"/>
          </a:p>
        </p:txBody>
      </p:sp>
      <p:sp>
        <p:nvSpPr>
          <p:cNvPr id="3" name="Espace réservé du contenu 2"/>
          <p:cNvSpPr>
            <a:spLocks noGrp="1"/>
          </p:cNvSpPr>
          <p:nvPr>
            <p:ph idx="1"/>
          </p:nvPr>
        </p:nvSpPr>
        <p:spPr/>
        <p:txBody>
          <a:bodyPr/>
          <a:lstStyle/>
          <a:p>
            <a:r>
              <a:rPr lang="fr-FR" b="1" dirty="0" smtClean="0"/>
              <a:t>Link Access </a:t>
            </a:r>
            <a:r>
              <a:rPr lang="fr-FR" b="1" dirty="0" err="1" smtClean="0"/>
              <a:t>Procedure</a:t>
            </a:r>
            <a:r>
              <a:rPr lang="fr-FR" b="1" dirty="0" smtClean="0"/>
              <a:t> Balanced </a:t>
            </a:r>
          </a:p>
          <a:p>
            <a:pPr lvl="1"/>
            <a:r>
              <a:rPr lang="fr-FR" dirty="0" smtClean="0"/>
              <a:t>implémente la couche liaison de données définie pas le protocole X.25.</a:t>
            </a:r>
          </a:p>
          <a:p>
            <a:pPr lvl="1"/>
            <a:r>
              <a:rPr lang="fr-FR" dirty="0" smtClean="0"/>
              <a:t>LAP-B est un protocole dérivé du protocole HDLC</a:t>
            </a:r>
          </a:p>
          <a:p>
            <a:pPr lvl="1"/>
            <a:r>
              <a:rPr lang="fr-FR" dirty="0" smtClean="0"/>
              <a:t>LAP-B est essentiellement utilisé dans l'HDLC en mode ABM</a:t>
            </a:r>
          </a:p>
          <a:p>
            <a:pPr lvl="1"/>
            <a:endParaRPr lang="fr-FR" dirty="0" smtClean="0"/>
          </a:p>
          <a:p>
            <a:r>
              <a:rPr lang="fr-FR" b="1" dirty="0" smtClean="0"/>
              <a:t>LAP-B = HDLC en mode ABM</a:t>
            </a:r>
            <a:endParaRPr lang="fr-FR" b="1"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83</a:t>
            </a:fld>
            <a:endParaRPr lang="fr-BE" dirty="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Format général d’une trame HDLC</a:t>
            </a:r>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84</a:t>
            </a:fld>
            <a:endParaRPr lang="fr-BE" dirty="0"/>
          </a:p>
        </p:txBody>
      </p:sp>
      <p:graphicFrame>
        <p:nvGraphicFramePr>
          <p:cNvPr id="7" name="Tableau 6"/>
          <p:cNvGraphicFramePr>
            <a:graphicFrameLocks noGrp="1"/>
          </p:cNvGraphicFramePr>
          <p:nvPr/>
        </p:nvGraphicFramePr>
        <p:xfrm>
          <a:off x="428602" y="2857496"/>
          <a:ext cx="8215364" cy="571504"/>
        </p:xfrm>
        <a:graphic>
          <a:graphicData uri="http://schemas.openxmlformats.org/drawingml/2006/table">
            <a:tbl>
              <a:tblPr firstRow="1" bandRow="1">
                <a:tableStyleId>{2D5ABB26-0587-4C30-8999-92F81FD0307C}</a:tableStyleId>
              </a:tblPr>
              <a:tblGrid>
                <a:gridCol w="1143008"/>
                <a:gridCol w="1000132"/>
                <a:gridCol w="1285884"/>
                <a:gridCol w="2000264"/>
                <a:gridCol w="1357322"/>
                <a:gridCol w="1428754"/>
              </a:tblGrid>
              <a:tr h="571504">
                <a:tc>
                  <a:txBody>
                    <a:bodyPr/>
                    <a:lstStyle/>
                    <a:p>
                      <a:r>
                        <a:rPr lang="fr-FR" sz="1800" kern="1200" baseline="0" dirty="0" smtClean="0"/>
                        <a:t>01111110</a:t>
                      </a:r>
                      <a:endParaRPr lang="fr-FR" sz="2400" b="1" u="none" dirty="0">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dirty="0" smtClean="0"/>
                        <a:t>adresses</a:t>
                      </a:r>
                      <a:endParaRPr lang="fr-FR"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dirty="0" smtClean="0"/>
                        <a:t>Commande</a:t>
                      </a:r>
                      <a:endParaRPr lang="fr-FR"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2000" dirty="0" smtClean="0">
                          <a:effectLst/>
                        </a:rPr>
                        <a:t>Information</a:t>
                      </a:r>
                      <a:endParaRPr lang="fr-FR" sz="2000" b="1"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kern="1200" baseline="0" dirty="0" smtClean="0"/>
                        <a:t>x</a:t>
                      </a:r>
                      <a:r>
                        <a:rPr lang="fr-FR" sz="1800" kern="1200" baseline="30000" dirty="0" smtClean="0"/>
                        <a:t>16</a:t>
                      </a:r>
                      <a:r>
                        <a:rPr lang="fr-FR" sz="1800" kern="1200" baseline="0" dirty="0" smtClean="0"/>
                        <a:t>+x</a:t>
                      </a:r>
                      <a:r>
                        <a:rPr lang="fr-FR" sz="1800" kern="1200" baseline="30000" dirty="0" smtClean="0"/>
                        <a:t>15</a:t>
                      </a:r>
                      <a:r>
                        <a:rPr lang="fr-FR" sz="1800" kern="1200" baseline="0" dirty="0" smtClean="0"/>
                        <a:t>+x</a:t>
                      </a:r>
                      <a:r>
                        <a:rPr lang="fr-FR" sz="1800" kern="1200" baseline="30000" dirty="0" smtClean="0"/>
                        <a:t>2</a:t>
                      </a:r>
                      <a:r>
                        <a:rPr lang="fr-FR" sz="1800" kern="1200" baseline="0" dirty="0" smtClean="0"/>
                        <a:t>+1</a:t>
                      </a:r>
                      <a:endParaRPr lang="fr-FR"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kern="1200" baseline="0" dirty="0" smtClean="0"/>
                        <a:t>01111110</a:t>
                      </a:r>
                      <a:endParaRPr lang="fr-FR"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9" name="Tableau 8"/>
          <p:cNvGraphicFramePr>
            <a:graphicFrameLocks noGrp="1"/>
          </p:cNvGraphicFramePr>
          <p:nvPr/>
        </p:nvGraphicFramePr>
        <p:xfrm>
          <a:off x="428596" y="3643314"/>
          <a:ext cx="8215364" cy="640080"/>
        </p:xfrm>
        <a:graphic>
          <a:graphicData uri="http://schemas.openxmlformats.org/drawingml/2006/table">
            <a:tbl>
              <a:tblPr firstRow="1" bandRow="1">
                <a:tableStyleId>{2D5ABB26-0587-4C30-8999-92F81FD0307C}</a:tableStyleId>
              </a:tblPr>
              <a:tblGrid>
                <a:gridCol w="1143008"/>
                <a:gridCol w="1000132"/>
                <a:gridCol w="1285884"/>
                <a:gridCol w="2000264"/>
                <a:gridCol w="1357322"/>
                <a:gridCol w="1428754"/>
              </a:tblGrid>
              <a:tr h="571504">
                <a:tc>
                  <a:txBody>
                    <a:bodyPr/>
                    <a:lstStyle/>
                    <a:p>
                      <a:pPr algn="ctr"/>
                      <a:r>
                        <a:rPr lang="fr-FR" sz="1800" b="1" kern="1200" baseline="0" dirty="0" smtClean="0">
                          <a:solidFill>
                            <a:schemeClr val="tx1"/>
                          </a:solidFill>
                          <a:effectLst/>
                          <a:latin typeface="+mn-lt"/>
                          <a:ea typeface="+mn-ea"/>
                          <a:cs typeface="+mn-cs"/>
                        </a:rPr>
                        <a:t>Fanion</a:t>
                      </a:r>
                    </a:p>
                    <a:p>
                      <a:pPr algn="ctr"/>
                      <a:r>
                        <a:rPr lang="fr-FR" sz="1800" b="1" u="none" kern="1200" baseline="0" dirty="0" smtClean="0">
                          <a:solidFill>
                            <a:schemeClr val="tx1"/>
                          </a:solidFill>
                          <a:effectLst/>
                          <a:latin typeface="+mn-lt"/>
                          <a:ea typeface="+mn-ea"/>
                          <a:cs typeface="+mn-cs"/>
                        </a:rPr>
                        <a:t>8bits</a:t>
                      </a:r>
                      <a:endParaRPr lang="fr-FR" sz="2400" b="1" u="none" dirty="0">
                        <a:effectLst/>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fr-FR" b="1" dirty="0" smtClean="0">
                          <a:effectLst/>
                        </a:rPr>
                        <a:t>8 bits</a:t>
                      </a:r>
                      <a:endParaRPr lang="fr-FR" b="1" dirty="0">
                        <a:effectLst/>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fr-FR" b="1" dirty="0" smtClean="0">
                          <a:effectLst/>
                        </a:rPr>
                        <a:t>8 ou 16 bits</a:t>
                      </a:r>
                      <a:endParaRPr lang="fr-FR" b="1" dirty="0">
                        <a:effectLst/>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fr-FR" sz="1800" b="1" kern="1200" baseline="0" dirty="0" smtClean="0">
                          <a:solidFill>
                            <a:schemeClr val="tx1"/>
                          </a:solidFill>
                          <a:effectLst/>
                          <a:latin typeface="+mn-lt"/>
                          <a:ea typeface="+mn-ea"/>
                          <a:cs typeface="+mn-cs"/>
                        </a:rPr>
                        <a:t>&gt;= 0</a:t>
                      </a:r>
                      <a:endParaRPr lang="fr-FR" sz="2000" b="1" dirty="0">
                        <a:effectLst/>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fr-FR" sz="1800" b="1" kern="1200" baseline="0" dirty="0" smtClean="0">
                          <a:solidFill>
                            <a:schemeClr val="tx1"/>
                          </a:solidFill>
                          <a:effectLst/>
                          <a:latin typeface="+mn-lt"/>
                          <a:ea typeface="+mn-ea"/>
                          <a:cs typeface="+mn-cs"/>
                        </a:rPr>
                        <a:t>FCS </a:t>
                      </a:r>
                    </a:p>
                    <a:p>
                      <a:pPr algn="ctr"/>
                      <a:r>
                        <a:rPr lang="fr-FR" sz="1800" b="1" kern="1200" baseline="0" dirty="0" smtClean="0">
                          <a:solidFill>
                            <a:schemeClr val="tx1"/>
                          </a:solidFill>
                          <a:effectLst/>
                          <a:latin typeface="+mn-lt"/>
                          <a:ea typeface="+mn-ea"/>
                          <a:cs typeface="+mn-cs"/>
                        </a:rPr>
                        <a:t>16 bits</a:t>
                      </a:r>
                      <a:endParaRPr lang="fr-FR" b="1" dirty="0">
                        <a:effectLst/>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fr-FR" sz="1800" b="1" kern="1200" baseline="0" dirty="0" smtClean="0">
                          <a:solidFill>
                            <a:schemeClr val="tx1"/>
                          </a:solidFill>
                          <a:effectLst/>
                          <a:latin typeface="+mn-lt"/>
                          <a:ea typeface="+mn-ea"/>
                          <a:cs typeface="+mn-cs"/>
                        </a:rPr>
                        <a:t>Fanion</a:t>
                      </a:r>
                    </a:p>
                    <a:p>
                      <a:pPr algn="ctr"/>
                      <a:r>
                        <a:rPr lang="fr-FR" sz="1800" b="1" kern="1200" baseline="0" dirty="0" smtClean="0">
                          <a:solidFill>
                            <a:schemeClr val="tx1"/>
                          </a:solidFill>
                          <a:effectLst/>
                          <a:latin typeface="+mn-lt"/>
                          <a:ea typeface="+mn-ea"/>
                          <a:cs typeface="+mn-cs"/>
                        </a:rPr>
                        <a:t>8 bits</a:t>
                      </a:r>
                      <a:endParaRPr lang="fr-FR" b="1" dirty="0">
                        <a:effectLst/>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bl>
          </a:graphicData>
        </a:graphic>
      </p:graphicFrame>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Trame HDLC - Fanion</a:t>
            </a:r>
            <a:endParaRPr lang="fr-FR" dirty="0"/>
          </a:p>
        </p:txBody>
      </p:sp>
      <p:sp>
        <p:nvSpPr>
          <p:cNvPr id="3" name="Espace réservé du contenu 2"/>
          <p:cNvSpPr>
            <a:spLocks noGrp="1"/>
          </p:cNvSpPr>
          <p:nvPr>
            <p:ph idx="1"/>
          </p:nvPr>
        </p:nvSpPr>
        <p:spPr/>
        <p:txBody>
          <a:bodyPr>
            <a:normAutofit fontScale="92500"/>
          </a:bodyPr>
          <a:lstStyle/>
          <a:p>
            <a:r>
              <a:rPr lang="fr-FR" b="1" dirty="0" smtClean="0"/>
              <a:t>Fanion</a:t>
            </a:r>
          </a:p>
          <a:p>
            <a:pPr lvl="1"/>
            <a:r>
              <a:rPr lang="fr-FR" dirty="0" smtClean="0"/>
              <a:t>Est un délimiteur de trame pour la synchronisation. </a:t>
            </a:r>
          </a:p>
          <a:p>
            <a:pPr lvl="1"/>
            <a:r>
              <a:rPr lang="fr-FR" dirty="0" smtClean="0"/>
              <a:t>Sa valeur est pour HDLC : 01111110 (binaire) - 7E (hexadécimal) </a:t>
            </a:r>
          </a:p>
          <a:p>
            <a:pPr lvl="1"/>
            <a:r>
              <a:rPr lang="fr-FR" dirty="0" smtClean="0"/>
              <a:t>Un octet formé de 6 bits consécutifs à 1, préfixés et suffixés par un bit à 0.</a:t>
            </a:r>
          </a:p>
          <a:p>
            <a:pPr lvl="1"/>
            <a:r>
              <a:rPr lang="fr-FR" dirty="0" smtClean="0"/>
              <a:t>comment assurer l’unicité de la configuration binaire du fanion à l’intérieur de la trame puisque le champ de données de la trame peut comporter n’importe quel octet ?</a:t>
            </a:r>
          </a:p>
          <a:p>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85</a:t>
            </a:fld>
            <a:endParaRPr lang="fr-BE" dirty="0"/>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Trame HDLC - Fanion</a:t>
            </a:r>
            <a:endParaRPr lang="fr-FR" dirty="0"/>
          </a:p>
        </p:txBody>
      </p:sp>
      <p:sp>
        <p:nvSpPr>
          <p:cNvPr id="3" name="Espace réservé du contenu 2"/>
          <p:cNvSpPr>
            <a:spLocks noGrp="1"/>
          </p:cNvSpPr>
          <p:nvPr>
            <p:ph idx="1"/>
          </p:nvPr>
        </p:nvSpPr>
        <p:spPr/>
        <p:txBody>
          <a:bodyPr>
            <a:normAutofit fontScale="92500" lnSpcReduction="20000"/>
          </a:bodyPr>
          <a:lstStyle/>
          <a:p>
            <a:r>
              <a:rPr lang="fr-FR" b="1" dirty="0" smtClean="0"/>
              <a:t>Transcodage :</a:t>
            </a:r>
          </a:p>
          <a:p>
            <a:pPr lvl="1"/>
            <a:r>
              <a:rPr lang="fr-FR" dirty="0" smtClean="0"/>
              <a:t>codage : la trame (sauf les fanions) est transcodée lors de la transmission.</a:t>
            </a:r>
          </a:p>
          <a:p>
            <a:pPr lvl="1"/>
            <a:r>
              <a:rPr lang="fr-FR" dirty="0" smtClean="0"/>
              <a:t>toute suite de 5 bits consécutifs à 1 est transcodée en une suite de cinq bits à 1 et d’un bit à 0.</a:t>
            </a:r>
          </a:p>
          <a:p>
            <a:pPr lvl="1"/>
            <a:r>
              <a:rPr lang="fr-FR" dirty="0" smtClean="0"/>
              <a:t>décodage : opération inverse au récepteur.</a:t>
            </a:r>
          </a:p>
          <a:p>
            <a:pPr lvl="1"/>
            <a:endParaRPr lang="fr-FR" dirty="0" smtClean="0"/>
          </a:p>
          <a:p>
            <a:r>
              <a:rPr lang="fr-FR" dirty="0" smtClean="0"/>
              <a:t>0111110 devient 011111</a:t>
            </a:r>
            <a:r>
              <a:rPr lang="fr-FR" b="1" u="sng" dirty="0" smtClean="0"/>
              <a:t>0</a:t>
            </a:r>
            <a:r>
              <a:rPr lang="fr-FR" dirty="0" smtClean="0"/>
              <a:t>0</a:t>
            </a:r>
          </a:p>
          <a:p>
            <a:r>
              <a:rPr lang="fr-FR" dirty="0" smtClean="0"/>
              <a:t>01111110 </a:t>
            </a:r>
            <a:r>
              <a:rPr lang="fr-FR" smtClean="0"/>
              <a:t>devient 011111</a:t>
            </a:r>
            <a:r>
              <a:rPr lang="fr-FR" b="1" u="sng" smtClean="0"/>
              <a:t>0</a:t>
            </a:r>
            <a:r>
              <a:rPr lang="fr-FR" smtClean="0"/>
              <a:t>10</a:t>
            </a:r>
            <a:endParaRPr lang="fr-FR" dirty="0" smtClean="0"/>
          </a:p>
          <a:p>
            <a:r>
              <a:rPr lang="fr-FR" dirty="0" smtClean="0"/>
              <a:t>01111111 devient 011111</a:t>
            </a:r>
            <a:r>
              <a:rPr lang="fr-FR" b="1" u="sng" dirty="0" smtClean="0"/>
              <a:t>0</a:t>
            </a:r>
            <a:r>
              <a:rPr lang="fr-FR" dirty="0" smtClean="0"/>
              <a:t>11</a:t>
            </a:r>
          </a:p>
          <a:p>
            <a:r>
              <a:rPr lang="fr-FR" dirty="0" smtClean="0"/>
              <a:t>011111110 devient 011111</a:t>
            </a:r>
            <a:r>
              <a:rPr lang="fr-FR" b="1" u="sng" dirty="0" smtClean="0"/>
              <a:t>0</a:t>
            </a:r>
            <a:r>
              <a:rPr lang="fr-FR" dirty="0" smtClean="0"/>
              <a:t>110</a:t>
            </a:r>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86</a:t>
            </a:fld>
            <a:endParaRPr lang="fr-BE" dirty="0"/>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Trame HDLC - FCS </a:t>
            </a:r>
            <a:endParaRPr lang="fr-FR" dirty="0"/>
          </a:p>
        </p:txBody>
      </p:sp>
      <p:sp>
        <p:nvSpPr>
          <p:cNvPr id="3" name="Espace réservé du contenu 2"/>
          <p:cNvSpPr>
            <a:spLocks noGrp="1"/>
          </p:cNvSpPr>
          <p:nvPr>
            <p:ph idx="1"/>
          </p:nvPr>
        </p:nvSpPr>
        <p:spPr/>
        <p:txBody>
          <a:bodyPr>
            <a:normAutofit fontScale="92500" lnSpcReduction="10000"/>
          </a:bodyPr>
          <a:lstStyle/>
          <a:p>
            <a:r>
              <a:rPr lang="fr-FR" b="1" dirty="0" smtClean="0"/>
              <a:t>le FCS (Frame Check </a:t>
            </a:r>
            <a:r>
              <a:rPr lang="fr-FR" b="1" dirty="0" err="1" smtClean="0"/>
              <a:t>Sequence</a:t>
            </a:r>
            <a:r>
              <a:rPr lang="fr-FR" b="1" dirty="0" smtClean="0"/>
              <a:t>)</a:t>
            </a:r>
          </a:p>
          <a:p>
            <a:pPr lvl="1"/>
            <a:r>
              <a:rPr lang="fr-FR" dirty="0" smtClean="0"/>
              <a:t>détection des informations transmises de façon erronée</a:t>
            </a:r>
          </a:p>
          <a:p>
            <a:pPr lvl="1"/>
            <a:r>
              <a:rPr lang="fr-FR" dirty="0" smtClean="0"/>
              <a:t>16 bits</a:t>
            </a:r>
          </a:p>
          <a:p>
            <a:pPr lvl="1"/>
            <a:r>
              <a:rPr lang="fr-FR" dirty="0" smtClean="0"/>
              <a:t>constitué du reste de la division polynomiale des N bits de la trame par un polynôme « générateur » normalisé de degré 16</a:t>
            </a:r>
          </a:p>
          <a:p>
            <a:pPr lvl="1"/>
            <a:r>
              <a:rPr lang="fr-FR" dirty="0" smtClean="0"/>
              <a:t>le récepteur fait de même avec les N bits de la trame reçue</a:t>
            </a:r>
          </a:p>
          <a:p>
            <a:pPr lvl="1"/>
            <a:r>
              <a:rPr lang="fr-FR" dirty="0" smtClean="0"/>
              <a:t>si le reste est égal à celui de la zone FCS on admet que la transmission s'est passée correctement</a:t>
            </a:r>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87</a:t>
            </a:fld>
            <a:endParaRPr lang="fr-BE" dirty="0"/>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Trame HDLC - Adresse</a:t>
            </a:r>
            <a:endParaRPr lang="fr-FR" dirty="0"/>
          </a:p>
        </p:txBody>
      </p:sp>
      <p:sp>
        <p:nvSpPr>
          <p:cNvPr id="3" name="Espace réservé du contenu 2"/>
          <p:cNvSpPr>
            <a:spLocks noGrp="1"/>
          </p:cNvSpPr>
          <p:nvPr>
            <p:ph idx="1"/>
          </p:nvPr>
        </p:nvSpPr>
        <p:spPr/>
        <p:txBody>
          <a:bodyPr/>
          <a:lstStyle/>
          <a:p>
            <a:r>
              <a:rPr lang="fr-FR" b="1" dirty="0" smtClean="0"/>
              <a:t>Adresse </a:t>
            </a:r>
          </a:p>
          <a:p>
            <a:pPr lvl="1"/>
            <a:r>
              <a:rPr lang="fr-FR" dirty="0" smtClean="0"/>
              <a:t>celle du destinataire à qui est envoyée la trame. </a:t>
            </a:r>
          </a:p>
          <a:p>
            <a:pPr lvl="1"/>
            <a:r>
              <a:rPr lang="fr-FR" dirty="0" smtClean="0"/>
              <a:t>cette adresse est utilisée lorsque la communication est de type maître-esclave, l'adresse étant celle de l'esclave </a:t>
            </a:r>
          </a:p>
          <a:p>
            <a:pPr lvl="1"/>
            <a:r>
              <a:rPr lang="fr-FR" dirty="0" smtClean="0"/>
              <a:t>en communication point-à-point, elle n'est pas utilisée</a:t>
            </a:r>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88</a:t>
            </a:fld>
            <a:endParaRPr lang="fr-BE" dirty="0"/>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14338"/>
            <a:ext cx="8229600" cy="1143000"/>
          </a:xfrm>
        </p:spPr>
        <p:txBody>
          <a:bodyPr/>
          <a:lstStyle/>
          <a:p>
            <a:r>
              <a:rPr lang="fr-FR" dirty="0" smtClean="0"/>
              <a:t>Trame HDLC - Commande</a:t>
            </a:r>
            <a:endParaRPr lang="fr-FR" dirty="0"/>
          </a:p>
        </p:txBody>
      </p:sp>
      <p:sp>
        <p:nvSpPr>
          <p:cNvPr id="3" name="Espace réservé du contenu 2"/>
          <p:cNvSpPr>
            <a:spLocks noGrp="1"/>
          </p:cNvSpPr>
          <p:nvPr>
            <p:ph idx="1"/>
          </p:nvPr>
        </p:nvSpPr>
        <p:spPr>
          <a:xfrm>
            <a:off x="457200" y="1142984"/>
            <a:ext cx="8229600" cy="4983179"/>
          </a:xfrm>
        </p:spPr>
        <p:txBody>
          <a:bodyPr/>
          <a:lstStyle/>
          <a:p>
            <a:r>
              <a:rPr lang="fr-FR" b="1" dirty="0" smtClean="0"/>
              <a:t>Trois types de trames :</a:t>
            </a:r>
          </a:p>
          <a:p>
            <a:pPr lvl="1"/>
            <a:r>
              <a:rPr lang="fr-FR" dirty="0" smtClean="0"/>
              <a:t> les trames d’information (</a:t>
            </a:r>
            <a:r>
              <a:rPr lang="fr-FR" b="1" dirty="0" smtClean="0"/>
              <a:t>I</a:t>
            </a:r>
            <a:r>
              <a:rPr lang="fr-FR" dirty="0" smtClean="0"/>
              <a:t> Information)</a:t>
            </a:r>
          </a:p>
          <a:p>
            <a:pPr lvl="1"/>
            <a:r>
              <a:rPr lang="fr-FR" dirty="0" smtClean="0"/>
              <a:t>les trames de supervision (</a:t>
            </a:r>
            <a:r>
              <a:rPr lang="fr-FR" b="1" dirty="0" smtClean="0"/>
              <a:t>S </a:t>
            </a:r>
            <a:r>
              <a:rPr lang="fr-FR" dirty="0" err="1" smtClean="0"/>
              <a:t>Supervisory</a:t>
            </a:r>
            <a:r>
              <a:rPr lang="fr-FR" dirty="0" smtClean="0"/>
              <a:t>)</a:t>
            </a:r>
          </a:p>
          <a:p>
            <a:pPr lvl="1"/>
            <a:r>
              <a:rPr lang="fr-FR" dirty="0" smtClean="0"/>
              <a:t>les trames non numérotées (</a:t>
            </a:r>
            <a:r>
              <a:rPr lang="fr-FR" b="1" dirty="0" smtClean="0"/>
              <a:t>U</a:t>
            </a:r>
            <a:r>
              <a:rPr lang="fr-FR" dirty="0" smtClean="0"/>
              <a:t> </a:t>
            </a:r>
            <a:r>
              <a:rPr lang="fr-FR" dirty="0" err="1" smtClean="0"/>
              <a:t>Unnumbered</a:t>
            </a:r>
            <a:r>
              <a:rPr lang="fr-FR" dirty="0" smtClean="0"/>
              <a:t>)</a:t>
            </a:r>
          </a:p>
          <a:p>
            <a:r>
              <a:rPr lang="fr-FR" b="1" dirty="0" smtClean="0"/>
              <a:t>Elles se distinguent par leur champ commande </a:t>
            </a:r>
          </a:p>
          <a:p>
            <a:endParaRPr lang="fr-FR" b="1"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89</a:t>
            </a:fld>
            <a:endParaRPr lang="fr-BE" dirty="0"/>
          </a:p>
        </p:txBody>
      </p:sp>
      <p:graphicFrame>
        <p:nvGraphicFramePr>
          <p:cNvPr id="7" name="Tableau 6"/>
          <p:cNvGraphicFramePr>
            <a:graphicFrameLocks noGrp="1"/>
          </p:cNvGraphicFramePr>
          <p:nvPr/>
        </p:nvGraphicFramePr>
        <p:xfrm>
          <a:off x="642909" y="4429132"/>
          <a:ext cx="7858181" cy="1857388"/>
        </p:xfrm>
        <a:graphic>
          <a:graphicData uri="http://schemas.openxmlformats.org/drawingml/2006/table">
            <a:tbl>
              <a:tblPr firstRow="1" bandRow="1">
                <a:tableStyleId>{5940675A-B579-460E-94D1-54222C63F5DA}</a:tableStyleId>
              </a:tblPr>
              <a:tblGrid>
                <a:gridCol w="1714513"/>
                <a:gridCol w="1013583"/>
                <a:gridCol w="439722"/>
                <a:gridCol w="293147"/>
                <a:gridCol w="732869"/>
                <a:gridCol w="146574"/>
                <a:gridCol w="586296"/>
                <a:gridCol w="586296"/>
                <a:gridCol w="146574"/>
                <a:gridCol w="732869"/>
                <a:gridCol w="293147"/>
                <a:gridCol w="439722"/>
                <a:gridCol w="732869"/>
              </a:tblGrid>
              <a:tr h="464347">
                <a:tc>
                  <a:txBody>
                    <a:bodyPr/>
                    <a:lstStyle/>
                    <a:p>
                      <a:r>
                        <a:rPr lang="fr-FR" sz="1800" b="1" kern="1200" baseline="0" dirty="0" smtClean="0"/>
                        <a:t>Types de  trame</a:t>
                      </a:r>
                      <a:endParaRPr lang="fr-FR" b="1" dirty="0"/>
                    </a:p>
                  </a:txBody>
                  <a:tcPr/>
                </a:tc>
                <a:tc gridSpan="12">
                  <a:txBody>
                    <a:bodyPr/>
                    <a:lstStyle/>
                    <a:p>
                      <a:pPr algn="ctr"/>
                      <a:r>
                        <a:rPr lang="fr-FR" sz="1800" b="1" kern="1200" baseline="0" dirty="0" smtClean="0"/>
                        <a:t>Champ Commande</a:t>
                      </a:r>
                      <a:endParaRPr lang="fr-FR" b="1" dirty="0"/>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464347">
                <a:tc>
                  <a:txBody>
                    <a:bodyPr/>
                    <a:lstStyle/>
                    <a:p>
                      <a:pPr algn="ctr"/>
                      <a:r>
                        <a:rPr lang="fr-FR" b="1" dirty="0" smtClean="0"/>
                        <a:t>I</a:t>
                      </a:r>
                      <a:endParaRPr lang="fr-FR" b="1" dirty="0"/>
                    </a:p>
                  </a:txBody>
                  <a:tcPr/>
                </a:tc>
                <a:tc gridSpan="3">
                  <a:txBody>
                    <a:bodyPr/>
                    <a:lstStyle/>
                    <a:p>
                      <a:pPr algn="ctr"/>
                      <a:r>
                        <a:rPr lang="fr-FR" b="1" dirty="0" smtClean="0"/>
                        <a:t>O</a:t>
                      </a:r>
                      <a:endParaRPr lang="fr-FR" b="1" dirty="0"/>
                    </a:p>
                  </a:txBody>
                  <a:tcPr/>
                </a:tc>
                <a:tc hMerge="1">
                  <a:txBody>
                    <a:bodyPr/>
                    <a:lstStyle/>
                    <a:p>
                      <a:endParaRPr lang="fr-FR"/>
                    </a:p>
                  </a:txBody>
                  <a:tcPr/>
                </a:tc>
                <a:tc hMerge="1">
                  <a:txBody>
                    <a:bodyPr/>
                    <a:lstStyle/>
                    <a:p>
                      <a:endParaRPr lang="fr-FR"/>
                    </a:p>
                  </a:txBody>
                  <a:tcPr/>
                </a:tc>
                <a:tc gridSpan="3">
                  <a:txBody>
                    <a:bodyPr/>
                    <a:lstStyle/>
                    <a:p>
                      <a:pPr algn="ctr"/>
                      <a:r>
                        <a:rPr lang="fr-FR" b="1" dirty="0" smtClean="0"/>
                        <a:t>N(S)</a:t>
                      </a:r>
                      <a:endParaRPr lang="fr-FR" b="1" dirty="0"/>
                    </a:p>
                  </a:txBody>
                  <a:tcPr/>
                </a:tc>
                <a:tc hMerge="1">
                  <a:txBody>
                    <a:bodyPr/>
                    <a:lstStyle/>
                    <a:p>
                      <a:endParaRPr lang="fr-FR"/>
                    </a:p>
                  </a:txBody>
                  <a:tcPr/>
                </a:tc>
                <a:tc hMerge="1">
                  <a:txBody>
                    <a:bodyPr/>
                    <a:lstStyle/>
                    <a:p>
                      <a:endParaRPr lang="fr-FR"/>
                    </a:p>
                  </a:txBody>
                  <a:tcPr/>
                </a:tc>
                <a:tc gridSpan="3">
                  <a:txBody>
                    <a:bodyPr/>
                    <a:lstStyle/>
                    <a:p>
                      <a:pPr algn="ctr"/>
                      <a:r>
                        <a:rPr lang="fr-FR" b="1" dirty="0" smtClean="0"/>
                        <a:t>P/F</a:t>
                      </a:r>
                      <a:endParaRPr lang="fr-FR" b="1" dirty="0"/>
                    </a:p>
                  </a:txBody>
                  <a:tcPr/>
                </a:tc>
                <a:tc hMerge="1">
                  <a:txBody>
                    <a:bodyPr/>
                    <a:lstStyle/>
                    <a:p>
                      <a:endParaRPr lang="fr-FR"/>
                    </a:p>
                  </a:txBody>
                  <a:tcPr/>
                </a:tc>
                <a:tc hMerge="1">
                  <a:txBody>
                    <a:bodyPr/>
                    <a:lstStyle/>
                    <a:p>
                      <a:endParaRPr lang="fr-FR"/>
                    </a:p>
                  </a:txBody>
                  <a:tcPr/>
                </a:tc>
                <a:tc gridSpan="3">
                  <a:txBody>
                    <a:bodyPr/>
                    <a:lstStyle/>
                    <a:p>
                      <a:pPr algn="ctr"/>
                      <a:r>
                        <a:rPr lang="fr-FR" b="1" dirty="0" smtClean="0"/>
                        <a:t>N(R)</a:t>
                      </a:r>
                      <a:endParaRPr lang="fr-FR" b="1" dirty="0"/>
                    </a:p>
                  </a:txBody>
                  <a:tcPr/>
                </a:tc>
                <a:tc hMerge="1">
                  <a:txBody>
                    <a:bodyPr/>
                    <a:lstStyle/>
                    <a:p>
                      <a:endParaRPr lang="fr-FR"/>
                    </a:p>
                  </a:txBody>
                  <a:tcPr/>
                </a:tc>
                <a:tc hMerge="1">
                  <a:txBody>
                    <a:bodyPr/>
                    <a:lstStyle/>
                    <a:p>
                      <a:endParaRPr lang="fr-FR"/>
                    </a:p>
                  </a:txBody>
                  <a:tcPr/>
                </a:tc>
              </a:tr>
              <a:tr h="464347">
                <a:tc>
                  <a:txBody>
                    <a:bodyPr/>
                    <a:lstStyle/>
                    <a:p>
                      <a:pPr algn="ctr"/>
                      <a:r>
                        <a:rPr lang="fr-FR" b="1" dirty="0" smtClean="0"/>
                        <a:t>S</a:t>
                      </a:r>
                      <a:endParaRPr lang="fr-FR" b="1" dirty="0"/>
                    </a:p>
                  </a:txBody>
                  <a:tcPr/>
                </a:tc>
                <a:tc gridSpan="2">
                  <a:txBody>
                    <a:bodyPr/>
                    <a:lstStyle/>
                    <a:p>
                      <a:r>
                        <a:rPr lang="fr-FR" b="1" dirty="0" smtClean="0"/>
                        <a:t>1</a:t>
                      </a:r>
                      <a:endParaRPr lang="fr-FR" b="1" dirty="0"/>
                    </a:p>
                  </a:txBody>
                  <a:tcPr/>
                </a:tc>
                <a:tc hMerge="1">
                  <a:txBody>
                    <a:bodyPr/>
                    <a:lstStyle/>
                    <a:p>
                      <a:endParaRPr lang="fr-FR"/>
                    </a:p>
                  </a:txBody>
                  <a:tcPr/>
                </a:tc>
                <a:tc gridSpan="3">
                  <a:txBody>
                    <a:bodyPr/>
                    <a:lstStyle/>
                    <a:p>
                      <a:r>
                        <a:rPr lang="fr-FR" b="1" dirty="0" smtClean="0"/>
                        <a:t>0</a:t>
                      </a:r>
                      <a:endParaRPr lang="fr-FR" b="1" dirty="0"/>
                    </a:p>
                  </a:txBody>
                  <a:tcPr/>
                </a:tc>
                <a:tc hMerge="1">
                  <a:txBody>
                    <a:bodyPr/>
                    <a:lstStyle/>
                    <a:p>
                      <a:endParaRPr lang="fr-FR"/>
                    </a:p>
                  </a:txBody>
                  <a:tcPr/>
                </a:tc>
                <a:tc hMerge="1">
                  <a:txBody>
                    <a:bodyPr/>
                    <a:lstStyle/>
                    <a:p>
                      <a:endParaRPr lang="fr-FR"/>
                    </a:p>
                  </a:txBody>
                  <a:tcPr/>
                </a:tc>
                <a:tc gridSpan="2">
                  <a:txBody>
                    <a:bodyPr/>
                    <a:lstStyle/>
                    <a:p>
                      <a:r>
                        <a:rPr lang="fr-FR" b="1" dirty="0" smtClean="0"/>
                        <a:t>Type</a:t>
                      </a:r>
                      <a:endParaRPr lang="fr-FR" b="1" dirty="0"/>
                    </a:p>
                  </a:txBody>
                  <a:tcPr/>
                </a:tc>
                <a:tc hMerge="1">
                  <a:txBody>
                    <a:bodyPr/>
                    <a:lstStyle/>
                    <a:p>
                      <a:endParaRPr lang="fr-FR"/>
                    </a:p>
                  </a:txBody>
                  <a:tcPr/>
                </a:tc>
                <a:tc gridSpan="3">
                  <a:txBody>
                    <a:bodyPr/>
                    <a:lstStyle/>
                    <a:p>
                      <a:r>
                        <a:rPr lang="fr-FR" b="1" dirty="0" smtClean="0"/>
                        <a:t>P/F</a:t>
                      </a:r>
                      <a:endParaRPr lang="fr-FR" b="1" dirty="0"/>
                    </a:p>
                  </a:txBody>
                  <a:tcPr/>
                </a:tc>
                <a:tc hMerge="1">
                  <a:txBody>
                    <a:bodyPr/>
                    <a:lstStyle/>
                    <a:p>
                      <a:endParaRPr lang="fr-FR"/>
                    </a:p>
                  </a:txBody>
                  <a:tcPr/>
                </a:tc>
                <a:tc hMerge="1">
                  <a:txBody>
                    <a:bodyPr/>
                    <a:lstStyle/>
                    <a:p>
                      <a:endParaRPr lang="fr-FR"/>
                    </a:p>
                  </a:txBody>
                  <a:tcPr/>
                </a:tc>
                <a:tc gridSpan="2">
                  <a:txBody>
                    <a:bodyPr/>
                    <a:lstStyle/>
                    <a:p>
                      <a:r>
                        <a:rPr lang="fr-FR" b="1" dirty="0" smtClean="0"/>
                        <a:t>N(R)</a:t>
                      </a:r>
                      <a:endParaRPr lang="fr-FR" b="1" dirty="0"/>
                    </a:p>
                  </a:txBody>
                  <a:tcPr/>
                </a:tc>
                <a:tc hMerge="1">
                  <a:txBody>
                    <a:bodyPr/>
                    <a:lstStyle/>
                    <a:p>
                      <a:endParaRPr lang="fr-FR"/>
                    </a:p>
                  </a:txBody>
                  <a:tcPr/>
                </a:tc>
              </a:tr>
              <a:tr h="464347">
                <a:tc>
                  <a:txBody>
                    <a:bodyPr/>
                    <a:lstStyle/>
                    <a:p>
                      <a:pPr algn="ctr"/>
                      <a:r>
                        <a:rPr lang="fr-FR" b="1" dirty="0" smtClean="0"/>
                        <a:t>U</a:t>
                      </a:r>
                      <a:endParaRPr lang="fr-FR" b="1" dirty="0"/>
                    </a:p>
                  </a:txBody>
                  <a:tcPr/>
                </a:tc>
                <a:tc>
                  <a:txBody>
                    <a:bodyPr/>
                    <a:lstStyle/>
                    <a:p>
                      <a:r>
                        <a:rPr lang="fr-FR" b="1" dirty="0" smtClean="0"/>
                        <a:t>1</a:t>
                      </a:r>
                      <a:endParaRPr lang="fr-FR" b="1" dirty="0"/>
                    </a:p>
                  </a:txBody>
                  <a:tcPr/>
                </a:tc>
                <a:tc gridSpan="2">
                  <a:txBody>
                    <a:bodyPr/>
                    <a:lstStyle/>
                    <a:p>
                      <a:r>
                        <a:rPr lang="fr-FR" b="1" dirty="0" smtClean="0"/>
                        <a:t>1</a:t>
                      </a:r>
                      <a:endParaRPr lang="fr-FR" b="1" dirty="0"/>
                    </a:p>
                  </a:txBody>
                  <a:tcPr/>
                </a:tc>
                <a:tc hMerge="1">
                  <a:txBody>
                    <a:bodyPr/>
                    <a:lstStyle/>
                    <a:p>
                      <a:endParaRPr lang="fr-FR"/>
                    </a:p>
                  </a:txBody>
                  <a:tcPr/>
                </a:tc>
                <a:tc>
                  <a:txBody>
                    <a:bodyPr/>
                    <a:lstStyle/>
                    <a:p>
                      <a:r>
                        <a:rPr lang="fr-FR" b="1" dirty="0" smtClean="0"/>
                        <a:t>M</a:t>
                      </a:r>
                      <a:endParaRPr lang="fr-FR" b="1" dirty="0"/>
                    </a:p>
                  </a:txBody>
                  <a:tcPr/>
                </a:tc>
                <a:tc gridSpan="2">
                  <a:txBody>
                    <a:bodyPr/>
                    <a:lstStyle/>
                    <a:p>
                      <a:r>
                        <a:rPr lang="fr-FR" b="1" dirty="0" smtClean="0"/>
                        <a:t>M</a:t>
                      </a:r>
                      <a:endParaRPr lang="fr-FR" b="1" dirty="0"/>
                    </a:p>
                  </a:txBody>
                  <a:tcPr/>
                </a:tc>
                <a:tc hMerge="1">
                  <a:txBody>
                    <a:bodyPr/>
                    <a:lstStyle/>
                    <a:p>
                      <a:endParaRPr lang="fr-FR"/>
                    </a:p>
                  </a:txBody>
                  <a:tcPr/>
                </a:tc>
                <a:tc gridSpan="2">
                  <a:txBody>
                    <a:bodyPr/>
                    <a:lstStyle/>
                    <a:p>
                      <a:r>
                        <a:rPr lang="fr-FR" b="1" dirty="0" smtClean="0"/>
                        <a:t>P/F</a:t>
                      </a:r>
                      <a:endParaRPr lang="fr-FR" b="1" dirty="0"/>
                    </a:p>
                  </a:txBody>
                  <a:tcPr/>
                </a:tc>
                <a:tc hMerge="1">
                  <a:txBody>
                    <a:bodyPr/>
                    <a:lstStyle/>
                    <a:p>
                      <a:endParaRPr lang="fr-FR"/>
                    </a:p>
                  </a:txBody>
                  <a:tcPr/>
                </a:tc>
                <a:tc>
                  <a:txBody>
                    <a:bodyPr/>
                    <a:lstStyle/>
                    <a:p>
                      <a:r>
                        <a:rPr lang="fr-FR" b="1" dirty="0" smtClean="0"/>
                        <a:t>M</a:t>
                      </a:r>
                      <a:endParaRPr lang="fr-FR" b="1" dirty="0"/>
                    </a:p>
                  </a:txBody>
                  <a:tcPr/>
                </a:tc>
                <a:tc gridSpan="2">
                  <a:txBody>
                    <a:bodyPr/>
                    <a:lstStyle/>
                    <a:p>
                      <a:r>
                        <a:rPr lang="fr-FR" b="1" dirty="0" smtClean="0"/>
                        <a:t>M</a:t>
                      </a:r>
                      <a:endParaRPr lang="fr-FR" b="1" dirty="0"/>
                    </a:p>
                  </a:txBody>
                  <a:tcPr/>
                </a:tc>
                <a:tc hMerge="1">
                  <a:txBody>
                    <a:bodyPr/>
                    <a:lstStyle/>
                    <a:p>
                      <a:endParaRPr lang="fr-FR"/>
                    </a:p>
                  </a:txBody>
                  <a:tcPr/>
                </a:tc>
                <a:tc>
                  <a:txBody>
                    <a:bodyPr/>
                    <a:lstStyle/>
                    <a:p>
                      <a:r>
                        <a:rPr lang="fr-FR" b="1" dirty="0" smtClean="0"/>
                        <a:t>M</a:t>
                      </a:r>
                      <a:endParaRPr lang="fr-FR" b="1" dirty="0"/>
                    </a:p>
                  </a:txBody>
                  <a:tcPr/>
                </a:tc>
              </a:tr>
            </a:tbl>
          </a:graphicData>
        </a:graphic>
      </p:graphicFrame>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703282"/>
          </a:xfrm>
        </p:spPr>
        <p:txBody>
          <a:bodyPr>
            <a:normAutofit/>
          </a:bodyPr>
          <a:lstStyle/>
          <a:p>
            <a:r>
              <a:rPr lang="fr-FR" sz="2800" dirty="0" smtClean="0"/>
              <a:t>Trame HDLC - Commande</a:t>
            </a:r>
            <a:endParaRPr lang="fr-FR" sz="2800" dirty="0"/>
          </a:p>
        </p:txBody>
      </p:sp>
      <p:sp>
        <p:nvSpPr>
          <p:cNvPr id="3" name="Espace réservé du contenu 2"/>
          <p:cNvSpPr>
            <a:spLocks noGrp="1"/>
          </p:cNvSpPr>
          <p:nvPr>
            <p:ph idx="1"/>
          </p:nvPr>
        </p:nvSpPr>
        <p:spPr>
          <a:xfrm>
            <a:off x="457200" y="785794"/>
            <a:ext cx="8229600" cy="5340369"/>
          </a:xfrm>
        </p:spPr>
        <p:txBody>
          <a:bodyPr>
            <a:normAutofit fontScale="77500" lnSpcReduction="20000"/>
          </a:bodyPr>
          <a:lstStyle/>
          <a:p>
            <a:r>
              <a:rPr lang="fr-FR" b="1" dirty="0" smtClean="0"/>
              <a:t>Le bit P/F signifie </a:t>
            </a:r>
            <a:r>
              <a:rPr lang="fr-FR" b="1" dirty="0" err="1" smtClean="0"/>
              <a:t>Poll</a:t>
            </a:r>
            <a:r>
              <a:rPr lang="fr-FR" b="1" dirty="0" smtClean="0"/>
              <a:t>/Final (Invitation à émettre/Fin). </a:t>
            </a:r>
          </a:p>
          <a:p>
            <a:pPr lvl="1"/>
            <a:r>
              <a:rPr lang="fr-FR" b="1" dirty="0" smtClean="0"/>
              <a:t>Il est dit positionné s'il a la valeur 1. </a:t>
            </a:r>
          </a:p>
          <a:p>
            <a:pPr lvl="1"/>
            <a:r>
              <a:rPr lang="fr-FR" b="1" dirty="0" smtClean="0"/>
              <a:t>le bit positionné vaut </a:t>
            </a:r>
          </a:p>
          <a:p>
            <a:pPr lvl="2"/>
            <a:r>
              <a:rPr lang="fr-FR" b="1" dirty="0" smtClean="0"/>
              <a:t>P si la trame est une commande</a:t>
            </a:r>
          </a:p>
          <a:p>
            <a:pPr lvl="2"/>
            <a:r>
              <a:rPr lang="fr-FR" b="1" dirty="0" smtClean="0"/>
              <a:t>F si la trame est une réponse. </a:t>
            </a:r>
          </a:p>
          <a:p>
            <a:pPr lvl="1"/>
            <a:r>
              <a:rPr lang="fr-FR" b="1" dirty="0" smtClean="0"/>
              <a:t>L'émission d'une commande avec P=1 exige une réponse immédiate (avec F = 1). </a:t>
            </a:r>
          </a:p>
          <a:p>
            <a:pPr lvl="1"/>
            <a:r>
              <a:rPr lang="fr-FR" b="1" dirty="0" smtClean="0"/>
              <a:t>À la réception d'une trame avec le bit P/F positionné, </a:t>
            </a:r>
          </a:p>
          <a:p>
            <a:pPr lvl="2"/>
            <a:r>
              <a:rPr lang="fr-FR" b="1" dirty="0" smtClean="0"/>
              <a:t>le bit vaut F si on attend une réponse à une commande déjà envoyée </a:t>
            </a:r>
          </a:p>
          <a:p>
            <a:pPr lvl="2"/>
            <a:r>
              <a:rPr lang="fr-FR" b="1" dirty="0" smtClean="0"/>
              <a:t>et il vaut P si aucune commande n'a été envoyée.</a:t>
            </a:r>
          </a:p>
          <a:p>
            <a:pPr lvl="1"/>
            <a:endParaRPr lang="fr-FR" dirty="0" smtClean="0"/>
          </a:p>
          <a:p>
            <a:r>
              <a:rPr lang="fr-FR" b="1" dirty="0" smtClean="0"/>
              <a:t>Dans les trames d'information (data)</a:t>
            </a:r>
            <a:endParaRPr lang="fr-FR" dirty="0" smtClean="0"/>
          </a:p>
          <a:p>
            <a:pPr lvl="1"/>
            <a:r>
              <a:rPr lang="fr-FR" b="1" dirty="0" smtClean="0"/>
              <a:t>N(S) est le numéro de la trame courante. </a:t>
            </a:r>
          </a:p>
          <a:p>
            <a:pPr lvl="1"/>
            <a:r>
              <a:rPr lang="fr-FR" b="1" dirty="0" smtClean="0"/>
              <a:t>N(R) est le numéro de la trame d'information attendue ; il acquitte les trames de numéro inférieur à N(R). </a:t>
            </a:r>
          </a:p>
          <a:p>
            <a:endParaRPr lang="fr-FR" dirty="0" smtClean="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90</a:t>
            </a:fld>
            <a:endParaRPr lang="fr-BE" dirty="0"/>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42900"/>
            <a:ext cx="8229600" cy="1143000"/>
          </a:xfrm>
        </p:spPr>
        <p:txBody>
          <a:bodyPr>
            <a:normAutofit/>
          </a:bodyPr>
          <a:lstStyle/>
          <a:p>
            <a:r>
              <a:rPr lang="fr-FR" sz="2800" dirty="0" smtClean="0"/>
              <a:t>Trame d’information (I)</a:t>
            </a:r>
            <a:endParaRPr lang="fr-FR" sz="2800" dirty="0"/>
          </a:p>
        </p:txBody>
      </p:sp>
      <p:sp>
        <p:nvSpPr>
          <p:cNvPr id="3" name="Espace réservé du contenu 2"/>
          <p:cNvSpPr>
            <a:spLocks noGrp="1"/>
          </p:cNvSpPr>
          <p:nvPr>
            <p:ph idx="1"/>
          </p:nvPr>
        </p:nvSpPr>
        <p:spPr>
          <a:xfrm>
            <a:off x="457200" y="857232"/>
            <a:ext cx="8229600" cy="5268931"/>
          </a:xfrm>
        </p:spPr>
        <p:txBody>
          <a:bodyPr>
            <a:normAutofit fontScale="70000" lnSpcReduction="20000"/>
          </a:bodyPr>
          <a:lstStyle/>
          <a:p>
            <a:r>
              <a:rPr lang="fr-FR" b="1" dirty="0" smtClean="0"/>
              <a:t>La trame I permet d’effectuer le transfert de l’information. </a:t>
            </a:r>
          </a:p>
          <a:p>
            <a:pPr lvl="1"/>
            <a:r>
              <a:rPr lang="fr-FR" dirty="0" smtClean="0"/>
              <a:t>Utilise le "</a:t>
            </a:r>
            <a:r>
              <a:rPr lang="fr-FR" dirty="0" err="1" smtClean="0"/>
              <a:t>piggybacking</a:t>
            </a:r>
            <a:r>
              <a:rPr lang="fr-FR" dirty="0" smtClean="0"/>
              <a:t>".</a:t>
            </a:r>
          </a:p>
          <a:p>
            <a:pPr lvl="1"/>
            <a:endParaRPr lang="fr-FR" dirty="0" smtClean="0"/>
          </a:p>
          <a:p>
            <a:r>
              <a:rPr lang="fr-FR" b="1" dirty="0" smtClean="0"/>
              <a:t>N(S) : </a:t>
            </a:r>
          </a:p>
          <a:p>
            <a:pPr lvl="1"/>
            <a:r>
              <a:rPr lang="fr-FR" dirty="0" smtClean="0"/>
              <a:t>numéro de la trame d'information</a:t>
            </a:r>
          </a:p>
          <a:p>
            <a:pPr lvl="1"/>
            <a:endParaRPr lang="fr-FR" dirty="0" smtClean="0"/>
          </a:p>
          <a:p>
            <a:r>
              <a:rPr lang="fr-FR" b="1" dirty="0" smtClean="0"/>
              <a:t>N(R) : </a:t>
            </a:r>
          </a:p>
          <a:p>
            <a:pPr lvl="1"/>
            <a:r>
              <a:rPr lang="fr-FR" dirty="0" smtClean="0"/>
              <a:t>numéro de la prochaine trame d'information attendue (modulo 8 ou 128)</a:t>
            </a:r>
          </a:p>
          <a:p>
            <a:pPr lvl="1"/>
            <a:r>
              <a:rPr lang="fr-FR" dirty="0" smtClean="0"/>
              <a:t>acquitte toutes les trames de numéros strictement inférieurs à N(R)</a:t>
            </a:r>
          </a:p>
          <a:p>
            <a:pPr lvl="1"/>
            <a:r>
              <a:rPr lang="fr-FR" dirty="0" smtClean="0"/>
              <a:t>la perte d'un acquittement peut ainsi être compensée par le prochain acquittement</a:t>
            </a:r>
          </a:p>
          <a:p>
            <a:pPr lvl="1"/>
            <a:endParaRPr lang="fr-FR" dirty="0" smtClean="0"/>
          </a:p>
          <a:p>
            <a:r>
              <a:rPr lang="fr-FR" b="1" dirty="0" smtClean="0"/>
              <a:t>Bit P/F :</a:t>
            </a:r>
          </a:p>
          <a:p>
            <a:pPr lvl="1"/>
            <a:r>
              <a:rPr lang="fr-FR" dirty="0" smtClean="0"/>
              <a:t>dans une commande : demande de réponse immédiate</a:t>
            </a:r>
          </a:p>
          <a:p>
            <a:pPr lvl="1"/>
            <a:r>
              <a:rPr lang="fr-FR" dirty="0" smtClean="0"/>
              <a:t>dans une réponse : réponse à la demande de réponse immédiate</a:t>
            </a:r>
          </a:p>
          <a:p>
            <a:endParaRPr lang="fr-FR" dirty="0" smtClean="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91</a:t>
            </a:fld>
            <a:endParaRPr lang="fr-BE" dirty="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60324"/>
            <a:ext cx="8229600" cy="654032"/>
          </a:xfrm>
        </p:spPr>
        <p:txBody>
          <a:bodyPr>
            <a:normAutofit/>
          </a:bodyPr>
          <a:lstStyle/>
          <a:p>
            <a:r>
              <a:rPr lang="fr-FR" sz="3200" dirty="0" smtClean="0"/>
              <a:t>Trame de supervision (S)</a:t>
            </a:r>
            <a:endParaRPr lang="fr-FR" sz="3200" dirty="0"/>
          </a:p>
        </p:txBody>
      </p:sp>
      <p:sp>
        <p:nvSpPr>
          <p:cNvPr id="3" name="Espace réservé du contenu 2"/>
          <p:cNvSpPr>
            <a:spLocks noGrp="1"/>
          </p:cNvSpPr>
          <p:nvPr>
            <p:ph idx="1"/>
          </p:nvPr>
        </p:nvSpPr>
        <p:spPr>
          <a:xfrm>
            <a:off x="457200" y="1071546"/>
            <a:ext cx="8229600" cy="5054617"/>
          </a:xfrm>
        </p:spPr>
        <p:txBody>
          <a:bodyPr>
            <a:normAutofit fontScale="85000" lnSpcReduction="20000"/>
          </a:bodyPr>
          <a:lstStyle/>
          <a:p>
            <a:r>
              <a:rPr lang="fr-FR" b="1" dirty="0" smtClean="0"/>
              <a:t>4 types de trames de supervision, </a:t>
            </a:r>
          </a:p>
          <a:p>
            <a:pPr lvl="1"/>
            <a:r>
              <a:rPr lang="fr-FR" dirty="0" smtClean="0"/>
              <a:t>codées dans le sous-champ Type du champ Commande</a:t>
            </a:r>
          </a:p>
          <a:p>
            <a:pPr lvl="1"/>
            <a:r>
              <a:rPr lang="fr-FR" dirty="0" smtClean="0"/>
              <a:t>commande ou réponse</a:t>
            </a:r>
          </a:p>
          <a:p>
            <a:pPr lvl="1"/>
            <a:endParaRPr lang="fr-FR" dirty="0" smtClean="0"/>
          </a:p>
          <a:p>
            <a:r>
              <a:rPr lang="fr-FR" b="1" dirty="0" smtClean="0"/>
              <a:t>RR ("</a:t>
            </a:r>
            <a:r>
              <a:rPr lang="fr-FR" b="1" dirty="0" err="1" smtClean="0"/>
              <a:t>Received</a:t>
            </a:r>
            <a:r>
              <a:rPr lang="fr-FR" b="1" dirty="0" smtClean="0"/>
              <a:t> &amp; </a:t>
            </a:r>
            <a:r>
              <a:rPr lang="fr-FR" b="1" dirty="0" err="1" smtClean="0"/>
              <a:t>Ready</a:t>
            </a:r>
            <a:r>
              <a:rPr lang="fr-FR" b="1" dirty="0" smtClean="0"/>
              <a:t>") - 00 : acquittement</a:t>
            </a:r>
          </a:p>
          <a:p>
            <a:pPr lvl="1"/>
            <a:r>
              <a:rPr lang="fr-FR" dirty="0" smtClean="0"/>
              <a:t>confirme la réception des trames de données de </a:t>
            </a:r>
          </a:p>
          <a:p>
            <a:pPr lvl="1">
              <a:buNone/>
            </a:pPr>
            <a:r>
              <a:rPr lang="fr-FR" dirty="0" smtClean="0"/>
              <a:t>numéro  &lt; N(R)</a:t>
            </a:r>
          </a:p>
          <a:p>
            <a:pPr lvl="1"/>
            <a:r>
              <a:rPr lang="fr-FR" dirty="0" smtClean="0"/>
              <a:t>demande la transmission des trames suivantes</a:t>
            </a:r>
          </a:p>
          <a:p>
            <a:pPr lvl="1"/>
            <a:endParaRPr lang="fr-FR" dirty="0" smtClean="0"/>
          </a:p>
          <a:p>
            <a:r>
              <a:rPr lang="fr-FR" b="1" dirty="0" smtClean="0"/>
              <a:t>RNR ("</a:t>
            </a:r>
            <a:r>
              <a:rPr lang="fr-FR" b="1" dirty="0" err="1" smtClean="0"/>
              <a:t>Received</a:t>
            </a:r>
            <a:r>
              <a:rPr lang="fr-FR" b="1" dirty="0" smtClean="0"/>
              <a:t> &amp; Not </a:t>
            </a:r>
            <a:r>
              <a:rPr lang="fr-FR" b="1" dirty="0" err="1" smtClean="0"/>
              <a:t>Ready</a:t>
            </a:r>
            <a:r>
              <a:rPr lang="fr-FR" b="1" dirty="0" smtClean="0"/>
              <a:t>") - 10 : contrôle de flux </a:t>
            </a:r>
          </a:p>
          <a:p>
            <a:pPr lvl="1"/>
            <a:r>
              <a:rPr lang="fr-FR" dirty="0" smtClean="0"/>
              <a:t>confirme la réception des trames de données de </a:t>
            </a:r>
          </a:p>
          <a:p>
            <a:pPr lvl="1">
              <a:buNone/>
            </a:pPr>
            <a:r>
              <a:rPr lang="fr-FR" dirty="0" smtClean="0"/>
              <a:t>numéro &lt;N(R)</a:t>
            </a:r>
          </a:p>
          <a:p>
            <a:pPr lvl="1"/>
            <a:r>
              <a:rPr lang="fr-FR" dirty="0" smtClean="0"/>
              <a:t>interdit la transmission des trames suivantes</a:t>
            </a:r>
          </a:p>
          <a:p>
            <a:endParaRPr lang="fr-FR" dirty="0" smtClean="0"/>
          </a:p>
          <a:p>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92</a:t>
            </a:fld>
            <a:endParaRPr lang="fr-BE" dirty="0"/>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60324"/>
            <a:ext cx="8229600" cy="654032"/>
          </a:xfrm>
        </p:spPr>
        <p:txBody>
          <a:bodyPr>
            <a:normAutofit/>
          </a:bodyPr>
          <a:lstStyle/>
          <a:p>
            <a:r>
              <a:rPr lang="fr-FR" sz="3200" dirty="0" smtClean="0"/>
              <a:t>Trame de supervision (S)</a:t>
            </a:r>
            <a:endParaRPr lang="fr-FR" sz="3200" dirty="0"/>
          </a:p>
        </p:txBody>
      </p:sp>
      <p:sp>
        <p:nvSpPr>
          <p:cNvPr id="3" name="Espace réservé du contenu 2"/>
          <p:cNvSpPr>
            <a:spLocks noGrp="1"/>
          </p:cNvSpPr>
          <p:nvPr>
            <p:ph idx="1"/>
          </p:nvPr>
        </p:nvSpPr>
        <p:spPr>
          <a:xfrm>
            <a:off x="457200" y="1071546"/>
            <a:ext cx="8229600" cy="5054617"/>
          </a:xfrm>
        </p:spPr>
        <p:txBody>
          <a:bodyPr>
            <a:normAutofit fontScale="92500" lnSpcReduction="20000"/>
          </a:bodyPr>
          <a:lstStyle/>
          <a:p>
            <a:r>
              <a:rPr lang="fr-FR" b="1" dirty="0" smtClean="0"/>
              <a:t>REJ ("</a:t>
            </a:r>
            <a:r>
              <a:rPr lang="fr-FR" b="1" dirty="0" err="1" smtClean="0"/>
              <a:t>Reject</a:t>
            </a:r>
            <a:r>
              <a:rPr lang="fr-FR" b="1" dirty="0" smtClean="0"/>
              <a:t>") - 01 : protection contre les erreurs</a:t>
            </a:r>
          </a:p>
          <a:p>
            <a:pPr lvl="1"/>
            <a:r>
              <a:rPr lang="fr-FR" dirty="0" smtClean="0"/>
              <a:t>confirme la réception des trames de données de numéro  &lt; N(R)</a:t>
            </a:r>
          </a:p>
          <a:p>
            <a:pPr lvl="1"/>
            <a:r>
              <a:rPr lang="fr-FR" dirty="0" smtClean="0"/>
              <a:t>demande la retransmission des trames de  numéro ≥ N(R)</a:t>
            </a:r>
          </a:p>
          <a:p>
            <a:pPr lvl="1">
              <a:buNone/>
            </a:pPr>
            <a:endParaRPr lang="fr-FR" dirty="0" smtClean="0"/>
          </a:p>
          <a:p>
            <a:r>
              <a:rPr lang="fr-FR" b="1" dirty="0" smtClean="0"/>
              <a:t>SREJ ("</a:t>
            </a:r>
            <a:r>
              <a:rPr lang="fr-FR" b="1" dirty="0" err="1" smtClean="0"/>
              <a:t>Selective</a:t>
            </a:r>
            <a:r>
              <a:rPr lang="fr-FR" b="1" dirty="0" smtClean="0"/>
              <a:t> </a:t>
            </a:r>
            <a:r>
              <a:rPr lang="fr-FR" b="1" dirty="0" err="1" smtClean="0"/>
              <a:t>Reject</a:t>
            </a:r>
            <a:r>
              <a:rPr lang="fr-FR" b="1" dirty="0" smtClean="0"/>
              <a:t>") - 11 : protection contre les erreurs </a:t>
            </a:r>
          </a:p>
          <a:p>
            <a:pPr lvl="1"/>
            <a:r>
              <a:rPr lang="fr-FR" dirty="0" smtClean="0"/>
              <a:t>confirme la réception des trames de données de numéro  &lt; N(R)</a:t>
            </a:r>
          </a:p>
          <a:p>
            <a:pPr lvl="1"/>
            <a:r>
              <a:rPr lang="fr-FR" dirty="0" smtClean="0"/>
              <a:t>demande la retransmission de la trame de numéro=N(R)</a:t>
            </a:r>
          </a:p>
          <a:p>
            <a:pPr lvl="1"/>
            <a:r>
              <a:rPr lang="fr-FR" dirty="0" smtClean="0"/>
              <a:t>non-utilisée par LAP-B</a:t>
            </a:r>
          </a:p>
          <a:p>
            <a:endParaRPr lang="fr-FR" dirty="0" smtClean="0"/>
          </a:p>
          <a:p>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93</a:t>
            </a:fld>
            <a:endParaRPr lang="fr-BE" dirty="0"/>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796908"/>
          </a:xfrm>
        </p:spPr>
        <p:txBody>
          <a:bodyPr>
            <a:normAutofit/>
          </a:bodyPr>
          <a:lstStyle/>
          <a:p>
            <a:r>
              <a:rPr lang="fr-FR" sz="3200" dirty="0" smtClean="0"/>
              <a:t>Trames non-numérotées</a:t>
            </a:r>
            <a:endParaRPr lang="fr-FR" sz="3200" dirty="0"/>
          </a:p>
        </p:txBody>
      </p:sp>
      <p:sp>
        <p:nvSpPr>
          <p:cNvPr id="3" name="Espace réservé du contenu 2"/>
          <p:cNvSpPr>
            <a:spLocks noGrp="1"/>
          </p:cNvSpPr>
          <p:nvPr>
            <p:ph idx="1"/>
          </p:nvPr>
        </p:nvSpPr>
        <p:spPr>
          <a:xfrm>
            <a:off x="457200" y="928670"/>
            <a:ext cx="8229600" cy="5197493"/>
          </a:xfrm>
        </p:spPr>
        <p:txBody>
          <a:bodyPr>
            <a:normAutofit fontScale="85000" lnSpcReduction="20000"/>
          </a:bodyPr>
          <a:lstStyle/>
          <a:p>
            <a:r>
              <a:rPr lang="fr-FR" b="1" dirty="0" smtClean="0"/>
              <a:t>Toutes les autres trames nécessaires à la gestion de la connexion</a:t>
            </a:r>
          </a:p>
          <a:p>
            <a:endParaRPr lang="fr-FR" dirty="0" smtClean="0"/>
          </a:p>
          <a:p>
            <a:r>
              <a:rPr lang="fr-FR" b="1" dirty="0" smtClean="0"/>
              <a:t>MMMMM : code le type des trames non-numérotées</a:t>
            </a:r>
          </a:p>
          <a:p>
            <a:endParaRPr lang="fr-FR" b="1" dirty="0" smtClean="0"/>
          </a:p>
          <a:p>
            <a:r>
              <a:rPr lang="fr-FR" b="1" dirty="0" smtClean="0"/>
              <a:t>Trame d'établissement de la connexion (commande) :</a:t>
            </a:r>
          </a:p>
          <a:p>
            <a:pPr lvl="1"/>
            <a:r>
              <a:rPr lang="fr-FR" dirty="0" smtClean="0"/>
              <a:t>SABM ("Set </a:t>
            </a:r>
            <a:r>
              <a:rPr lang="fr-FR" dirty="0" err="1" smtClean="0"/>
              <a:t>asynchronous</a:t>
            </a:r>
            <a:r>
              <a:rPr lang="fr-FR" dirty="0" smtClean="0"/>
              <a:t> </a:t>
            </a:r>
            <a:r>
              <a:rPr lang="fr-FR" dirty="0" err="1" smtClean="0"/>
              <a:t>balanced</a:t>
            </a:r>
            <a:r>
              <a:rPr lang="fr-FR" dirty="0" smtClean="0"/>
              <a:t> mode") [11100] - en format normal </a:t>
            </a:r>
          </a:p>
          <a:p>
            <a:pPr lvl="1"/>
            <a:r>
              <a:rPr lang="fr-FR" dirty="0" smtClean="0"/>
              <a:t>SABME ("Set </a:t>
            </a:r>
            <a:r>
              <a:rPr lang="fr-FR" dirty="0" err="1" smtClean="0"/>
              <a:t>asynchronous</a:t>
            </a:r>
            <a:r>
              <a:rPr lang="fr-FR" dirty="0" smtClean="0"/>
              <a:t> </a:t>
            </a:r>
            <a:r>
              <a:rPr lang="fr-FR" dirty="0" err="1" smtClean="0"/>
              <a:t>balanced</a:t>
            </a:r>
            <a:r>
              <a:rPr lang="fr-FR" dirty="0" smtClean="0"/>
              <a:t> mode </a:t>
            </a:r>
            <a:r>
              <a:rPr lang="fr-FR" dirty="0" err="1" smtClean="0"/>
              <a:t>extended</a:t>
            </a:r>
            <a:r>
              <a:rPr lang="fr-FR" dirty="0" smtClean="0"/>
              <a:t>") - en format étendu</a:t>
            </a:r>
          </a:p>
          <a:p>
            <a:pPr lvl="1"/>
            <a:endParaRPr lang="fr-FR" dirty="0" smtClean="0"/>
          </a:p>
          <a:p>
            <a:r>
              <a:rPr lang="fr-FR" b="1" dirty="0" smtClean="0"/>
              <a:t>Trame de libération de la connexion (commande) :</a:t>
            </a:r>
          </a:p>
          <a:p>
            <a:pPr lvl="1"/>
            <a:r>
              <a:rPr lang="fr-FR" dirty="0" smtClean="0"/>
              <a:t>DISC ("</a:t>
            </a:r>
            <a:r>
              <a:rPr lang="fr-FR" dirty="0" err="1" smtClean="0"/>
              <a:t>Disconnection</a:t>
            </a:r>
            <a:r>
              <a:rPr lang="fr-FR" dirty="0" smtClean="0"/>
              <a:t>") [00010]</a:t>
            </a:r>
          </a:p>
          <a:p>
            <a:pPr lvl="1"/>
            <a:endParaRPr lang="fr-FR" dirty="0" smtClean="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94</a:t>
            </a:fld>
            <a:endParaRPr lang="fr-BE" dirty="0"/>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Trames non-numérotées</a:t>
            </a:r>
            <a:endParaRPr lang="fr-FR" dirty="0"/>
          </a:p>
        </p:txBody>
      </p:sp>
      <p:sp>
        <p:nvSpPr>
          <p:cNvPr id="3" name="Espace réservé du contenu 2"/>
          <p:cNvSpPr>
            <a:spLocks noGrp="1"/>
          </p:cNvSpPr>
          <p:nvPr>
            <p:ph idx="1"/>
          </p:nvPr>
        </p:nvSpPr>
        <p:spPr/>
        <p:txBody>
          <a:bodyPr>
            <a:normAutofit/>
          </a:bodyPr>
          <a:lstStyle/>
          <a:p>
            <a:r>
              <a:rPr lang="fr-FR" b="1" dirty="0" smtClean="0"/>
              <a:t>Trame de confirmation (réponse) :</a:t>
            </a:r>
          </a:p>
          <a:p>
            <a:pPr lvl="1"/>
            <a:r>
              <a:rPr lang="fr-FR" dirty="0" smtClean="0"/>
              <a:t>UA ("</a:t>
            </a:r>
            <a:r>
              <a:rPr lang="fr-FR" dirty="0" err="1" smtClean="0"/>
              <a:t>Unnumbered</a:t>
            </a:r>
            <a:r>
              <a:rPr lang="fr-FR" dirty="0" smtClean="0"/>
              <a:t> </a:t>
            </a:r>
            <a:r>
              <a:rPr lang="fr-FR" dirty="0" err="1" smtClean="0"/>
              <a:t>acknowledgment</a:t>
            </a:r>
            <a:r>
              <a:rPr lang="fr-FR" dirty="0" smtClean="0"/>
              <a:t>")[00110]</a:t>
            </a:r>
          </a:p>
          <a:p>
            <a:pPr lvl="1"/>
            <a:endParaRPr lang="fr-FR" dirty="0" smtClean="0"/>
          </a:p>
          <a:p>
            <a:r>
              <a:rPr lang="fr-FR" b="1" dirty="0" smtClean="0"/>
              <a:t>Trame de récupération des erreurs (réponse):</a:t>
            </a:r>
          </a:p>
          <a:p>
            <a:pPr lvl="1"/>
            <a:r>
              <a:rPr lang="fr-FR" dirty="0" smtClean="0"/>
              <a:t>FRMR ("Frame </a:t>
            </a:r>
            <a:r>
              <a:rPr lang="fr-FR" dirty="0" err="1" smtClean="0"/>
              <a:t>reject</a:t>
            </a:r>
            <a:r>
              <a:rPr lang="fr-FR" dirty="0" smtClean="0"/>
              <a:t>") [11000]</a:t>
            </a:r>
          </a:p>
          <a:p>
            <a:pPr lvl="1"/>
            <a:endParaRPr lang="fr-FR" dirty="0" smtClean="0"/>
          </a:p>
          <a:p>
            <a:r>
              <a:rPr lang="fr-FR" b="1" dirty="0" smtClean="0"/>
              <a:t>Trame d'indication de connexion libérée</a:t>
            </a:r>
          </a:p>
          <a:p>
            <a:pPr lvl="1"/>
            <a:r>
              <a:rPr lang="fr-FR" dirty="0" smtClean="0"/>
              <a:t>DM ("</a:t>
            </a:r>
            <a:r>
              <a:rPr lang="fr-FR" dirty="0" err="1" smtClean="0"/>
              <a:t>Disconnected</a:t>
            </a:r>
            <a:r>
              <a:rPr lang="fr-FR" dirty="0" smtClean="0"/>
              <a:t> mode") [10 001]</a:t>
            </a:r>
          </a:p>
          <a:p>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95</a:t>
            </a:fld>
            <a:endParaRPr lang="fr-BE" dirty="0"/>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42900"/>
            <a:ext cx="8229600" cy="1143000"/>
          </a:xfrm>
        </p:spPr>
        <p:txBody>
          <a:bodyPr>
            <a:normAutofit/>
          </a:bodyPr>
          <a:lstStyle/>
          <a:p>
            <a:r>
              <a:rPr lang="fr-FR" sz="2800" dirty="0" smtClean="0"/>
              <a:t>Quelques variables des entités du protocole</a:t>
            </a:r>
            <a:endParaRPr lang="fr-FR" sz="2800" dirty="0"/>
          </a:p>
        </p:txBody>
      </p:sp>
      <p:sp>
        <p:nvSpPr>
          <p:cNvPr id="3" name="Espace réservé du contenu 2"/>
          <p:cNvSpPr>
            <a:spLocks noGrp="1"/>
          </p:cNvSpPr>
          <p:nvPr>
            <p:ph idx="1"/>
          </p:nvPr>
        </p:nvSpPr>
        <p:spPr>
          <a:xfrm>
            <a:off x="457200" y="928670"/>
            <a:ext cx="8229600" cy="5429288"/>
          </a:xfrm>
        </p:spPr>
        <p:txBody>
          <a:bodyPr>
            <a:normAutofit fontScale="77500" lnSpcReduction="20000"/>
          </a:bodyPr>
          <a:lstStyle/>
          <a:p>
            <a:r>
              <a:rPr lang="fr-FR" b="1" dirty="0" smtClean="0"/>
              <a:t>Chaque entité tient à jour les trois variables suivantes :</a:t>
            </a:r>
          </a:p>
          <a:p>
            <a:pPr lvl="1"/>
            <a:r>
              <a:rPr lang="fr-FR" dirty="0" smtClean="0"/>
              <a:t>V(S) = numéro de la prochaine trame d'information à émettre,</a:t>
            </a:r>
          </a:p>
          <a:p>
            <a:pPr lvl="1"/>
            <a:r>
              <a:rPr lang="fr-FR" dirty="0" smtClean="0"/>
              <a:t>V(R) = numéro de la prochaine trame à recevoir,</a:t>
            </a:r>
          </a:p>
          <a:p>
            <a:pPr lvl="1"/>
            <a:r>
              <a:rPr lang="fr-FR" dirty="0" smtClean="0"/>
              <a:t>DN(R) = numéro du dernier acquittement reçu.</a:t>
            </a:r>
          </a:p>
          <a:p>
            <a:pPr lvl="1"/>
            <a:endParaRPr lang="fr-FR" dirty="0" smtClean="0"/>
          </a:p>
          <a:p>
            <a:pPr lvl="1"/>
            <a:endParaRPr lang="fr-FR" dirty="0" smtClean="0"/>
          </a:p>
          <a:p>
            <a:r>
              <a:rPr lang="fr-FR" b="1" dirty="0" smtClean="0"/>
              <a:t>Les constantes :</a:t>
            </a:r>
          </a:p>
          <a:p>
            <a:pPr lvl="1"/>
            <a:r>
              <a:rPr lang="fr-FR" dirty="0" smtClean="0"/>
              <a:t>T1 = délai de garde au bout duquel une trame non acquittée est réémise.</a:t>
            </a:r>
          </a:p>
          <a:p>
            <a:pPr lvl="1"/>
            <a:r>
              <a:rPr lang="fr-FR" dirty="0" smtClean="0"/>
              <a:t>T2 = temps maximal au bout duquel le récepteur d'une trame émet une trame qui en accuse réception.</a:t>
            </a:r>
          </a:p>
          <a:p>
            <a:pPr lvl="1"/>
            <a:r>
              <a:rPr lang="fr-FR" dirty="0" smtClean="0"/>
              <a:t>N1 = taille maximum d'une trame.</a:t>
            </a:r>
          </a:p>
          <a:p>
            <a:pPr lvl="1"/>
            <a:r>
              <a:rPr lang="fr-FR" dirty="0" smtClean="0"/>
              <a:t>N2 = nombre maximum de réémissions d'une même trame.</a:t>
            </a:r>
          </a:p>
          <a:p>
            <a:pPr lvl="1"/>
            <a:r>
              <a:rPr lang="fr-FR" dirty="0" smtClean="0"/>
              <a:t>W = largeur de la fenêtre.</a:t>
            </a:r>
          </a:p>
          <a:p>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96</a:t>
            </a:fld>
            <a:endParaRPr lang="fr-BE" dirty="0"/>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917596"/>
          </a:xfrm>
        </p:spPr>
        <p:txBody>
          <a:bodyPr>
            <a:normAutofit/>
          </a:bodyPr>
          <a:lstStyle/>
          <a:p>
            <a:r>
              <a:rPr lang="fr-FR" sz="2800" dirty="0" smtClean="0"/>
              <a:t>Procédure d’ émission d'une trame</a:t>
            </a:r>
            <a:endParaRPr lang="fr-FR" sz="2800" dirty="0"/>
          </a:p>
        </p:txBody>
      </p:sp>
      <p:sp>
        <p:nvSpPr>
          <p:cNvPr id="3" name="Espace réservé du contenu 2"/>
          <p:cNvSpPr>
            <a:spLocks noGrp="1"/>
          </p:cNvSpPr>
          <p:nvPr>
            <p:ph idx="1"/>
          </p:nvPr>
        </p:nvSpPr>
        <p:spPr>
          <a:xfrm>
            <a:off x="457200" y="1000108"/>
            <a:ext cx="8229600" cy="5286412"/>
          </a:xfrm>
        </p:spPr>
        <p:txBody>
          <a:bodyPr>
            <a:normAutofit fontScale="77500" lnSpcReduction="20000"/>
          </a:bodyPr>
          <a:lstStyle/>
          <a:p>
            <a:r>
              <a:rPr lang="fr-FR" b="1" dirty="0" smtClean="0"/>
              <a:t>Emission d'une trame I : vérifier que V(S) &lt; DN(R) + W</a:t>
            </a:r>
          </a:p>
          <a:p>
            <a:pPr lvl="1"/>
            <a:r>
              <a:rPr lang="fr-FR" dirty="0" smtClean="0"/>
              <a:t>N(S) </a:t>
            </a:r>
            <a:r>
              <a:rPr lang="fr-FR" dirty="0" smtClean="0">
                <a:sym typeface="Wingdings" pitchFamily="2" charset="2"/>
              </a:rPr>
              <a:t> </a:t>
            </a:r>
            <a:r>
              <a:rPr lang="fr-FR" dirty="0" smtClean="0"/>
              <a:t>V(S) et N(R) </a:t>
            </a:r>
            <a:r>
              <a:rPr lang="fr-FR" dirty="0" smtClean="0">
                <a:sym typeface="Wingdings" pitchFamily="2" charset="2"/>
              </a:rPr>
              <a:t> </a:t>
            </a:r>
            <a:r>
              <a:rPr lang="fr-FR" dirty="0" smtClean="0"/>
              <a:t>V(R) ;</a:t>
            </a:r>
          </a:p>
          <a:p>
            <a:pPr lvl="1"/>
            <a:r>
              <a:rPr lang="fr-FR" dirty="0" smtClean="0"/>
              <a:t>Mémoriser la trame; </a:t>
            </a:r>
          </a:p>
          <a:p>
            <a:pPr lvl="1"/>
            <a:r>
              <a:rPr lang="fr-FR" dirty="0" smtClean="0"/>
              <a:t>V(S) </a:t>
            </a:r>
            <a:r>
              <a:rPr lang="fr-FR" dirty="0" smtClean="0">
                <a:sym typeface="Wingdings" pitchFamily="2" charset="2"/>
              </a:rPr>
              <a:t> V(S) + 1</a:t>
            </a:r>
            <a:r>
              <a:rPr lang="fr-FR" dirty="0" smtClean="0"/>
              <a:t>;</a:t>
            </a:r>
          </a:p>
          <a:p>
            <a:pPr lvl="1"/>
            <a:r>
              <a:rPr lang="fr-FR" dirty="0" smtClean="0"/>
              <a:t>Armer le temporisateur (délai de garde T1) associé à la trame;</a:t>
            </a:r>
          </a:p>
          <a:p>
            <a:pPr lvl="1"/>
            <a:r>
              <a:rPr lang="fr-FR" dirty="0" smtClean="0"/>
              <a:t>Armer T2.</a:t>
            </a:r>
          </a:p>
          <a:p>
            <a:pPr lvl="1"/>
            <a:endParaRPr lang="fr-FR" dirty="0" smtClean="0"/>
          </a:p>
          <a:p>
            <a:r>
              <a:rPr lang="fr-FR" b="1" dirty="0" smtClean="0"/>
              <a:t>Emission d'une trame REJ :</a:t>
            </a:r>
          </a:p>
          <a:p>
            <a:pPr lvl="1"/>
            <a:r>
              <a:rPr lang="fr-FR" dirty="0" smtClean="0"/>
              <a:t>N(R) </a:t>
            </a:r>
            <a:r>
              <a:rPr lang="fr-FR" dirty="0" smtClean="0">
                <a:sym typeface="Wingdings" pitchFamily="2" charset="2"/>
              </a:rPr>
              <a:t> </a:t>
            </a:r>
            <a:r>
              <a:rPr lang="fr-FR" dirty="0" smtClean="0"/>
              <a:t>V(R) </a:t>
            </a:r>
          </a:p>
          <a:p>
            <a:pPr lvl="1"/>
            <a:r>
              <a:rPr lang="fr-FR" dirty="0" smtClean="0"/>
              <a:t>armer T2.</a:t>
            </a:r>
          </a:p>
          <a:p>
            <a:pPr lvl="1"/>
            <a:endParaRPr lang="fr-FR" dirty="0" smtClean="0"/>
          </a:p>
          <a:p>
            <a:r>
              <a:rPr lang="fr-FR" b="1" dirty="0" smtClean="0"/>
              <a:t>Emission d'une trame RR :</a:t>
            </a:r>
          </a:p>
          <a:p>
            <a:pPr lvl="1"/>
            <a:r>
              <a:rPr lang="fr-FR" dirty="0" smtClean="0"/>
              <a:t>N(R) </a:t>
            </a:r>
            <a:r>
              <a:rPr lang="fr-FR" dirty="0" smtClean="0">
                <a:sym typeface="Wingdings" pitchFamily="2" charset="2"/>
              </a:rPr>
              <a:t></a:t>
            </a:r>
            <a:r>
              <a:rPr lang="fr-FR" dirty="0" smtClean="0"/>
              <a:t> V(R) </a:t>
            </a:r>
          </a:p>
          <a:p>
            <a:pPr lvl="1"/>
            <a:r>
              <a:rPr lang="fr-FR" dirty="0" smtClean="0"/>
              <a:t>armer T2.</a:t>
            </a:r>
          </a:p>
          <a:p>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97</a:t>
            </a:fld>
            <a:endParaRPr lang="fr-BE" dirty="0"/>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42900"/>
            <a:ext cx="8229600" cy="1143000"/>
          </a:xfrm>
        </p:spPr>
        <p:txBody>
          <a:bodyPr>
            <a:normAutofit/>
          </a:bodyPr>
          <a:lstStyle/>
          <a:p>
            <a:r>
              <a:rPr lang="fr-FR" sz="2800" dirty="0" smtClean="0"/>
              <a:t>Procédure de réception d'une trame</a:t>
            </a:r>
            <a:endParaRPr lang="fr-FR" sz="2800" dirty="0"/>
          </a:p>
        </p:txBody>
      </p:sp>
      <p:sp>
        <p:nvSpPr>
          <p:cNvPr id="3" name="Espace réservé du contenu 2"/>
          <p:cNvSpPr>
            <a:spLocks noGrp="1"/>
          </p:cNvSpPr>
          <p:nvPr>
            <p:ph idx="1"/>
          </p:nvPr>
        </p:nvSpPr>
        <p:spPr>
          <a:xfrm>
            <a:off x="457200" y="857232"/>
            <a:ext cx="8229600" cy="5268931"/>
          </a:xfrm>
        </p:spPr>
        <p:txBody>
          <a:bodyPr>
            <a:normAutofit fontScale="77500" lnSpcReduction="20000"/>
          </a:bodyPr>
          <a:lstStyle/>
          <a:p>
            <a:r>
              <a:rPr lang="fr-FR" b="1" dirty="0" smtClean="0"/>
              <a:t>Sur réception d'une trame :</a:t>
            </a:r>
          </a:p>
          <a:p>
            <a:pPr lvl="1"/>
            <a:r>
              <a:rPr lang="fr-FR" b="1" dirty="0" smtClean="0"/>
              <a:t>Si la trame est invalide alors </a:t>
            </a:r>
          </a:p>
          <a:p>
            <a:pPr lvl="2"/>
            <a:r>
              <a:rPr lang="fr-FR" dirty="0" smtClean="0"/>
              <a:t>la trame est ignorée (si FCS incorrect) ou émission d'une trame FRMR (format incorrect).</a:t>
            </a:r>
          </a:p>
          <a:p>
            <a:pPr lvl="2"/>
            <a:r>
              <a:rPr lang="fr-FR" dirty="0" smtClean="0"/>
              <a:t>sinon la trame est décodée</a:t>
            </a:r>
          </a:p>
          <a:p>
            <a:pPr lvl="2"/>
            <a:endParaRPr lang="fr-FR" dirty="0" smtClean="0"/>
          </a:p>
          <a:p>
            <a:r>
              <a:rPr lang="fr-FR" b="1" dirty="0" smtClean="0"/>
              <a:t>Sur réception d'une trame I :</a:t>
            </a:r>
          </a:p>
          <a:p>
            <a:pPr lvl="1"/>
            <a:r>
              <a:rPr lang="fr-FR" b="1" dirty="0" smtClean="0"/>
              <a:t>Si N(S) != V (R) alors </a:t>
            </a:r>
          </a:p>
          <a:p>
            <a:pPr lvl="2"/>
            <a:r>
              <a:rPr lang="fr-FR" dirty="0" smtClean="0"/>
              <a:t>trame non-attendue (</a:t>
            </a:r>
            <a:r>
              <a:rPr lang="fr-FR" dirty="0" err="1" smtClean="0"/>
              <a:t>déséquencée</a:t>
            </a:r>
            <a:r>
              <a:rPr lang="fr-FR" dirty="0" smtClean="0"/>
              <a:t>)</a:t>
            </a:r>
          </a:p>
          <a:p>
            <a:pPr lvl="2"/>
            <a:r>
              <a:rPr lang="fr-FR" dirty="0" smtClean="0"/>
              <a:t>émettre une trame REJ;</a:t>
            </a:r>
          </a:p>
          <a:p>
            <a:pPr lvl="1"/>
            <a:r>
              <a:rPr lang="fr-FR" b="1" dirty="0" smtClean="0"/>
              <a:t>sinon /* N(S) = V(R) */</a:t>
            </a:r>
          </a:p>
          <a:p>
            <a:pPr lvl="2"/>
            <a:r>
              <a:rPr lang="fr-FR" dirty="0" smtClean="0"/>
              <a:t>armement du temporisateur T2 (délai d'acquittement) associé à N(S);</a:t>
            </a:r>
          </a:p>
          <a:p>
            <a:pPr lvl="2"/>
            <a:r>
              <a:rPr lang="fr-FR" dirty="0" smtClean="0"/>
              <a:t>V(R)</a:t>
            </a:r>
            <a:r>
              <a:rPr lang="fr-FR" dirty="0" smtClean="0">
                <a:sym typeface="Wingdings" pitchFamily="2" charset="2"/>
              </a:rPr>
              <a:t>V(R) + 1</a:t>
            </a:r>
            <a:r>
              <a:rPr lang="fr-FR" dirty="0" smtClean="0"/>
              <a:t>.</a:t>
            </a:r>
          </a:p>
          <a:p>
            <a:pPr lvl="1"/>
            <a:r>
              <a:rPr lang="fr-FR" b="1" dirty="0" smtClean="0"/>
              <a:t>Si DN(R) =&lt; N(R) &lt; V(S) alors </a:t>
            </a:r>
          </a:p>
          <a:p>
            <a:pPr lvl="2"/>
            <a:r>
              <a:rPr lang="fr-FR" dirty="0" smtClean="0"/>
              <a:t>désarmer les temporisateurs T1 des trames de nº compris entre DN(R) et N(R);</a:t>
            </a:r>
          </a:p>
          <a:p>
            <a:pPr lvl="2"/>
            <a:r>
              <a:rPr lang="fr-FR" dirty="0" smtClean="0"/>
              <a:t>DNR(R) </a:t>
            </a:r>
            <a:r>
              <a:rPr lang="fr-FR" dirty="0" smtClean="0">
                <a:sym typeface="Wingdings" pitchFamily="2" charset="2"/>
              </a:rPr>
              <a:t></a:t>
            </a:r>
            <a:r>
              <a:rPr lang="fr-FR" dirty="0" smtClean="0"/>
              <a:t> N(R); </a:t>
            </a:r>
          </a:p>
          <a:p>
            <a:endParaRPr lang="fr-FR" dirty="0" smtClean="0"/>
          </a:p>
          <a:p>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98</a:t>
            </a:fld>
            <a:endParaRPr lang="fr-BE" dirty="0"/>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654032"/>
          </a:xfrm>
        </p:spPr>
        <p:txBody>
          <a:bodyPr>
            <a:normAutofit/>
          </a:bodyPr>
          <a:lstStyle/>
          <a:p>
            <a:r>
              <a:rPr lang="fr-FR" sz="3200" dirty="0" smtClean="0">
                <a:solidFill>
                  <a:srgbClr val="9BBB59">
                    <a:lumMod val="75000"/>
                  </a:srgbClr>
                </a:solidFill>
              </a:rPr>
              <a:t>Procédure de réception d'une trame</a:t>
            </a:r>
            <a:endParaRPr lang="fr-FR" sz="4000" dirty="0"/>
          </a:p>
        </p:txBody>
      </p:sp>
      <p:sp>
        <p:nvSpPr>
          <p:cNvPr id="3" name="Espace réservé du contenu 2"/>
          <p:cNvSpPr>
            <a:spLocks noGrp="1"/>
          </p:cNvSpPr>
          <p:nvPr>
            <p:ph idx="1"/>
          </p:nvPr>
        </p:nvSpPr>
        <p:spPr>
          <a:xfrm>
            <a:off x="457200" y="1071546"/>
            <a:ext cx="8229600" cy="5054617"/>
          </a:xfrm>
        </p:spPr>
        <p:txBody>
          <a:bodyPr>
            <a:normAutofit fontScale="92500" lnSpcReduction="10000"/>
          </a:bodyPr>
          <a:lstStyle/>
          <a:p>
            <a:r>
              <a:rPr lang="fr-FR" b="1" dirty="0" smtClean="0"/>
              <a:t>Sur réception d'une trame RR</a:t>
            </a:r>
          </a:p>
          <a:p>
            <a:pPr lvl="1"/>
            <a:r>
              <a:rPr lang="fr-FR" dirty="0" smtClean="0"/>
              <a:t>Si DN(R) =&lt; N(R) &lt; V(S) alors </a:t>
            </a:r>
          </a:p>
          <a:p>
            <a:pPr lvl="2"/>
            <a:r>
              <a:rPr lang="fr-FR" dirty="0" smtClean="0"/>
              <a:t>désarmer les temporisateurs T1 des trames de nº compris entre DN(R) et N(R);</a:t>
            </a:r>
          </a:p>
          <a:p>
            <a:pPr lvl="2"/>
            <a:r>
              <a:rPr lang="fr-FR" dirty="0" smtClean="0"/>
              <a:t>DNR(R) </a:t>
            </a:r>
            <a:r>
              <a:rPr lang="fr-FR" dirty="0" smtClean="0">
                <a:sym typeface="Wingdings" pitchFamily="2" charset="2"/>
              </a:rPr>
              <a:t> </a:t>
            </a:r>
            <a:r>
              <a:rPr lang="fr-FR" dirty="0" smtClean="0"/>
              <a:t>N(R).</a:t>
            </a:r>
          </a:p>
          <a:p>
            <a:pPr lvl="2"/>
            <a:endParaRPr lang="fr-FR" dirty="0" smtClean="0"/>
          </a:p>
          <a:p>
            <a:r>
              <a:rPr lang="fr-FR" b="1" dirty="0" smtClean="0"/>
              <a:t>Sur réception d'une trame REJ</a:t>
            </a:r>
          </a:p>
          <a:p>
            <a:pPr lvl="1"/>
            <a:r>
              <a:rPr lang="fr-FR" dirty="0" smtClean="0"/>
              <a:t>Si DN(R) =&lt; N(R) &lt; V(S) alors </a:t>
            </a:r>
          </a:p>
          <a:p>
            <a:pPr lvl="2"/>
            <a:r>
              <a:rPr lang="fr-FR" dirty="0" smtClean="0"/>
              <a:t>désarmer les temporisateurs T1 des trames de nº compris entre DN(R) et N(R);</a:t>
            </a:r>
          </a:p>
          <a:p>
            <a:pPr lvl="2"/>
            <a:r>
              <a:rPr lang="fr-FR" dirty="0" smtClean="0"/>
              <a:t>DNR(R) </a:t>
            </a:r>
            <a:r>
              <a:rPr lang="fr-FR" dirty="0" smtClean="0">
                <a:sym typeface="Wingdings" pitchFamily="2" charset="2"/>
              </a:rPr>
              <a:t> </a:t>
            </a:r>
            <a:r>
              <a:rPr lang="fr-FR" dirty="0" smtClean="0"/>
              <a:t>N(R); </a:t>
            </a:r>
          </a:p>
          <a:p>
            <a:pPr lvl="2"/>
            <a:r>
              <a:rPr lang="fr-FR" dirty="0" smtClean="0"/>
              <a:t>émettre les trames de numéros compris entre N(R) et V(S) (&lt; N2).</a:t>
            </a:r>
          </a:p>
          <a:p>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99</a:t>
            </a:fld>
            <a:endParaRPr lang="fr-BE" dirty="0"/>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939784"/>
          </a:xfrm>
        </p:spPr>
        <p:txBody>
          <a:bodyPr>
            <a:normAutofit/>
          </a:bodyPr>
          <a:lstStyle/>
          <a:p>
            <a:r>
              <a:rPr lang="fr-FR" sz="3200" dirty="0" smtClean="0"/>
              <a:t>Expiration d'un délai</a:t>
            </a:r>
            <a:endParaRPr lang="fr-FR" sz="3200" dirty="0"/>
          </a:p>
        </p:txBody>
      </p:sp>
      <p:sp>
        <p:nvSpPr>
          <p:cNvPr id="3" name="Espace réservé du contenu 2"/>
          <p:cNvSpPr>
            <a:spLocks noGrp="1"/>
          </p:cNvSpPr>
          <p:nvPr>
            <p:ph idx="1"/>
          </p:nvPr>
        </p:nvSpPr>
        <p:spPr/>
        <p:txBody>
          <a:bodyPr/>
          <a:lstStyle/>
          <a:p>
            <a:r>
              <a:rPr lang="fr-FR" b="1" dirty="0" smtClean="0"/>
              <a:t>A l'expiration du délai T1 associé à une trame </a:t>
            </a:r>
          </a:p>
          <a:p>
            <a:pPr lvl="1"/>
            <a:r>
              <a:rPr lang="fr-FR" dirty="0" smtClean="0"/>
              <a:t>Si le nombre de retransmissions n'est pas dépassé (&lt; N2)</a:t>
            </a:r>
          </a:p>
          <a:p>
            <a:pPr lvl="2"/>
            <a:r>
              <a:rPr lang="fr-FR" dirty="0" smtClean="0"/>
              <a:t>alors on réémet la trame I telle qu'elle a été mémorisée.</a:t>
            </a:r>
          </a:p>
          <a:p>
            <a:r>
              <a:rPr lang="fr-FR" b="1" dirty="0" smtClean="0"/>
              <a:t>A l'expiration du temporisateur T2 </a:t>
            </a:r>
          </a:p>
          <a:p>
            <a:pPr lvl="1"/>
            <a:r>
              <a:rPr lang="fr-FR" dirty="0" smtClean="0"/>
              <a:t>émettre une trame RR.</a:t>
            </a:r>
          </a:p>
          <a:p>
            <a:endParaRPr lang="fr-FR"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100</a:t>
            </a:fld>
            <a:endParaRPr lang="fr-BE" dirty="0"/>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Scénario d'établissement et de rupture d'une connexion </a:t>
            </a:r>
            <a:endParaRPr lang="fr-FR" sz="2800"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101</a:t>
            </a:fld>
            <a:endParaRPr lang="fr-BE" dirty="0"/>
          </a:p>
        </p:txBody>
      </p:sp>
      <p:pic>
        <p:nvPicPr>
          <p:cNvPr id="7" name="Picture 2"/>
          <p:cNvPicPr>
            <a:picLocks noChangeAspect="1" noChangeArrowheads="1"/>
          </p:cNvPicPr>
          <p:nvPr/>
        </p:nvPicPr>
        <p:blipFill>
          <a:blip r:embed="rId2" cstate="print"/>
          <a:srcRect/>
          <a:stretch>
            <a:fillRect/>
          </a:stretch>
        </p:blipFill>
        <p:spPr bwMode="auto">
          <a:xfrm>
            <a:off x="2000232" y="1357298"/>
            <a:ext cx="819153" cy="819153"/>
          </a:xfrm>
          <a:prstGeom prst="rect">
            <a:avLst/>
          </a:prstGeom>
          <a:noFill/>
          <a:ln w="9525">
            <a:noFill/>
            <a:miter lim="800000"/>
            <a:headEnd/>
            <a:tailEnd/>
          </a:ln>
        </p:spPr>
      </p:pic>
      <p:cxnSp>
        <p:nvCxnSpPr>
          <p:cNvPr id="8" name="Connecteur droit 7"/>
          <p:cNvCxnSpPr>
            <a:stCxn id="7" idx="2"/>
          </p:cNvCxnSpPr>
          <p:nvPr/>
        </p:nvCxnSpPr>
        <p:spPr>
          <a:xfrm rot="16200000" flipH="1">
            <a:off x="364300" y="4221959"/>
            <a:ext cx="4110069" cy="19051"/>
          </a:xfrm>
          <a:prstGeom prst="line">
            <a:avLst/>
          </a:prstGeom>
        </p:spPr>
        <p:style>
          <a:lnRef idx="2">
            <a:schemeClr val="dk1"/>
          </a:lnRef>
          <a:fillRef idx="0">
            <a:schemeClr val="dk1"/>
          </a:fillRef>
          <a:effectRef idx="1">
            <a:schemeClr val="dk1"/>
          </a:effectRef>
          <a:fontRef idx="minor">
            <a:schemeClr val="tx1"/>
          </a:fontRef>
        </p:style>
      </p:cxnSp>
      <p:cxnSp>
        <p:nvCxnSpPr>
          <p:cNvPr id="11" name="Connecteur droit avec flèche 10"/>
          <p:cNvCxnSpPr/>
          <p:nvPr/>
        </p:nvCxnSpPr>
        <p:spPr>
          <a:xfrm>
            <a:off x="2428860" y="2928934"/>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2" name="ZoneTexte 11"/>
          <p:cNvSpPr txBox="1"/>
          <p:nvPr/>
        </p:nvSpPr>
        <p:spPr>
          <a:xfrm>
            <a:off x="3714744" y="2428868"/>
            <a:ext cx="1244600" cy="461665"/>
          </a:xfrm>
          <a:prstGeom prst="rect">
            <a:avLst/>
          </a:prstGeom>
          <a:noFill/>
        </p:spPr>
        <p:txBody>
          <a:bodyPr wrap="square" rtlCol="0">
            <a:spAutoFit/>
          </a:bodyPr>
          <a:lstStyle/>
          <a:p>
            <a:r>
              <a:rPr lang="fr-FR" sz="2400" b="1" dirty="0" smtClean="0"/>
              <a:t>SABM,P</a:t>
            </a:r>
            <a:endParaRPr lang="fr-FR" sz="2400" b="1" dirty="0"/>
          </a:p>
        </p:txBody>
      </p:sp>
      <p:cxnSp>
        <p:nvCxnSpPr>
          <p:cNvPr id="13" name="Connecteur droit avec flèche 12"/>
          <p:cNvCxnSpPr/>
          <p:nvPr/>
        </p:nvCxnSpPr>
        <p:spPr>
          <a:xfrm rot="10800000">
            <a:off x="2428860" y="3643314"/>
            <a:ext cx="357190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4" name="ZoneTexte 13"/>
          <p:cNvSpPr txBox="1"/>
          <p:nvPr/>
        </p:nvSpPr>
        <p:spPr>
          <a:xfrm flipH="1">
            <a:off x="3929058" y="3214686"/>
            <a:ext cx="928694" cy="461665"/>
          </a:xfrm>
          <a:prstGeom prst="rect">
            <a:avLst/>
          </a:prstGeom>
          <a:noFill/>
        </p:spPr>
        <p:txBody>
          <a:bodyPr wrap="square" rtlCol="0">
            <a:spAutoFit/>
          </a:bodyPr>
          <a:lstStyle/>
          <a:p>
            <a:r>
              <a:rPr lang="fr-FR" sz="2400" b="1" dirty="0" smtClean="0"/>
              <a:t>UA,F</a:t>
            </a:r>
            <a:endParaRPr lang="fr-FR" sz="2400" b="1" dirty="0"/>
          </a:p>
        </p:txBody>
      </p:sp>
      <p:cxnSp>
        <p:nvCxnSpPr>
          <p:cNvPr id="15" name="Connecteur droit avec flèche 14"/>
          <p:cNvCxnSpPr/>
          <p:nvPr/>
        </p:nvCxnSpPr>
        <p:spPr>
          <a:xfrm>
            <a:off x="2428860" y="5072074"/>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6" name="ZoneTexte 15"/>
          <p:cNvSpPr txBox="1"/>
          <p:nvPr/>
        </p:nvSpPr>
        <p:spPr>
          <a:xfrm>
            <a:off x="3786182" y="4643446"/>
            <a:ext cx="1428760" cy="461665"/>
          </a:xfrm>
          <a:prstGeom prst="rect">
            <a:avLst/>
          </a:prstGeom>
          <a:noFill/>
        </p:spPr>
        <p:txBody>
          <a:bodyPr wrap="square" rtlCol="0">
            <a:spAutoFit/>
          </a:bodyPr>
          <a:lstStyle/>
          <a:p>
            <a:r>
              <a:rPr lang="fr-FR" sz="2400" b="1" dirty="0" smtClean="0"/>
              <a:t>DISC,P</a:t>
            </a:r>
            <a:endParaRPr lang="fr-FR" sz="2400" b="1" dirty="0"/>
          </a:p>
        </p:txBody>
      </p:sp>
      <p:cxnSp>
        <p:nvCxnSpPr>
          <p:cNvPr id="17" name="Connecteur droit avec flèche 16"/>
          <p:cNvCxnSpPr/>
          <p:nvPr/>
        </p:nvCxnSpPr>
        <p:spPr>
          <a:xfrm rot="10800000">
            <a:off x="2428860" y="5786454"/>
            <a:ext cx="357190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8" name="ZoneTexte 17"/>
          <p:cNvSpPr txBox="1"/>
          <p:nvPr/>
        </p:nvSpPr>
        <p:spPr>
          <a:xfrm flipH="1">
            <a:off x="3786182" y="5357826"/>
            <a:ext cx="928694" cy="461665"/>
          </a:xfrm>
          <a:prstGeom prst="rect">
            <a:avLst/>
          </a:prstGeom>
          <a:noFill/>
        </p:spPr>
        <p:txBody>
          <a:bodyPr wrap="square" rtlCol="0">
            <a:spAutoFit/>
          </a:bodyPr>
          <a:lstStyle/>
          <a:p>
            <a:r>
              <a:rPr lang="fr-FR" sz="2400" b="1" dirty="0" smtClean="0"/>
              <a:t>UA,F</a:t>
            </a:r>
            <a:endParaRPr lang="fr-FR" sz="2400" b="1" dirty="0"/>
          </a:p>
        </p:txBody>
      </p:sp>
      <p:pic>
        <p:nvPicPr>
          <p:cNvPr id="23" name="Picture 2"/>
          <p:cNvPicPr>
            <a:picLocks noChangeAspect="1" noChangeArrowheads="1"/>
          </p:cNvPicPr>
          <p:nvPr/>
        </p:nvPicPr>
        <p:blipFill>
          <a:blip r:embed="rId2" cstate="print"/>
          <a:srcRect/>
          <a:stretch>
            <a:fillRect/>
          </a:stretch>
        </p:blipFill>
        <p:spPr bwMode="auto">
          <a:xfrm>
            <a:off x="5572132" y="1357298"/>
            <a:ext cx="819153" cy="819153"/>
          </a:xfrm>
          <a:prstGeom prst="rect">
            <a:avLst/>
          </a:prstGeom>
          <a:noFill/>
          <a:ln w="9525">
            <a:noFill/>
            <a:miter lim="800000"/>
            <a:headEnd/>
            <a:tailEnd/>
          </a:ln>
        </p:spPr>
      </p:pic>
      <p:cxnSp>
        <p:nvCxnSpPr>
          <p:cNvPr id="24" name="Connecteur droit 23"/>
          <p:cNvCxnSpPr>
            <a:stCxn id="23" idx="2"/>
          </p:cNvCxnSpPr>
          <p:nvPr/>
        </p:nvCxnSpPr>
        <p:spPr>
          <a:xfrm rot="16200000" flipH="1">
            <a:off x="3936200" y="4221959"/>
            <a:ext cx="4110069" cy="19051"/>
          </a:xfrm>
          <a:prstGeom prst="line">
            <a:avLst/>
          </a:prstGeom>
        </p:spPr>
        <p:style>
          <a:lnRef idx="2">
            <a:schemeClr val="dk1"/>
          </a:lnRef>
          <a:fillRef idx="0">
            <a:schemeClr val="dk1"/>
          </a:fillRef>
          <a:effectRef idx="1">
            <a:schemeClr val="dk1"/>
          </a:effectRef>
          <a:fontRef idx="minor">
            <a:schemeClr val="tx1"/>
          </a:fontRef>
        </p:style>
      </p:cxnSp>
      <p:sp>
        <p:nvSpPr>
          <p:cNvPr id="36" name="Rectangle à coins arrondis 35"/>
          <p:cNvSpPr/>
          <p:nvPr/>
        </p:nvSpPr>
        <p:spPr>
          <a:xfrm>
            <a:off x="6357950" y="2928934"/>
            <a:ext cx="2571768" cy="857256"/>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fr-FR" sz="2400" b="1" dirty="0" smtClean="0"/>
              <a:t>Etablissement d’une connexion</a:t>
            </a:r>
            <a:endParaRPr lang="fr-FR" sz="2400" b="1" dirty="0"/>
          </a:p>
        </p:txBody>
      </p:sp>
      <p:sp>
        <p:nvSpPr>
          <p:cNvPr id="37" name="Rectangle à coins arrondis 36"/>
          <p:cNvSpPr/>
          <p:nvPr/>
        </p:nvSpPr>
        <p:spPr>
          <a:xfrm>
            <a:off x="6286512" y="4929198"/>
            <a:ext cx="2571768" cy="857256"/>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fr-FR" sz="2400" b="1" dirty="0" smtClean="0"/>
              <a:t>Libération d’une connexion</a:t>
            </a:r>
            <a:endParaRPr lang="fr-FR" sz="2400" b="1" dirty="0"/>
          </a:p>
        </p:txBody>
      </p:sp>
      <p:cxnSp>
        <p:nvCxnSpPr>
          <p:cNvPr id="39" name="Connecteur droit avec flèche 38"/>
          <p:cNvCxnSpPr/>
          <p:nvPr/>
        </p:nvCxnSpPr>
        <p:spPr>
          <a:xfrm>
            <a:off x="2428860" y="4357694"/>
            <a:ext cx="3571900" cy="1588"/>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sp>
        <p:nvSpPr>
          <p:cNvPr id="40" name="ZoneTexte 39"/>
          <p:cNvSpPr txBox="1"/>
          <p:nvPr/>
        </p:nvSpPr>
        <p:spPr>
          <a:xfrm>
            <a:off x="3786182" y="3929066"/>
            <a:ext cx="1244600" cy="461665"/>
          </a:xfrm>
          <a:prstGeom prst="rect">
            <a:avLst/>
          </a:prstGeom>
          <a:noFill/>
        </p:spPr>
        <p:txBody>
          <a:bodyPr wrap="square" rtlCol="0">
            <a:spAutoFit/>
          </a:bodyPr>
          <a:lstStyle/>
          <a:p>
            <a:r>
              <a:rPr lang="fr-FR" sz="2400" b="1" dirty="0" smtClean="0"/>
              <a:t>DATA</a:t>
            </a:r>
            <a:endParaRPr lang="fr-FR" sz="2400" b="1" dirty="0"/>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Scénario d'établissement d'une connexion </a:t>
            </a:r>
            <a:endParaRPr lang="fr-FR" sz="3200"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102</a:t>
            </a:fld>
            <a:endParaRPr lang="fr-BE" dirty="0"/>
          </a:p>
        </p:txBody>
      </p:sp>
      <p:pic>
        <p:nvPicPr>
          <p:cNvPr id="7" name="Picture 2"/>
          <p:cNvPicPr>
            <a:picLocks noChangeAspect="1" noChangeArrowheads="1"/>
          </p:cNvPicPr>
          <p:nvPr/>
        </p:nvPicPr>
        <p:blipFill>
          <a:blip r:embed="rId2" cstate="print"/>
          <a:srcRect/>
          <a:stretch>
            <a:fillRect/>
          </a:stretch>
        </p:blipFill>
        <p:spPr bwMode="auto">
          <a:xfrm>
            <a:off x="2000232" y="1357298"/>
            <a:ext cx="819153" cy="819153"/>
          </a:xfrm>
          <a:prstGeom prst="rect">
            <a:avLst/>
          </a:prstGeom>
          <a:noFill/>
          <a:ln w="9525">
            <a:noFill/>
            <a:miter lim="800000"/>
            <a:headEnd/>
            <a:tailEnd/>
          </a:ln>
        </p:spPr>
      </p:pic>
      <p:cxnSp>
        <p:nvCxnSpPr>
          <p:cNvPr id="8" name="Connecteur droit 7"/>
          <p:cNvCxnSpPr>
            <a:stCxn id="7" idx="2"/>
          </p:cNvCxnSpPr>
          <p:nvPr/>
        </p:nvCxnSpPr>
        <p:spPr>
          <a:xfrm rot="16200000" flipH="1">
            <a:off x="364300" y="4221959"/>
            <a:ext cx="4110069" cy="19051"/>
          </a:xfrm>
          <a:prstGeom prst="line">
            <a:avLst/>
          </a:prstGeom>
        </p:spPr>
        <p:style>
          <a:lnRef idx="2">
            <a:schemeClr val="dk1"/>
          </a:lnRef>
          <a:fillRef idx="0">
            <a:schemeClr val="dk1"/>
          </a:fillRef>
          <a:effectRef idx="1">
            <a:schemeClr val="dk1"/>
          </a:effectRef>
          <a:fontRef idx="minor">
            <a:schemeClr val="tx1"/>
          </a:fontRef>
        </p:style>
      </p:cxnSp>
      <p:cxnSp>
        <p:nvCxnSpPr>
          <p:cNvPr id="9" name="Connecteur droit avec flèche 8"/>
          <p:cNvCxnSpPr/>
          <p:nvPr/>
        </p:nvCxnSpPr>
        <p:spPr>
          <a:xfrm>
            <a:off x="2428860" y="2928934"/>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0" name="ZoneTexte 9"/>
          <p:cNvSpPr txBox="1"/>
          <p:nvPr/>
        </p:nvSpPr>
        <p:spPr>
          <a:xfrm>
            <a:off x="3714744" y="2428868"/>
            <a:ext cx="1244600" cy="461665"/>
          </a:xfrm>
          <a:prstGeom prst="rect">
            <a:avLst/>
          </a:prstGeom>
          <a:noFill/>
        </p:spPr>
        <p:txBody>
          <a:bodyPr wrap="square" rtlCol="0">
            <a:spAutoFit/>
          </a:bodyPr>
          <a:lstStyle/>
          <a:p>
            <a:r>
              <a:rPr lang="fr-FR" sz="2400" b="1" dirty="0" smtClean="0"/>
              <a:t>SABM,P</a:t>
            </a:r>
            <a:endParaRPr lang="fr-FR" sz="2400" b="1" dirty="0"/>
          </a:p>
        </p:txBody>
      </p:sp>
      <p:cxnSp>
        <p:nvCxnSpPr>
          <p:cNvPr id="11" name="Connecteur droit avec flèche 10"/>
          <p:cNvCxnSpPr/>
          <p:nvPr/>
        </p:nvCxnSpPr>
        <p:spPr>
          <a:xfrm rot="10800000">
            <a:off x="3857620" y="3643315"/>
            <a:ext cx="2143142" cy="1587"/>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2" name="ZoneTexte 11"/>
          <p:cNvSpPr txBox="1"/>
          <p:nvPr/>
        </p:nvSpPr>
        <p:spPr>
          <a:xfrm flipH="1">
            <a:off x="4786314" y="3214686"/>
            <a:ext cx="928694" cy="461665"/>
          </a:xfrm>
          <a:prstGeom prst="rect">
            <a:avLst/>
          </a:prstGeom>
          <a:noFill/>
        </p:spPr>
        <p:txBody>
          <a:bodyPr wrap="square" rtlCol="0">
            <a:spAutoFit/>
          </a:bodyPr>
          <a:lstStyle/>
          <a:p>
            <a:r>
              <a:rPr lang="fr-FR" sz="2400" b="1" dirty="0" smtClean="0"/>
              <a:t>UA,F</a:t>
            </a:r>
            <a:endParaRPr lang="fr-FR" sz="2400" b="1" dirty="0"/>
          </a:p>
        </p:txBody>
      </p:sp>
      <p:cxnSp>
        <p:nvCxnSpPr>
          <p:cNvPr id="13" name="Connecteur droit avec flèche 12"/>
          <p:cNvCxnSpPr/>
          <p:nvPr/>
        </p:nvCxnSpPr>
        <p:spPr>
          <a:xfrm>
            <a:off x="2428860" y="5072074"/>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4" name="ZoneTexte 13"/>
          <p:cNvSpPr txBox="1"/>
          <p:nvPr/>
        </p:nvSpPr>
        <p:spPr>
          <a:xfrm>
            <a:off x="3786182" y="4643446"/>
            <a:ext cx="1428760" cy="461665"/>
          </a:xfrm>
          <a:prstGeom prst="rect">
            <a:avLst/>
          </a:prstGeom>
          <a:noFill/>
        </p:spPr>
        <p:txBody>
          <a:bodyPr wrap="square" rtlCol="0">
            <a:spAutoFit/>
          </a:bodyPr>
          <a:lstStyle/>
          <a:p>
            <a:r>
              <a:rPr lang="fr-FR" sz="2400" b="1" dirty="0" smtClean="0"/>
              <a:t>SABM,P</a:t>
            </a:r>
            <a:endParaRPr lang="fr-FR" sz="2400" b="1" dirty="0"/>
          </a:p>
        </p:txBody>
      </p:sp>
      <p:cxnSp>
        <p:nvCxnSpPr>
          <p:cNvPr id="15" name="Connecteur droit avec flèche 14"/>
          <p:cNvCxnSpPr/>
          <p:nvPr/>
        </p:nvCxnSpPr>
        <p:spPr>
          <a:xfrm rot="10800000">
            <a:off x="2428860" y="5786454"/>
            <a:ext cx="357190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6" name="ZoneTexte 15"/>
          <p:cNvSpPr txBox="1"/>
          <p:nvPr/>
        </p:nvSpPr>
        <p:spPr>
          <a:xfrm flipH="1">
            <a:off x="3786182" y="5357826"/>
            <a:ext cx="928694" cy="461665"/>
          </a:xfrm>
          <a:prstGeom prst="rect">
            <a:avLst/>
          </a:prstGeom>
          <a:noFill/>
        </p:spPr>
        <p:txBody>
          <a:bodyPr wrap="square" rtlCol="0">
            <a:spAutoFit/>
          </a:bodyPr>
          <a:lstStyle/>
          <a:p>
            <a:r>
              <a:rPr lang="fr-FR" sz="2400" b="1" dirty="0" smtClean="0"/>
              <a:t>UA,F</a:t>
            </a:r>
            <a:endParaRPr lang="fr-FR" sz="2400" b="1" dirty="0"/>
          </a:p>
        </p:txBody>
      </p:sp>
      <p:pic>
        <p:nvPicPr>
          <p:cNvPr id="17" name="Picture 2"/>
          <p:cNvPicPr>
            <a:picLocks noChangeAspect="1" noChangeArrowheads="1"/>
          </p:cNvPicPr>
          <p:nvPr/>
        </p:nvPicPr>
        <p:blipFill>
          <a:blip r:embed="rId2" cstate="print"/>
          <a:srcRect/>
          <a:stretch>
            <a:fillRect/>
          </a:stretch>
        </p:blipFill>
        <p:spPr bwMode="auto">
          <a:xfrm>
            <a:off x="5572132" y="1357298"/>
            <a:ext cx="819153" cy="819153"/>
          </a:xfrm>
          <a:prstGeom prst="rect">
            <a:avLst/>
          </a:prstGeom>
          <a:noFill/>
          <a:ln w="9525">
            <a:noFill/>
            <a:miter lim="800000"/>
            <a:headEnd/>
            <a:tailEnd/>
          </a:ln>
        </p:spPr>
      </p:pic>
      <p:cxnSp>
        <p:nvCxnSpPr>
          <p:cNvPr id="18" name="Connecteur droit 17"/>
          <p:cNvCxnSpPr>
            <a:stCxn id="17" idx="2"/>
          </p:cNvCxnSpPr>
          <p:nvPr/>
        </p:nvCxnSpPr>
        <p:spPr>
          <a:xfrm rot="16200000" flipH="1">
            <a:off x="3936200" y="4221959"/>
            <a:ext cx="4110069" cy="19051"/>
          </a:xfrm>
          <a:prstGeom prst="line">
            <a:avLst/>
          </a:prstGeom>
        </p:spPr>
        <p:style>
          <a:lnRef idx="2">
            <a:schemeClr val="dk1"/>
          </a:lnRef>
          <a:fillRef idx="0">
            <a:schemeClr val="dk1"/>
          </a:fillRef>
          <a:effectRef idx="1">
            <a:schemeClr val="dk1"/>
          </a:effectRef>
          <a:fontRef idx="minor">
            <a:schemeClr val="tx1"/>
          </a:fontRef>
        </p:style>
      </p:cxnSp>
      <p:sp>
        <p:nvSpPr>
          <p:cNvPr id="26" name="Multiplier 25"/>
          <p:cNvSpPr/>
          <p:nvPr/>
        </p:nvSpPr>
        <p:spPr>
          <a:xfrm>
            <a:off x="3714744" y="3214686"/>
            <a:ext cx="500066" cy="857256"/>
          </a:xfrm>
          <a:prstGeom prst="mathMultiply">
            <a:avLst>
              <a:gd name="adj1" fmla="val 11330"/>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FR"/>
          </a:p>
        </p:txBody>
      </p:sp>
      <p:cxnSp>
        <p:nvCxnSpPr>
          <p:cNvPr id="28" name="Connecteur droit avec flèche 27"/>
          <p:cNvCxnSpPr/>
          <p:nvPr/>
        </p:nvCxnSpPr>
        <p:spPr>
          <a:xfrm rot="5400000">
            <a:off x="1143770" y="4071942"/>
            <a:ext cx="2143140" cy="1588"/>
          </a:xfrm>
          <a:prstGeom prst="straightConnector1">
            <a:avLst/>
          </a:prstGeom>
          <a:ln>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29" name="Rectangle à coins arrondis 28"/>
          <p:cNvSpPr/>
          <p:nvPr/>
        </p:nvSpPr>
        <p:spPr>
          <a:xfrm>
            <a:off x="428628" y="3929066"/>
            <a:ext cx="1500166" cy="500066"/>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fr-FR" sz="2400" b="1" dirty="0" smtClean="0"/>
              <a:t>Timeout</a:t>
            </a:r>
            <a:endParaRPr lang="fr-FR" sz="2400" b="1" dirty="0"/>
          </a:p>
        </p:txBody>
      </p:sp>
      <p:sp>
        <p:nvSpPr>
          <p:cNvPr id="30" name="Rectangle à coins arrondis 29"/>
          <p:cNvSpPr/>
          <p:nvPr/>
        </p:nvSpPr>
        <p:spPr>
          <a:xfrm>
            <a:off x="6215074" y="5143512"/>
            <a:ext cx="2571768" cy="857256"/>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fr-FR" sz="2400" b="1" dirty="0" smtClean="0"/>
              <a:t>Etablissement d’une connexion</a:t>
            </a:r>
            <a:endParaRPr lang="fr-FR" sz="2400" b="1" dirty="0"/>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Refus d'établissement de connexion </a:t>
            </a:r>
            <a:endParaRPr lang="fr-FR" sz="2800"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103</a:t>
            </a:fld>
            <a:endParaRPr lang="fr-BE" dirty="0"/>
          </a:p>
        </p:txBody>
      </p:sp>
      <p:pic>
        <p:nvPicPr>
          <p:cNvPr id="7" name="Picture 2"/>
          <p:cNvPicPr>
            <a:picLocks noChangeAspect="1" noChangeArrowheads="1"/>
          </p:cNvPicPr>
          <p:nvPr/>
        </p:nvPicPr>
        <p:blipFill>
          <a:blip r:embed="rId2" cstate="print"/>
          <a:srcRect/>
          <a:stretch>
            <a:fillRect/>
          </a:stretch>
        </p:blipFill>
        <p:spPr bwMode="auto">
          <a:xfrm>
            <a:off x="2000232" y="2285993"/>
            <a:ext cx="819153" cy="819153"/>
          </a:xfrm>
          <a:prstGeom prst="rect">
            <a:avLst/>
          </a:prstGeom>
          <a:noFill/>
          <a:ln w="9525">
            <a:noFill/>
            <a:miter lim="800000"/>
            <a:headEnd/>
            <a:tailEnd/>
          </a:ln>
        </p:spPr>
      </p:pic>
      <p:cxnSp>
        <p:nvCxnSpPr>
          <p:cNvPr id="8" name="Connecteur droit 7"/>
          <p:cNvCxnSpPr>
            <a:stCxn id="7" idx="2"/>
          </p:cNvCxnSpPr>
          <p:nvPr/>
        </p:nvCxnSpPr>
        <p:spPr>
          <a:xfrm rot="16200000" flipH="1">
            <a:off x="1435870" y="4079084"/>
            <a:ext cx="1966929" cy="19051"/>
          </a:xfrm>
          <a:prstGeom prst="line">
            <a:avLst/>
          </a:prstGeom>
        </p:spPr>
        <p:style>
          <a:lnRef idx="2">
            <a:schemeClr val="dk1"/>
          </a:lnRef>
          <a:fillRef idx="0">
            <a:schemeClr val="dk1"/>
          </a:fillRef>
          <a:effectRef idx="1">
            <a:schemeClr val="dk1"/>
          </a:effectRef>
          <a:fontRef idx="minor">
            <a:schemeClr val="tx1"/>
          </a:fontRef>
        </p:style>
      </p:cxnSp>
      <p:cxnSp>
        <p:nvCxnSpPr>
          <p:cNvPr id="9" name="Connecteur droit avec flèche 8"/>
          <p:cNvCxnSpPr/>
          <p:nvPr/>
        </p:nvCxnSpPr>
        <p:spPr>
          <a:xfrm>
            <a:off x="2428860" y="3857629"/>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0" name="ZoneTexte 9"/>
          <p:cNvSpPr txBox="1"/>
          <p:nvPr/>
        </p:nvSpPr>
        <p:spPr>
          <a:xfrm>
            <a:off x="3714744" y="3357563"/>
            <a:ext cx="1244600" cy="461665"/>
          </a:xfrm>
          <a:prstGeom prst="rect">
            <a:avLst/>
          </a:prstGeom>
          <a:noFill/>
        </p:spPr>
        <p:txBody>
          <a:bodyPr wrap="square" rtlCol="0">
            <a:spAutoFit/>
          </a:bodyPr>
          <a:lstStyle/>
          <a:p>
            <a:r>
              <a:rPr lang="fr-FR" sz="2400" b="1" dirty="0" smtClean="0"/>
              <a:t>SABM,P</a:t>
            </a:r>
            <a:endParaRPr lang="fr-FR" sz="2400" b="1" dirty="0"/>
          </a:p>
        </p:txBody>
      </p:sp>
      <p:cxnSp>
        <p:nvCxnSpPr>
          <p:cNvPr id="11" name="Connecteur droit avec flèche 10"/>
          <p:cNvCxnSpPr/>
          <p:nvPr/>
        </p:nvCxnSpPr>
        <p:spPr>
          <a:xfrm rot="10800000">
            <a:off x="2428860" y="4572009"/>
            <a:ext cx="357190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2" name="ZoneTexte 11"/>
          <p:cNvSpPr txBox="1"/>
          <p:nvPr/>
        </p:nvSpPr>
        <p:spPr>
          <a:xfrm flipH="1">
            <a:off x="3929058" y="4143381"/>
            <a:ext cx="928694" cy="461665"/>
          </a:xfrm>
          <a:prstGeom prst="rect">
            <a:avLst/>
          </a:prstGeom>
          <a:noFill/>
        </p:spPr>
        <p:txBody>
          <a:bodyPr wrap="square" rtlCol="0">
            <a:spAutoFit/>
          </a:bodyPr>
          <a:lstStyle/>
          <a:p>
            <a:r>
              <a:rPr lang="fr-FR" sz="2400" b="1" dirty="0" smtClean="0"/>
              <a:t>DM,F</a:t>
            </a:r>
            <a:endParaRPr lang="fr-FR" sz="2400" b="1" dirty="0"/>
          </a:p>
        </p:txBody>
      </p:sp>
      <p:pic>
        <p:nvPicPr>
          <p:cNvPr id="17" name="Picture 2"/>
          <p:cNvPicPr>
            <a:picLocks noChangeAspect="1" noChangeArrowheads="1"/>
          </p:cNvPicPr>
          <p:nvPr/>
        </p:nvPicPr>
        <p:blipFill>
          <a:blip r:embed="rId2" cstate="print"/>
          <a:srcRect/>
          <a:stretch>
            <a:fillRect/>
          </a:stretch>
        </p:blipFill>
        <p:spPr bwMode="auto">
          <a:xfrm>
            <a:off x="5572132" y="2285993"/>
            <a:ext cx="819153" cy="819153"/>
          </a:xfrm>
          <a:prstGeom prst="rect">
            <a:avLst/>
          </a:prstGeom>
          <a:noFill/>
          <a:ln w="9525">
            <a:noFill/>
            <a:miter lim="800000"/>
            <a:headEnd/>
            <a:tailEnd/>
          </a:ln>
        </p:spPr>
      </p:pic>
      <p:cxnSp>
        <p:nvCxnSpPr>
          <p:cNvPr id="18" name="Connecteur droit 17"/>
          <p:cNvCxnSpPr>
            <a:stCxn id="17" idx="2"/>
          </p:cNvCxnSpPr>
          <p:nvPr/>
        </p:nvCxnSpPr>
        <p:spPr>
          <a:xfrm rot="16200000" flipH="1">
            <a:off x="5007770" y="4079084"/>
            <a:ext cx="1966929" cy="19051"/>
          </a:xfrm>
          <a:prstGeom prst="line">
            <a:avLst/>
          </a:prstGeom>
        </p:spPr>
        <p:style>
          <a:lnRef idx="2">
            <a:schemeClr val="dk1"/>
          </a:lnRef>
          <a:fillRef idx="0">
            <a:schemeClr val="dk1"/>
          </a:fillRef>
          <a:effectRef idx="1">
            <a:schemeClr val="dk1"/>
          </a:effectRef>
          <a:fontRef idx="minor">
            <a:schemeClr val="tx1"/>
          </a:fontRef>
        </p:style>
      </p:cxnSp>
      <p:sp>
        <p:nvSpPr>
          <p:cNvPr id="19" name="Rectangle à coins arrondis 18"/>
          <p:cNvSpPr/>
          <p:nvPr/>
        </p:nvSpPr>
        <p:spPr>
          <a:xfrm>
            <a:off x="6215074" y="3643314"/>
            <a:ext cx="2714644" cy="107157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fr-FR" sz="2400" b="1" dirty="0" smtClean="0"/>
              <a:t>Refus d’établissement d’une connexion</a:t>
            </a:r>
            <a:endParaRPr lang="fr-FR" sz="2400" b="1" dirty="0"/>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71462"/>
            <a:ext cx="8229600" cy="1011222"/>
          </a:xfrm>
        </p:spPr>
        <p:txBody>
          <a:bodyPr>
            <a:normAutofit fontScale="90000"/>
          </a:bodyPr>
          <a:lstStyle/>
          <a:p>
            <a:r>
              <a:rPr lang="fr-FR" sz="3200" dirty="0" smtClean="0"/>
              <a:t>Scénario de transfert de données</a:t>
            </a:r>
            <a:br>
              <a:rPr lang="fr-FR" sz="3200" dirty="0" smtClean="0"/>
            </a:br>
            <a:r>
              <a:rPr lang="fr-FR" sz="3200" dirty="0" smtClean="0"/>
              <a:t>transfert unidirectionnel des données </a:t>
            </a:r>
            <a:endParaRPr lang="fr-FR" sz="3200"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5" name="Espace réservé du pied de page 4"/>
          <p:cNvSpPr>
            <a:spLocks noGrp="1"/>
          </p:cNvSpPr>
          <p:nvPr>
            <p:ph type="ftr" sz="quarter" idx="11"/>
          </p:nvPr>
        </p:nvSpPr>
        <p:spPr/>
        <p:txBody>
          <a:bodyPr/>
          <a:lstStyle/>
          <a:p>
            <a:r>
              <a:rPr lang="fr-FR" smtClean="0"/>
              <a:t>Réseaux Téléinformatique - Dr. Amine DHRAIEF</a:t>
            </a:r>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104</a:t>
            </a:fld>
            <a:endParaRPr lang="fr-BE" dirty="0"/>
          </a:p>
        </p:txBody>
      </p:sp>
      <p:pic>
        <p:nvPicPr>
          <p:cNvPr id="7" name="Picture 2"/>
          <p:cNvPicPr>
            <a:picLocks noChangeAspect="1" noChangeArrowheads="1"/>
          </p:cNvPicPr>
          <p:nvPr/>
        </p:nvPicPr>
        <p:blipFill>
          <a:blip r:embed="rId2" cstate="print"/>
          <a:srcRect/>
          <a:stretch>
            <a:fillRect/>
          </a:stretch>
        </p:blipFill>
        <p:spPr bwMode="auto">
          <a:xfrm>
            <a:off x="2000232" y="857232"/>
            <a:ext cx="819153" cy="819153"/>
          </a:xfrm>
          <a:prstGeom prst="rect">
            <a:avLst/>
          </a:prstGeom>
          <a:noFill/>
          <a:ln w="9525">
            <a:noFill/>
            <a:miter lim="800000"/>
            <a:headEnd/>
            <a:tailEnd/>
          </a:ln>
        </p:spPr>
      </p:pic>
      <p:cxnSp>
        <p:nvCxnSpPr>
          <p:cNvPr id="8" name="Connecteur droit 7"/>
          <p:cNvCxnSpPr>
            <a:stCxn id="7" idx="2"/>
          </p:cNvCxnSpPr>
          <p:nvPr/>
        </p:nvCxnSpPr>
        <p:spPr>
          <a:xfrm rot="16200000" flipH="1">
            <a:off x="78548" y="4007645"/>
            <a:ext cx="4681573" cy="19051"/>
          </a:xfrm>
          <a:prstGeom prst="line">
            <a:avLst/>
          </a:prstGeom>
        </p:spPr>
        <p:style>
          <a:lnRef idx="2">
            <a:schemeClr val="dk1"/>
          </a:lnRef>
          <a:fillRef idx="0">
            <a:schemeClr val="dk1"/>
          </a:fillRef>
          <a:effectRef idx="1">
            <a:schemeClr val="dk1"/>
          </a:effectRef>
          <a:fontRef idx="minor">
            <a:schemeClr val="tx1"/>
          </a:fontRef>
        </p:style>
      </p:cxnSp>
      <p:cxnSp>
        <p:nvCxnSpPr>
          <p:cNvPr id="9" name="Connecteur droit avec flèche 8"/>
          <p:cNvCxnSpPr/>
          <p:nvPr/>
        </p:nvCxnSpPr>
        <p:spPr>
          <a:xfrm>
            <a:off x="2428860" y="2000240"/>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0" name="ZoneTexte 9"/>
          <p:cNvSpPr txBox="1"/>
          <p:nvPr/>
        </p:nvSpPr>
        <p:spPr>
          <a:xfrm>
            <a:off x="3806823" y="1600130"/>
            <a:ext cx="1244600" cy="400110"/>
          </a:xfrm>
          <a:prstGeom prst="rect">
            <a:avLst/>
          </a:prstGeom>
          <a:noFill/>
        </p:spPr>
        <p:txBody>
          <a:bodyPr wrap="square" rtlCol="0">
            <a:spAutoFit/>
          </a:bodyPr>
          <a:lstStyle/>
          <a:p>
            <a:r>
              <a:rPr lang="fr-FR" sz="2000" b="1" dirty="0" smtClean="0"/>
              <a:t>SABM,P</a:t>
            </a:r>
            <a:endParaRPr lang="fr-FR" sz="2000" b="1" dirty="0"/>
          </a:p>
        </p:txBody>
      </p:sp>
      <p:cxnSp>
        <p:nvCxnSpPr>
          <p:cNvPr id="11" name="Connecteur droit avec flèche 10"/>
          <p:cNvCxnSpPr/>
          <p:nvPr/>
        </p:nvCxnSpPr>
        <p:spPr>
          <a:xfrm rot="10800000">
            <a:off x="2428860" y="2428868"/>
            <a:ext cx="357190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2" name="ZoneTexte 11"/>
          <p:cNvSpPr txBox="1"/>
          <p:nvPr/>
        </p:nvSpPr>
        <p:spPr>
          <a:xfrm flipH="1">
            <a:off x="3964776" y="2071678"/>
            <a:ext cx="928694" cy="400110"/>
          </a:xfrm>
          <a:prstGeom prst="rect">
            <a:avLst/>
          </a:prstGeom>
          <a:noFill/>
        </p:spPr>
        <p:txBody>
          <a:bodyPr wrap="square" rtlCol="0">
            <a:spAutoFit/>
          </a:bodyPr>
          <a:lstStyle/>
          <a:p>
            <a:r>
              <a:rPr lang="fr-FR" sz="2000" b="1" dirty="0" smtClean="0"/>
              <a:t>UA,F</a:t>
            </a:r>
            <a:endParaRPr lang="fr-FR" sz="2000" b="1" dirty="0"/>
          </a:p>
        </p:txBody>
      </p:sp>
      <p:pic>
        <p:nvPicPr>
          <p:cNvPr id="13" name="Picture 2"/>
          <p:cNvPicPr>
            <a:picLocks noChangeAspect="1" noChangeArrowheads="1"/>
          </p:cNvPicPr>
          <p:nvPr/>
        </p:nvPicPr>
        <p:blipFill>
          <a:blip r:embed="rId2" cstate="print"/>
          <a:srcRect/>
          <a:stretch>
            <a:fillRect/>
          </a:stretch>
        </p:blipFill>
        <p:spPr bwMode="auto">
          <a:xfrm>
            <a:off x="5572132" y="857232"/>
            <a:ext cx="819153" cy="819153"/>
          </a:xfrm>
          <a:prstGeom prst="rect">
            <a:avLst/>
          </a:prstGeom>
          <a:noFill/>
          <a:ln w="9525">
            <a:noFill/>
            <a:miter lim="800000"/>
            <a:headEnd/>
            <a:tailEnd/>
          </a:ln>
        </p:spPr>
      </p:pic>
      <p:cxnSp>
        <p:nvCxnSpPr>
          <p:cNvPr id="14" name="Connecteur droit 13"/>
          <p:cNvCxnSpPr>
            <a:stCxn id="13" idx="2"/>
          </p:cNvCxnSpPr>
          <p:nvPr/>
        </p:nvCxnSpPr>
        <p:spPr>
          <a:xfrm rot="16200000" flipH="1">
            <a:off x="3650448" y="4007645"/>
            <a:ext cx="4681573" cy="19051"/>
          </a:xfrm>
          <a:prstGeom prst="line">
            <a:avLst/>
          </a:prstGeom>
        </p:spPr>
        <p:style>
          <a:lnRef idx="2">
            <a:schemeClr val="dk1"/>
          </a:lnRef>
          <a:fillRef idx="0">
            <a:schemeClr val="dk1"/>
          </a:fillRef>
          <a:effectRef idx="1">
            <a:schemeClr val="dk1"/>
          </a:effectRef>
          <a:fontRef idx="minor">
            <a:schemeClr val="tx1"/>
          </a:fontRef>
        </p:style>
      </p:cxnSp>
      <p:cxnSp>
        <p:nvCxnSpPr>
          <p:cNvPr id="17" name="Connecteur droit avec flèche 16"/>
          <p:cNvCxnSpPr/>
          <p:nvPr/>
        </p:nvCxnSpPr>
        <p:spPr>
          <a:xfrm>
            <a:off x="2428860" y="2998784"/>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8" name="ZoneTexte 17"/>
          <p:cNvSpPr txBox="1"/>
          <p:nvPr/>
        </p:nvSpPr>
        <p:spPr>
          <a:xfrm>
            <a:off x="3806823" y="2598674"/>
            <a:ext cx="1244600" cy="400110"/>
          </a:xfrm>
          <a:prstGeom prst="rect">
            <a:avLst/>
          </a:prstGeom>
          <a:noFill/>
        </p:spPr>
        <p:txBody>
          <a:bodyPr wrap="square" rtlCol="0">
            <a:spAutoFit/>
          </a:bodyPr>
          <a:lstStyle/>
          <a:p>
            <a:r>
              <a:rPr lang="fr-FR" sz="2000" b="1" dirty="0" smtClean="0"/>
              <a:t>I (0,0,)</a:t>
            </a:r>
            <a:endParaRPr lang="fr-FR" sz="2000" b="1" dirty="0"/>
          </a:p>
        </p:txBody>
      </p:sp>
      <p:cxnSp>
        <p:nvCxnSpPr>
          <p:cNvPr id="19" name="Connecteur droit avec flèche 18"/>
          <p:cNvCxnSpPr/>
          <p:nvPr/>
        </p:nvCxnSpPr>
        <p:spPr>
          <a:xfrm>
            <a:off x="2428860" y="3400482"/>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20" name="ZoneTexte 19"/>
          <p:cNvSpPr txBox="1"/>
          <p:nvPr/>
        </p:nvSpPr>
        <p:spPr>
          <a:xfrm>
            <a:off x="3806823" y="3000372"/>
            <a:ext cx="1244600" cy="400110"/>
          </a:xfrm>
          <a:prstGeom prst="rect">
            <a:avLst/>
          </a:prstGeom>
          <a:noFill/>
        </p:spPr>
        <p:txBody>
          <a:bodyPr wrap="square" rtlCol="0">
            <a:spAutoFit/>
          </a:bodyPr>
          <a:lstStyle/>
          <a:p>
            <a:r>
              <a:rPr lang="fr-FR" sz="2000" b="1" dirty="0" smtClean="0"/>
              <a:t>I (1,0,)</a:t>
            </a:r>
            <a:endParaRPr lang="fr-FR" sz="2000" b="1" dirty="0"/>
          </a:p>
        </p:txBody>
      </p:sp>
      <p:cxnSp>
        <p:nvCxnSpPr>
          <p:cNvPr id="21" name="Connecteur droit avec flèche 20"/>
          <p:cNvCxnSpPr/>
          <p:nvPr/>
        </p:nvCxnSpPr>
        <p:spPr>
          <a:xfrm>
            <a:off x="2428860" y="3784602"/>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22" name="ZoneTexte 21"/>
          <p:cNvSpPr txBox="1"/>
          <p:nvPr/>
        </p:nvSpPr>
        <p:spPr>
          <a:xfrm>
            <a:off x="3806823" y="3384492"/>
            <a:ext cx="1244600" cy="400110"/>
          </a:xfrm>
          <a:prstGeom prst="rect">
            <a:avLst/>
          </a:prstGeom>
          <a:noFill/>
        </p:spPr>
        <p:txBody>
          <a:bodyPr wrap="square" rtlCol="0">
            <a:spAutoFit/>
          </a:bodyPr>
          <a:lstStyle/>
          <a:p>
            <a:r>
              <a:rPr lang="fr-FR" sz="2000" b="1" dirty="0" smtClean="0"/>
              <a:t>I (2,0,)</a:t>
            </a:r>
            <a:endParaRPr lang="fr-FR" sz="2000" b="1" dirty="0"/>
          </a:p>
        </p:txBody>
      </p:sp>
      <p:cxnSp>
        <p:nvCxnSpPr>
          <p:cNvPr id="23" name="Connecteur droit avec flèche 22"/>
          <p:cNvCxnSpPr/>
          <p:nvPr/>
        </p:nvCxnSpPr>
        <p:spPr>
          <a:xfrm>
            <a:off x="2428860" y="4141792"/>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24" name="ZoneTexte 23"/>
          <p:cNvSpPr txBox="1"/>
          <p:nvPr/>
        </p:nvSpPr>
        <p:spPr>
          <a:xfrm>
            <a:off x="3806823" y="3741682"/>
            <a:ext cx="1244600" cy="400110"/>
          </a:xfrm>
          <a:prstGeom prst="rect">
            <a:avLst/>
          </a:prstGeom>
          <a:noFill/>
        </p:spPr>
        <p:txBody>
          <a:bodyPr wrap="square" rtlCol="0">
            <a:spAutoFit/>
          </a:bodyPr>
          <a:lstStyle/>
          <a:p>
            <a:r>
              <a:rPr lang="fr-FR" sz="2000" b="1" dirty="0" smtClean="0"/>
              <a:t>I (3,0,P)</a:t>
            </a:r>
            <a:endParaRPr lang="fr-FR" sz="2000" b="1" dirty="0"/>
          </a:p>
        </p:txBody>
      </p:sp>
      <p:cxnSp>
        <p:nvCxnSpPr>
          <p:cNvPr id="25" name="Connecteur droit avec flèche 24"/>
          <p:cNvCxnSpPr/>
          <p:nvPr/>
        </p:nvCxnSpPr>
        <p:spPr>
          <a:xfrm rot="10800000">
            <a:off x="2428861" y="4572008"/>
            <a:ext cx="357190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26" name="ZoneTexte 25"/>
          <p:cNvSpPr txBox="1"/>
          <p:nvPr/>
        </p:nvSpPr>
        <p:spPr>
          <a:xfrm flipH="1">
            <a:off x="3821901" y="4214818"/>
            <a:ext cx="1214445" cy="400110"/>
          </a:xfrm>
          <a:prstGeom prst="rect">
            <a:avLst/>
          </a:prstGeom>
          <a:noFill/>
        </p:spPr>
        <p:txBody>
          <a:bodyPr wrap="square" rtlCol="0">
            <a:spAutoFit/>
          </a:bodyPr>
          <a:lstStyle/>
          <a:p>
            <a:r>
              <a:rPr lang="fr-FR" sz="2000" b="1" dirty="0" smtClean="0"/>
              <a:t>RR(4,F)</a:t>
            </a:r>
            <a:endParaRPr lang="fr-FR" sz="2000" b="1" dirty="0"/>
          </a:p>
        </p:txBody>
      </p:sp>
      <p:cxnSp>
        <p:nvCxnSpPr>
          <p:cNvPr id="27" name="Connecteur droit avec flèche 26"/>
          <p:cNvCxnSpPr/>
          <p:nvPr/>
        </p:nvCxnSpPr>
        <p:spPr>
          <a:xfrm>
            <a:off x="2428860" y="5043556"/>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8" name="Connecteur droit avec flèche 27"/>
          <p:cNvCxnSpPr/>
          <p:nvPr/>
        </p:nvCxnSpPr>
        <p:spPr>
          <a:xfrm>
            <a:off x="2428860" y="5427676"/>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31" name="ZoneTexte 30"/>
          <p:cNvSpPr txBox="1"/>
          <p:nvPr/>
        </p:nvSpPr>
        <p:spPr>
          <a:xfrm>
            <a:off x="3806823" y="4643446"/>
            <a:ext cx="1244600" cy="400110"/>
          </a:xfrm>
          <a:prstGeom prst="rect">
            <a:avLst/>
          </a:prstGeom>
          <a:noFill/>
        </p:spPr>
        <p:txBody>
          <a:bodyPr wrap="square" rtlCol="0">
            <a:spAutoFit/>
          </a:bodyPr>
          <a:lstStyle/>
          <a:p>
            <a:r>
              <a:rPr lang="fr-FR" sz="2000" b="1" dirty="0" smtClean="0"/>
              <a:t>I (4,0,)</a:t>
            </a:r>
            <a:endParaRPr lang="fr-FR" sz="2000" b="1" dirty="0"/>
          </a:p>
        </p:txBody>
      </p:sp>
      <p:sp>
        <p:nvSpPr>
          <p:cNvPr id="32" name="ZoneTexte 31"/>
          <p:cNvSpPr txBox="1"/>
          <p:nvPr/>
        </p:nvSpPr>
        <p:spPr>
          <a:xfrm>
            <a:off x="3806823" y="5029154"/>
            <a:ext cx="1244600" cy="400110"/>
          </a:xfrm>
          <a:prstGeom prst="rect">
            <a:avLst/>
          </a:prstGeom>
          <a:noFill/>
        </p:spPr>
        <p:txBody>
          <a:bodyPr wrap="square" rtlCol="0">
            <a:spAutoFit/>
          </a:bodyPr>
          <a:lstStyle/>
          <a:p>
            <a:r>
              <a:rPr lang="fr-FR" sz="2000" b="1" dirty="0" smtClean="0"/>
              <a:t>I (5,0,)</a:t>
            </a:r>
            <a:endParaRPr lang="fr-FR" sz="2000" b="1" dirty="0"/>
          </a:p>
        </p:txBody>
      </p:sp>
      <p:sp>
        <p:nvSpPr>
          <p:cNvPr id="33" name="ZoneTexte 32"/>
          <p:cNvSpPr txBox="1"/>
          <p:nvPr/>
        </p:nvSpPr>
        <p:spPr>
          <a:xfrm>
            <a:off x="428596" y="3228945"/>
            <a:ext cx="1244600" cy="400110"/>
          </a:xfrm>
          <a:prstGeom prst="rect">
            <a:avLst/>
          </a:prstGeom>
          <a:noFill/>
        </p:spPr>
        <p:txBody>
          <a:bodyPr wrap="square" rtlCol="0">
            <a:spAutoFit/>
          </a:bodyPr>
          <a:lstStyle/>
          <a:p>
            <a:r>
              <a:rPr lang="fr-FR" sz="2000" b="1" dirty="0" smtClean="0"/>
              <a:t>W &gt; 5</a:t>
            </a:r>
            <a:endParaRPr lang="fr-FR" sz="2000" b="1" dirty="0"/>
          </a:p>
        </p:txBody>
      </p:sp>
      <p:sp>
        <p:nvSpPr>
          <p:cNvPr id="34" name="Rectangle 33"/>
          <p:cNvSpPr/>
          <p:nvPr/>
        </p:nvSpPr>
        <p:spPr>
          <a:xfrm>
            <a:off x="6357950" y="2828835"/>
            <a:ext cx="2786050" cy="2554545"/>
          </a:xfrm>
          <a:prstGeom prst="rect">
            <a:avLst/>
          </a:prstGeom>
        </p:spPr>
        <p:txBody>
          <a:bodyPr wrap="square">
            <a:spAutoFit/>
          </a:bodyPr>
          <a:lstStyle/>
          <a:p>
            <a:r>
              <a:rPr lang="fr-FR" sz="2000" b="1" u="sng" dirty="0" smtClean="0"/>
              <a:t>Notations : </a:t>
            </a:r>
            <a:r>
              <a:rPr lang="fr-FR" sz="2000" b="1" dirty="0" smtClean="0"/>
              <a:t>I(N(S),N(R),P/F)</a:t>
            </a:r>
          </a:p>
          <a:p>
            <a:endParaRPr lang="fr-FR" sz="2000" b="1" dirty="0" smtClean="0"/>
          </a:p>
          <a:p>
            <a:r>
              <a:rPr lang="fr-FR" sz="2000" b="1" dirty="0" smtClean="0"/>
              <a:t>REJ(N(R),P/F)</a:t>
            </a:r>
          </a:p>
          <a:p>
            <a:endParaRPr lang="fr-FR" sz="2000" b="1" dirty="0" smtClean="0"/>
          </a:p>
          <a:p>
            <a:r>
              <a:rPr lang="fr-FR" sz="2000" b="1" dirty="0" smtClean="0"/>
              <a:t>RR(N(R),P/F)</a:t>
            </a:r>
          </a:p>
          <a:p>
            <a:endParaRPr lang="fr-FR" sz="2000" b="1" dirty="0" smtClean="0"/>
          </a:p>
          <a:p>
            <a:r>
              <a:rPr lang="fr-FR" sz="2000" b="1" dirty="0" smtClean="0"/>
              <a:t>RNR(N(R),P/F)</a:t>
            </a:r>
            <a:endParaRPr lang="fr-FR" sz="2000" b="1" dirty="0"/>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34" y="0"/>
            <a:ext cx="8229600" cy="1011222"/>
          </a:xfrm>
        </p:spPr>
        <p:txBody>
          <a:bodyPr>
            <a:normAutofit fontScale="90000"/>
          </a:bodyPr>
          <a:lstStyle/>
          <a:p>
            <a:r>
              <a:rPr lang="fr-FR" sz="3200" dirty="0" smtClean="0"/>
              <a:t>Scénario de transfert de données</a:t>
            </a:r>
            <a:br>
              <a:rPr lang="fr-FR" sz="3200" dirty="0" smtClean="0"/>
            </a:br>
            <a:r>
              <a:rPr lang="fr-FR" sz="3200" dirty="0" smtClean="0"/>
              <a:t>transfert bidirectionnel des données </a:t>
            </a:r>
            <a:endParaRPr lang="fr-FR" sz="3200"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105</a:t>
            </a:fld>
            <a:endParaRPr lang="fr-BE" dirty="0"/>
          </a:p>
        </p:txBody>
      </p:sp>
      <p:pic>
        <p:nvPicPr>
          <p:cNvPr id="7" name="Picture 2"/>
          <p:cNvPicPr>
            <a:picLocks noChangeAspect="1" noChangeArrowheads="1"/>
          </p:cNvPicPr>
          <p:nvPr/>
        </p:nvPicPr>
        <p:blipFill>
          <a:blip r:embed="rId2" cstate="print"/>
          <a:srcRect/>
          <a:stretch>
            <a:fillRect/>
          </a:stretch>
        </p:blipFill>
        <p:spPr bwMode="auto">
          <a:xfrm>
            <a:off x="2000232" y="857232"/>
            <a:ext cx="819153" cy="819153"/>
          </a:xfrm>
          <a:prstGeom prst="rect">
            <a:avLst/>
          </a:prstGeom>
          <a:noFill/>
          <a:ln w="9525">
            <a:noFill/>
            <a:miter lim="800000"/>
            <a:headEnd/>
            <a:tailEnd/>
          </a:ln>
        </p:spPr>
      </p:pic>
      <p:cxnSp>
        <p:nvCxnSpPr>
          <p:cNvPr id="8" name="Connecteur droit 7"/>
          <p:cNvCxnSpPr>
            <a:stCxn id="7" idx="2"/>
          </p:cNvCxnSpPr>
          <p:nvPr/>
        </p:nvCxnSpPr>
        <p:spPr>
          <a:xfrm rot="16200000" flipH="1">
            <a:off x="78548" y="4007645"/>
            <a:ext cx="4681573" cy="19051"/>
          </a:xfrm>
          <a:prstGeom prst="line">
            <a:avLst/>
          </a:prstGeom>
        </p:spPr>
        <p:style>
          <a:lnRef idx="2">
            <a:schemeClr val="dk1"/>
          </a:lnRef>
          <a:fillRef idx="0">
            <a:schemeClr val="dk1"/>
          </a:fillRef>
          <a:effectRef idx="1">
            <a:schemeClr val="dk1"/>
          </a:effectRef>
          <a:fontRef idx="minor">
            <a:schemeClr val="tx1"/>
          </a:fontRef>
        </p:style>
      </p:cxnSp>
      <p:cxnSp>
        <p:nvCxnSpPr>
          <p:cNvPr id="9" name="Connecteur droit avec flèche 8"/>
          <p:cNvCxnSpPr/>
          <p:nvPr/>
        </p:nvCxnSpPr>
        <p:spPr>
          <a:xfrm>
            <a:off x="2428860" y="2000240"/>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0" name="ZoneTexte 9"/>
          <p:cNvSpPr txBox="1"/>
          <p:nvPr/>
        </p:nvSpPr>
        <p:spPr>
          <a:xfrm>
            <a:off x="3806823" y="1600130"/>
            <a:ext cx="1244600" cy="400110"/>
          </a:xfrm>
          <a:prstGeom prst="rect">
            <a:avLst/>
          </a:prstGeom>
          <a:noFill/>
        </p:spPr>
        <p:txBody>
          <a:bodyPr wrap="square" rtlCol="0">
            <a:spAutoFit/>
          </a:bodyPr>
          <a:lstStyle/>
          <a:p>
            <a:r>
              <a:rPr lang="fr-FR" sz="2000" b="1" dirty="0" smtClean="0"/>
              <a:t>SABM,P</a:t>
            </a:r>
            <a:endParaRPr lang="fr-FR" sz="2000" b="1" dirty="0"/>
          </a:p>
        </p:txBody>
      </p:sp>
      <p:cxnSp>
        <p:nvCxnSpPr>
          <p:cNvPr id="11" name="Connecteur droit avec flèche 10"/>
          <p:cNvCxnSpPr/>
          <p:nvPr/>
        </p:nvCxnSpPr>
        <p:spPr>
          <a:xfrm rot="10800000">
            <a:off x="2428860" y="2428868"/>
            <a:ext cx="357190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2" name="ZoneTexte 11"/>
          <p:cNvSpPr txBox="1"/>
          <p:nvPr/>
        </p:nvSpPr>
        <p:spPr>
          <a:xfrm flipH="1">
            <a:off x="3964776" y="2071678"/>
            <a:ext cx="928694" cy="400110"/>
          </a:xfrm>
          <a:prstGeom prst="rect">
            <a:avLst/>
          </a:prstGeom>
          <a:noFill/>
        </p:spPr>
        <p:txBody>
          <a:bodyPr wrap="square" rtlCol="0">
            <a:spAutoFit/>
          </a:bodyPr>
          <a:lstStyle/>
          <a:p>
            <a:r>
              <a:rPr lang="fr-FR" sz="2000" b="1" dirty="0" smtClean="0"/>
              <a:t>UA,F</a:t>
            </a:r>
            <a:endParaRPr lang="fr-FR" sz="2000" b="1" dirty="0"/>
          </a:p>
        </p:txBody>
      </p:sp>
      <p:pic>
        <p:nvPicPr>
          <p:cNvPr id="13" name="Picture 2"/>
          <p:cNvPicPr>
            <a:picLocks noChangeAspect="1" noChangeArrowheads="1"/>
          </p:cNvPicPr>
          <p:nvPr/>
        </p:nvPicPr>
        <p:blipFill>
          <a:blip r:embed="rId2" cstate="print"/>
          <a:srcRect/>
          <a:stretch>
            <a:fillRect/>
          </a:stretch>
        </p:blipFill>
        <p:spPr bwMode="auto">
          <a:xfrm>
            <a:off x="5572132" y="857232"/>
            <a:ext cx="819153" cy="819153"/>
          </a:xfrm>
          <a:prstGeom prst="rect">
            <a:avLst/>
          </a:prstGeom>
          <a:noFill/>
          <a:ln w="9525">
            <a:noFill/>
            <a:miter lim="800000"/>
            <a:headEnd/>
            <a:tailEnd/>
          </a:ln>
        </p:spPr>
      </p:pic>
      <p:cxnSp>
        <p:nvCxnSpPr>
          <p:cNvPr id="14" name="Connecteur droit 13"/>
          <p:cNvCxnSpPr>
            <a:stCxn id="13" idx="2"/>
          </p:cNvCxnSpPr>
          <p:nvPr/>
        </p:nvCxnSpPr>
        <p:spPr>
          <a:xfrm rot="16200000" flipH="1">
            <a:off x="3650448" y="4007645"/>
            <a:ext cx="4681573" cy="19051"/>
          </a:xfrm>
          <a:prstGeom prst="line">
            <a:avLst/>
          </a:prstGeom>
        </p:spPr>
        <p:style>
          <a:lnRef idx="2">
            <a:schemeClr val="dk1"/>
          </a:lnRef>
          <a:fillRef idx="0">
            <a:schemeClr val="dk1"/>
          </a:fillRef>
          <a:effectRef idx="1">
            <a:schemeClr val="dk1"/>
          </a:effectRef>
          <a:fontRef idx="minor">
            <a:schemeClr val="tx1"/>
          </a:fontRef>
        </p:style>
      </p:cxnSp>
      <p:cxnSp>
        <p:nvCxnSpPr>
          <p:cNvPr id="17" name="Connecteur droit avec flèche 16"/>
          <p:cNvCxnSpPr/>
          <p:nvPr/>
        </p:nvCxnSpPr>
        <p:spPr>
          <a:xfrm>
            <a:off x="2428860" y="2998784"/>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8" name="ZoneTexte 17"/>
          <p:cNvSpPr txBox="1"/>
          <p:nvPr/>
        </p:nvSpPr>
        <p:spPr>
          <a:xfrm>
            <a:off x="1500166" y="2743138"/>
            <a:ext cx="1244600" cy="400110"/>
          </a:xfrm>
          <a:prstGeom prst="rect">
            <a:avLst/>
          </a:prstGeom>
          <a:noFill/>
        </p:spPr>
        <p:txBody>
          <a:bodyPr wrap="square" rtlCol="0">
            <a:spAutoFit/>
          </a:bodyPr>
          <a:lstStyle/>
          <a:p>
            <a:r>
              <a:rPr lang="fr-FR" sz="2000" b="1" dirty="0" smtClean="0"/>
              <a:t>I (0,0,)</a:t>
            </a:r>
            <a:endParaRPr lang="fr-FR" sz="2000" b="1" dirty="0"/>
          </a:p>
        </p:txBody>
      </p:sp>
      <p:sp>
        <p:nvSpPr>
          <p:cNvPr id="33" name="ZoneTexte 32"/>
          <p:cNvSpPr txBox="1"/>
          <p:nvPr/>
        </p:nvSpPr>
        <p:spPr>
          <a:xfrm>
            <a:off x="500034" y="1500174"/>
            <a:ext cx="1244600" cy="400110"/>
          </a:xfrm>
          <a:prstGeom prst="rect">
            <a:avLst/>
          </a:prstGeom>
          <a:noFill/>
        </p:spPr>
        <p:txBody>
          <a:bodyPr wrap="square" rtlCol="0">
            <a:spAutoFit/>
          </a:bodyPr>
          <a:lstStyle/>
          <a:p>
            <a:r>
              <a:rPr lang="fr-FR" sz="2000" b="1" dirty="0" smtClean="0"/>
              <a:t>W &gt; 5</a:t>
            </a:r>
            <a:endParaRPr lang="fr-FR" sz="2000" b="1" dirty="0"/>
          </a:p>
        </p:txBody>
      </p:sp>
      <p:cxnSp>
        <p:nvCxnSpPr>
          <p:cNvPr id="34" name="Connecteur droit avec flèche 33"/>
          <p:cNvCxnSpPr/>
          <p:nvPr/>
        </p:nvCxnSpPr>
        <p:spPr>
          <a:xfrm rot="10800000" flipV="1">
            <a:off x="2357422" y="3000372"/>
            <a:ext cx="3643338" cy="42862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37" name="ZoneTexte 36"/>
          <p:cNvSpPr txBox="1"/>
          <p:nvPr/>
        </p:nvSpPr>
        <p:spPr>
          <a:xfrm>
            <a:off x="6042045" y="2714620"/>
            <a:ext cx="1244600" cy="400110"/>
          </a:xfrm>
          <a:prstGeom prst="rect">
            <a:avLst/>
          </a:prstGeom>
          <a:noFill/>
        </p:spPr>
        <p:txBody>
          <a:bodyPr wrap="square" rtlCol="0">
            <a:spAutoFit/>
          </a:bodyPr>
          <a:lstStyle/>
          <a:p>
            <a:r>
              <a:rPr lang="fr-FR" sz="2000" b="1" dirty="0" smtClean="0"/>
              <a:t>I (0,0,)</a:t>
            </a:r>
            <a:endParaRPr lang="fr-FR" sz="2000" b="1" dirty="0"/>
          </a:p>
        </p:txBody>
      </p:sp>
      <p:cxnSp>
        <p:nvCxnSpPr>
          <p:cNvPr id="38" name="Connecteur droit avec flèche 37"/>
          <p:cNvCxnSpPr/>
          <p:nvPr/>
        </p:nvCxnSpPr>
        <p:spPr>
          <a:xfrm>
            <a:off x="2428860" y="3641726"/>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39" name="ZoneTexte 38"/>
          <p:cNvSpPr txBox="1"/>
          <p:nvPr/>
        </p:nvSpPr>
        <p:spPr>
          <a:xfrm>
            <a:off x="1500166" y="3357562"/>
            <a:ext cx="1244600" cy="400110"/>
          </a:xfrm>
          <a:prstGeom prst="rect">
            <a:avLst/>
          </a:prstGeom>
          <a:noFill/>
        </p:spPr>
        <p:txBody>
          <a:bodyPr wrap="square" rtlCol="0">
            <a:spAutoFit/>
          </a:bodyPr>
          <a:lstStyle/>
          <a:p>
            <a:r>
              <a:rPr lang="fr-FR" sz="2000" b="1" dirty="0" smtClean="0"/>
              <a:t>I (1,1,)</a:t>
            </a:r>
            <a:endParaRPr lang="fr-FR" sz="2000" b="1" dirty="0"/>
          </a:p>
        </p:txBody>
      </p:sp>
      <p:cxnSp>
        <p:nvCxnSpPr>
          <p:cNvPr id="40" name="Connecteur droit avec flèche 39"/>
          <p:cNvCxnSpPr/>
          <p:nvPr/>
        </p:nvCxnSpPr>
        <p:spPr>
          <a:xfrm>
            <a:off x="2428860" y="3998916"/>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41" name="ZoneTexte 40"/>
          <p:cNvSpPr txBox="1"/>
          <p:nvPr/>
        </p:nvSpPr>
        <p:spPr>
          <a:xfrm>
            <a:off x="1500166" y="3714752"/>
            <a:ext cx="1244600" cy="400110"/>
          </a:xfrm>
          <a:prstGeom prst="rect">
            <a:avLst/>
          </a:prstGeom>
          <a:noFill/>
        </p:spPr>
        <p:txBody>
          <a:bodyPr wrap="square" rtlCol="0">
            <a:spAutoFit/>
          </a:bodyPr>
          <a:lstStyle/>
          <a:p>
            <a:r>
              <a:rPr lang="fr-FR" sz="2000" b="1" dirty="0" smtClean="0"/>
              <a:t>I (2,1,)</a:t>
            </a:r>
            <a:endParaRPr lang="fr-FR" sz="2000" b="1" dirty="0"/>
          </a:p>
        </p:txBody>
      </p:sp>
      <p:cxnSp>
        <p:nvCxnSpPr>
          <p:cNvPr id="42" name="Connecteur droit avec flèche 41"/>
          <p:cNvCxnSpPr/>
          <p:nvPr/>
        </p:nvCxnSpPr>
        <p:spPr>
          <a:xfrm>
            <a:off x="2428860" y="4356106"/>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43" name="ZoneTexte 42"/>
          <p:cNvSpPr txBox="1"/>
          <p:nvPr/>
        </p:nvSpPr>
        <p:spPr>
          <a:xfrm>
            <a:off x="1500166" y="4071942"/>
            <a:ext cx="1244600" cy="400110"/>
          </a:xfrm>
          <a:prstGeom prst="rect">
            <a:avLst/>
          </a:prstGeom>
          <a:noFill/>
        </p:spPr>
        <p:txBody>
          <a:bodyPr wrap="square" rtlCol="0">
            <a:spAutoFit/>
          </a:bodyPr>
          <a:lstStyle/>
          <a:p>
            <a:r>
              <a:rPr lang="fr-FR" sz="2000" b="1" dirty="0" smtClean="0"/>
              <a:t>I (3,1,P)</a:t>
            </a:r>
            <a:endParaRPr lang="fr-FR" sz="2000" b="1" dirty="0"/>
          </a:p>
        </p:txBody>
      </p:sp>
      <p:cxnSp>
        <p:nvCxnSpPr>
          <p:cNvPr id="44" name="Connecteur droit avec flèche 43"/>
          <p:cNvCxnSpPr/>
          <p:nvPr/>
        </p:nvCxnSpPr>
        <p:spPr>
          <a:xfrm rot="10800000" flipV="1">
            <a:off x="2357422" y="4572008"/>
            <a:ext cx="3684622" cy="21431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45" name="ZoneTexte 44"/>
          <p:cNvSpPr txBox="1"/>
          <p:nvPr/>
        </p:nvSpPr>
        <p:spPr>
          <a:xfrm>
            <a:off x="6042045" y="4286256"/>
            <a:ext cx="1244600" cy="400110"/>
          </a:xfrm>
          <a:prstGeom prst="rect">
            <a:avLst/>
          </a:prstGeom>
          <a:noFill/>
        </p:spPr>
        <p:txBody>
          <a:bodyPr wrap="square" rtlCol="0">
            <a:spAutoFit/>
          </a:bodyPr>
          <a:lstStyle/>
          <a:p>
            <a:r>
              <a:rPr lang="fr-FR" sz="2000" b="1" dirty="0" smtClean="0"/>
              <a:t>I (1,3,)</a:t>
            </a:r>
            <a:endParaRPr lang="fr-FR" sz="2000" b="1" dirty="0"/>
          </a:p>
        </p:txBody>
      </p:sp>
      <p:cxnSp>
        <p:nvCxnSpPr>
          <p:cNvPr id="47" name="Connecteur droit avec flèche 46"/>
          <p:cNvCxnSpPr/>
          <p:nvPr/>
        </p:nvCxnSpPr>
        <p:spPr>
          <a:xfrm>
            <a:off x="2428860" y="4999048"/>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48" name="ZoneTexte 47"/>
          <p:cNvSpPr txBox="1"/>
          <p:nvPr/>
        </p:nvSpPr>
        <p:spPr>
          <a:xfrm>
            <a:off x="1500166" y="4714884"/>
            <a:ext cx="1244600" cy="400110"/>
          </a:xfrm>
          <a:prstGeom prst="rect">
            <a:avLst/>
          </a:prstGeom>
          <a:noFill/>
        </p:spPr>
        <p:txBody>
          <a:bodyPr wrap="square" rtlCol="0">
            <a:spAutoFit/>
          </a:bodyPr>
          <a:lstStyle/>
          <a:p>
            <a:r>
              <a:rPr lang="fr-FR" sz="2000" b="1" dirty="0" smtClean="0"/>
              <a:t>I (4,2,)</a:t>
            </a:r>
            <a:endParaRPr lang="fr-FR" sz="2000" b="1" dirty="0"/>
          </a:p>
        </p:txBody>
      </p:sp>
      <p:cxnSp>
        <p:nvCxnSpPr>
          <p:cNvPr id="49" name="Connecteur droit avec flèche 48"/>
          <p:cNvCxnSpPr/>
          <p:nvPr/>
        </p:nvCxnSpPr>
        <p:spPr>
          <a:xfrm rot="10800000" flipV="1">
            <a:off x="2357423" y="5072073"/>
            <a:ext cx="3684622" cy="21431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50" name="ZoneTexte 49"/>
          <p:cNvSpPr txBox="1"/>
          <p:nvPr/>
        </p:nvSpPr>
        <p:spPr>
          <a:xfrm>
            <a:off x="6042045" y="4786321"/>
            <a:ext cx="1244600" cy="400110"/>
          </a:xfrm>
          <a:prstGeom prst="rect">
            <a:avLst/>
          </a:prstGeom>
          <a:noFill/>
        </p:spPr>
        <p:txBody>
          <a:bodyPr wrap="square" rtlCol="0">
            <a:spAutoFit/>
          </a:bodyPr>
          <a:lstStyle/>
          <a:p>
            <a:r>
              <a:rPr lang="fr-FR" sz="2000" b="1" dirty="0" smtClean="0"/>
              <a:t>I (2,4,F)</a:t>
            </a:r>
            <a:endParaRPr lang="fr-FR" sz="2000" b="1" dirty="0"/>
          </a:p>
        </p:txBody>
      </p:sp>
      <p:cxnSp>
        <p:nvCxnSpPr>
          <p:cNvPr id="51" name="Connecteur droit avec flèche 50"/>
          <p:cNvCxnSpPr/>
          <p:nvPr/>
        </p:nvCxnSpPr>
        <p:spPr>
          <a:xfrm>
            <a:off x="2500298" y="5570552"/>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52" name="ZoneTexte 51"/>
          <p:cNvSpPr txBox="1"/>
          <p:nvPr/>
        </p:nvSpPr>
        <p:spPr>
          <a:xfrm>
            <a:off x="1500166" y="5286388"/>
            <a:ext cx="1244600" cy="400110"/>
          </a:xfrm>
          <a:prstGeom prst="rect">
            <a:avLst/>
          </a:prstGeom>
          <a:noFill/>
        </p:spPr>
        <p:txBody>
          <a:bodyPr wrap="square" rtlCol="0">
            <a:spAutoFit/>
          </a:bodyPr>
          <a:lstStyle/>
          <a:p>
            <a:r>
              <a:rPr lang="fr-FR" sz="2000" b="1" dirty="0" smtClean="0"/>
              <a:t>I (5,3,)</a:t>
            </a:r>
            <a:endParaRPr lang="fr-FR" sz="2000" b="1" dirty="0"/>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34" y="0"/>
            <a:ext cx="8229600" cy="1011222"/>
          </a:xfrm>
        </p:spPr>
        <p:txBody>
          <a:bodyPr>
            <a:normAutofit fontScale="90000"/>
          </a:bodyPr>
          <a:lstStyle/>
          <a:p>
            <a:r>
              <a:rPr lang="fr-FR" sz="3200" dirty="0" smtClean="0"/>
              <a:t>Scénario de transfert de données</a:t>
            </a:r>
            <a:br>
              <a:rPr lang="fr-FR" sz="3200" dirty="0" smtClean="0"/>
            </a:br>
            <a:r>
              <a:rPr lang="fr-FR" sz="3200" dirty="0" smtClean="0"/>
              <a:t>transfert bidirectionnel des données </a:t>
            </a:r>
            <a:endParaRPr lang="fr-FR" sz="3200"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106</a:t>
            </a:fld>
            <a:endParaRPr lang="fr-BE" dirty="0"/>
          </a:p>
        </p:txBody>
      </p:sp>
      <p:pic>
        <p:nvPicPr>
          <p:cNvPr id="7" name="Picture 2"/>
          <p:cNvPicPr>
            <a:picLocks noChangeAspect="1" noChangeArrowheads="1"/>
          </p:cNvPicPr>
          <p:nvPr/>
        </p:nvPicPr>
        <p:blipFill>
          <a:blip r:embed="rId2" cstate="print"/>
          <a:srcRect/>
          <a:stretch>
            <a:fillRect/>
          </a:stretch>
        </p:blipFill>
        <p:spPr bwMode="auto">
          <a:xfrm>
            <a:off x="2000232" y="857232"/>
            <a:ext cx="819153" cy="819153"/>
          </a:xfrm>
          <a:prstGeom prst="rect">
            <a:avLst/>
          </a:prstGeom>
          <a:noFill/>
          <a:ln w="9525">
            <a:noFill/>
            <a:miter lim="800000"/>
            <a:headEnd/>
            <a:tailEnd/>
          </a:ln>
        </p:spPr>
      </p:pic>
      <p:cxnSp>
        <p:nvCxnSpPr>
          <p:cNvPr id="8" name="Connecteur droit 7"/>
          <p:cNvCxnSpPr/>
          <p:nvPr/>
        </p:nvCxnSpPr>
        <p:spPr>
          <a:xfrm rot="16200000" flipH="1">
            <a:off x="150789" y="4078279"/>
            <a:ext cx="4537090" cy="19052"/>
          </a:xfrm>
          <a:prstGeom prst="line">
            <a:avLst/>
          </a:prstGeom>
        </p:spPr>
        <p:style>
          <a:lnRef idx="2">
            <a:schemeClr val="dk1"/>
          </a:lnRef>
          <a:fillRef idx="0">
            <a:schemeClr val="dk1"/>
          </a:fillRef>
          <a:effectRef idx="1">
            <a:schemeClr val="dk1"/>
          </a:effectRef>
          <a:fontRef idx="minor">
            <a:schemeClr val="tx1"/>
          </a:fontRef>
        </p:style>
      </p:cxnSp>
      <p:cxnSp>
        <p:nvCxnSpPr>
          <p:cNvPr id="9" name="Connecteur droit avec flèche 8"/>
          <p:cNvCxnSpPr/>
          <p:nvPr/>
        </p:nvCxnSpPr>
        <p:spPr>
          <a:xfrm>
            <a:off x="2428860" y="2000240"/>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0" name="ZoneTexte 9"/>
          <p:cNvSpPr txBox="1"/>
          <p:nvPr/>
        </p:nvSpPr>
        <p:spPr>
          <a:xfrm>
            <a:off x="3806823" y="1600130"/>
            <a:ext cx="1244600" cy="400110"/>
          </a:xfrm>
          <a:prstGeom prst="rect">
            <a:avLst/>
          </a:prstGeom>
          <a:noFill/>
        </p:spPr>
        <p:txBody>
          <a:bodyPr wrap="square" rtlCol="0">
            <a:spAutoFit/>
          </a:bodyPr>
          <a:lstStyle/>
          <a:p>
            <a:r>
              <a:rPr lang="fr-FR" sz="2000" b="1" dirty="0" smtClean="0"/>
              <a:t>SABM,P</a:t>
            </a:r>
            <a:endParaRPr lang="fr-FR" sz="2000" b="1" dirty="0"/>
          </a:p>
        </p:txBody>
      </p:sp>
      <p:cxnSp>
        <p:nvCxnSpPr>
          <p:cNvPr id="11" name="Connecteur droit avec flèche 10"/>
          <p:cNvCxnSpPr/>
          <p:nvPr/>
        </p:nvCxnSpPr>
        <p:spPr>
          <a:xfrm rot="10800000">
            <a:off x="2428860" y="2428868"/>
            <a:ext cx="357190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pic>
        <p:nvPicPr>
          <p:cNvPr id="13" name="Picture 2"/>
          <p:cNvPicPr>
            <a:picLocks noChangeAspect="1" noChangeArrowheads="1"/>
          </p:cNvPicPr>
          <p:nvPr/>
        </p:nvPicPr>
        <p:blipFill>
          <a:blip r:embed="rId2" cstate="print"/>
          <a:srcRect/>
          <a:stretch>
            <a:fillRect/>
          </a:stretch>
        </p:blipFill>
        <p:spPr bwMode="auto">
          <a:xfrm>
            <a:off x="5610235" y="857232"/>
            <a:ext cx="819153" cy="819153"/>
          </a:xfrm>
          <a:prstGeom prst="rect">
            <a:avLst/>
          </a:prstGeom>
          <a:noFill/>
          <a:ln w="9525">
            <a:noFill/>
            <a:miter lim="800000"/>
            <a:headEnd/>
            <a:tailEnd/>
          </a:ln>
        </p:spPr>
      </p:pic>
      <p:cxnSp>
        <p:nvCxnSpPr>
          <p:cNvPr id="14" name="Connecteur droit 13"/>
          <p:cNvCxnSpPr>
            <a:stCxn id="13" idx="2"/>
          </p:cNvCxnSpPr>
          <p:nvPr/>
        </p:nvCxnSpPr>
        <p:spPr>
          <a:xfrm rot="16200000" flipH="1">
            <a:off x="3688551" y="4007645"/>
            <a:ext cx="4681572" cy="19051"/>
          </a:xfrm>
          <a:prstGeom prst="line">
            <a:avLst/>
          </a:prstGeom>
        </p:spPr>
        <p:style>
          <a:lnRef idx="2">
            <a:schemeClr val="dk1"/>
          </a:lnRef>
          <a:fillRef idx="0">
            <a:schemeClr val="dk1"/>
          </a:fillRef>
          <a:effectRef idx="1">
            <a:schemeClr val="dk1"/>
          </a:effectRef>
          <a:fontRef idx="minor">
            <a:schemeClr val="tx1"/>
          </a:fontRef>
        </p:style>
      </p:cxnSp>
      <p:cxnSp>
        <p:nvCxnSpPr>
          <p:cNvPr id="17" name="Connecteur droit avec flèche 16"/>
          <p:cNvCxnSpPr/>
          <p:nvPr/>
        </p:nvCxnSpPr>
        <p:spPr>
          <a:xfrm>
            <a:off x="2428860" y="2998784"/>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8" name="ZoneTexte 17"/>
          <p:cNvSpPr txBox="1"/>
          <p:nvPr/>
        </p:nvSpPr>
        <p:spPr>
          <a:xfrm>
            <a:off x="1285852" y="2743138"/>
            <a:ext cx="1244600" cy="400110"/>
          </a:xfrm>
          <a:prstGeom prst="rect">
            <a:avLst/>
          </a:prstGeom>
          <a:noFill/>
        </p:spPr>
        <p:txBody>
          <a:bodyPr wrap="square" rtlCol="0">
            <a:spAutoFit/>
          </a:bodyPr>
          <a:lstStyle/>
          <a:p>
            <a:r>
              <a:rPr lang="fr-FR" sz="2000" b="1" dirty="0" smtClean="0"/>
              <a:t>I (…,…,…)</a:t>
            </a:r>
            <a:endParaRPr lang="fr-FR" sz="2000" b="1" dirty="0"/>
          </a:p>
        </p:txBody>
      </p:sp>
      <p:cxnSp>
        <p:nvCxnSpPr>
          <p:cNvPr id="34" name="Connecteur droit avec flèche 33"/>
          <p:cNvCxnSpPr/>
          <p:nvPr/>
        </p:nvCxnSpPr>
        <p:spPr>
          <a:xfrm rot="10800000" flipV="1">
            <a:off x="2357422" y="3000372"/>
            <a:ext cx="3643338" cy="42862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37" name="ZoneTexte 36"/>
          <p:cNvSpPr txBox="1"/>
          <p:nvPr/>
        </p:nvSpPr>
        <p:spPr>
          <a:xfrm>
            <a:off x="6042045" y="2714620"/>
            <a:ext cx="1244600" cy="400110"/>
          </a:xfrm>
          <a:prstGeom prst="rect">
            <a:avLst/>
          </a:prstGeom>
          <a:noFill/>
        </p:spPr>
        <p:txBody>
          <a:bodyPr wrap="square" rtlCol="0">
            <a:spAutoFit/>
          </a:bodyPr>
          <a:lstStyle/>
          <a:p>
            <a:r>
              <a:rPr lang="fr-FR" sz="2000" b="1" dirty="0" smtClean="0"/>
              <a:t>I (…,…,…)</a:t>
            </a:r>
            <a:endParaRPr lang="fr-FR" sz="2000" b="1" dirty="0"/>
          </a:p>
        </p:txBody>
      </p:sp>
      <p:cxnSp>
        <p:nvCxnSpPr>
          <p:cNvPr id="38" name="Connecteur droit avec flèche 37"/>
          <p:cNvCxnSpPr/>
          <p:nvPr/>
        </p:nvCxnSpPr>
        <p:spPr>
          <a:xfrm>
            <a:off x="2428860" y="3641726"/>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39" name="ZoneTexte 38"/>
          <p:cNvSpPr txBox="1"/>
          <p:nvPr/>
        </p:nvSpPr>
        <p:spPr>
          <a:xfrm>
            <a:off x="1285852" y="3357562"/>
            <a:ext cx="1244600" cy="400110"/>
          </a:xfrm>
          <a:prstGeom prst="rect">
            <a:avLst/>
          </a:prstGeom>
          <a:noFill/>
        </p:spPr>
        <p:txBody>
          <a:bodyPr wrap="square" rtlCol="0">
            <a:spAutoFit/>
          </a:bodyPr>
          <a:lstStyle/>
          <a:p>
            <a:r>
              <a:rPr lang="fr-FR" sz="2000" b="1" dirty="0" smtClean="0"/>
              <a:t>I (…,…,…)</a:t>
            </a:r>
            <a:endParaRPr lang="fr-FR" sz="2000" b="1" dirty="0"/>
          </a:p>
        </p:txBody>
      </p:sp>
      <p:cxnSp>
        <p:nvCxnSpPr>
          <p:cNvPr id="40" name="Connecteur droit avec flèche 39"/>
          <p:cNvCxnSpPr/>
          <p:nvPr/>
        </p:nvCxnSpPr>
        <p:spPr>
          <a:xfrm>
            <a:off x="2428860" y="3998916"/>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41" name="ZoneTexte 40"/>
          <p:cNvSpPr txBox="1"/>
          <p:nvPr/>
        </p:nvSpPr>
        <p:spPr>
          <a:xfrm>
            <a:off x="1285852" y="3714752"/>
            <a:ext cx="1244600" cy="400110"/>
          </a:xfrm>
          <a:prstGeom prst="rect">
            <a:avLst/>
          </a:prstGeom>
          <a:noFill/>
        </p:spPr>
        <p:txBody>
          <a:bodyPr wrap="square" rtlCol="0">
            <a:spAutoFit/>
          </a:bodyPr>
          <a:lstStyle/>
          <a:p>
            <a:r>
              <a:rPr lang="fr-FR" sz="2000" b="1" dirty="0" smtClean="0"/>
              <a:t>I (…,…,…)</a:t>
            </a:r>
            <a:endParaRPr lang="fr-FR" sz="2000" b="1" dirty="0"/>
          </a:p>
        </p:txBody>
      </p:sp>
      <p:cxnSp>
        <p:nvCxnSpPr>
          <p:cNvPr id="42" name="Connecteur droit avec flèche 41"/>
          <p:cNvCxnSpPr/>
          <p:nvPr/>
        </p:nvCxnSpPr>
        <p:spPr>
          <a:xfrm>
            <a:off x="2428860" y="4356106"/>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43" name="ZoneTexte 42"/>
          <p:cNvSpPr txBox="1"/>
          <p:nvPr/>
        </p:nvSpPr>
        <p:spPr>
          <a:xfrm>
            <a:off x="1285852" y="4071942"/>
            <a:ext cx="1244600" cy="400110"/>
          </a:xfrm>
          <a:prstGeom prst="rect">
            <a:avLst/>
          </a:prstGeom>
          <a:noFill/>
        </p:spPr>
        <p:txBody>
          <a:bodyPr wrap="square" rtlCol="0">
            <a:spAutoFit/>
          </a:bodyPr>
          <a:lstStyle/>
          <a:p>
            <a:r>
              <a:rPr lang="fr-FR" sz="2000" b="1" dirty="0" smtClean="0"/>
              <a:t>I (…,…,P)</a:t>
            </a:r>
            <a:endParaRPr lang="fr-FR" sz="2000" b="1" dirty="0"/>
          </a:p>
        </p:txBody>
      </p:sp>
      <p:cxnSp>
        <p:nvCxnSpPr>
          <p:cNvPr id="44" name="Connecteur droit avec flèche 43"/>
          <p:cNvCxnSpPr/>
          <p:nvPr/>
        </p:nvCxnSpPr>
        <p:spPr>
          <a:xfrm rot="10800000" flipV="1">
            <a:off x="2357422" y="4572008"/>
            <a:ext cx="3684622" cy="21431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45" name="ZoneTexte 44"/>
          <p:cNvSpPr txBox="1"/>
          <p:nvPr/>
        </p:nvSpPr>
        <p:spPr>
          <a:xfrm>
            <a:off x="6042045" y="4286256"/>
            <a:ext cx="1244600" cy="400110"/>
          </a:xfrm>
          <a:prstGeom prst="rect">
            <a:avLst/>
          </a:prstGeom>
          <a:noFill/>
        </p:spPr>
        <p:txBody>
          <a:bodyPr wrap="square" rtlCol="0">
            <a:spAutoFit/>
          </a:bodyPr>
          <a:lstStyle/>
          <a:p>
            <a:r>
              <a:rPr lang="fr-FR" sz="2000" b="1" dirty="0" smtClean="0"/>
              <a:t>I (…,…,…)</a:t>
            </a:r>
            <a:endParaRPr lang="fr-FR" sz="2000" b="1" dirty="0"/>
          </a:p>
        </p:txBody>
      </p:sp>
      <p:cxnSp>
        <p:nvCxnSpPr>
          <p:cNvPr id="47" name="Connecteur droit avec flèche 46"/>
          <p:cNvCxnSpPr/>
          <p:nvPr/>
        </p:nvCxnSpPr>
        <p:spPr>
          <a:xfrm>
            <a:off x="2428860" y="4999048"/>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48" name="ZoneTexte 47"/>
          <p:cNvSpPr txBox="1"/>
          <p:nvPr/>
        </p:nvSpPr>
        <p:spPr>
          <a:xfrm>
            <a:off x="1285852" y="4714884"/>
            <a:ext cx="1244600" cy="400110"/>
          </a:xfrm>
          <a:prstGeom prst="rect">
            <a:avLst/>
          </a:prstGeom>
          <a:noFill/>
        </p:spPr>
        <p:txBody>
          <a:bodyPr wrap="square" rtlCol="0">
            <a:spAutoFit/>
          </a:bodyPr>
          <a:lstStyle/>
          <a:p>
            <a:r>
              <a:rPr lang="fr-FR" sz="2000" b="1" dirty="0" smtClean="0"/>
              <a:t>I (…,…,…)</a:t>
            </a:r>
            <a:endParaRPr lang="fr-FR" sz="2000" b="1" dirty="0"/>
          </a:p>
        </p:txBody>
      </p:sp>
      <p:cxnSp>
        <p:nvCxnSpPr>
          <p:cNvPr id="49" name="Connecteur droit avec flèche 48"/>
          <p:cNvCxnSpPr/>
          <p:nvPr/>
        </p:nvCxnSpPr>
        <p:spPr>
          <a:xfrm rot="10800000" flipV="1">
            <a:off x="2357423" y="5072073"/>
            <a:ext cx="3684622" cy="21431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50" name="ZoneTexte 49"/>
          <p:cNvSpPr txBox="1"/>
          <p:nvPr/>
        </p:nvSpPr>
        <p:spPr>
          <a:xfrm>
            <a:off x="6042045" y="4786321"/>
            <a:ext cx="1244600" cy="400110"/>
          </a:xfrm>
          <a:prstGeom prst="rect">
            <a:avLst/>
          </a:prstGeom>
          <a:noFill/>
        </p:spPr>
        <p:txBody>
          <a:bodyPr wrap="square" rtlCol="0">
            <a:spAutoFit/>
          </a:bodyPr>
          <a:lstStyle/>
          <a:p>
            <a:r>
              <a:rPr lang="fr-FR" sz="2000" b="1" dirty="0" smtClean="0"/>
              <a:t>I (…,…,…)</a:t>
            </a:r>
            <a:endParaRPr lang="fr-FR" sz="2000" b="1" dirty="0"/>
          </a:p>
        </p:txBody>
      </p:sp>
      <p:cxnSp>
        <p:nvCxnSpPr>
          <p:cNvPr id="51" name="Connecteur droit avec flèche 50"/>
          <p:cNvCxnSpPr/>
          <p:nvPr/>
        </p:nvCxnSpPr>
        <p:spPr>
          <a:xfrm>
            <a:off x="2428860" y="5572140"/>
            <a:ext cx="3643338" cy="501654"/>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52" name="ZoneTexte 51"/>
          <p:cNvSpPr txBox="1"/>
          <p:nvPr/>
        </p:nvSpPr>
        <p:spPr>
          <a:xfrm>
            <a:off x="1285852" y="5286388"/>
            <a:ext cx="1244600" cy="400110"/>
          </a:xfrm>
          <a:prstGeom prst="rect">
            <a:avLst/>
          </a:prstGeom>
          <a:noFill/>
        </p:spPr>
        <p:txBody>
          <a:bodyPr wrap="square" rtlCol="0">
            <a:spAutoFit/>
          </a:bodyPr>
          <a:lstStyle/>
          <a:p>
            <a:r>
              <a:rPr lang="fr-FR" sz="2000" b="1" dirty="0" smtClean="0"/>
              <a:t>I (…,…,…)</a:t>
            </a:r>
            <a:endParaRPr lang="fr-FR" sz="2000" b="1" dirty="0"/>
          </a:p>
        </p:txBody>
      </p:sp>
      <p:sp>
        <p:nvSpPr>
          <p:cNvPr id="36" name="ZoneTexte 35"/>
          <p:cNvSpPr txBox="1"/>
          <p:nvPr/>
        </p:nvSpPr>
        <p:spPr>
          <a:xfrm>
            <a:off x="3756028" y="2028758"/>
            <a:ext cx="1244600" cy="400110"/>
          </a:xfrm>
          <a:prstGeom prst="rect">
            <a:avLst/>
          </a:prstGeom>
          <a:noFill/>
        </p:spPr>
        <p:txBody>
          <a:bodyPr wrap="square" rtlCol="0">
            <a:spAutoFit/>
          </a:bodyPr>
          <a:lstStyle/>
          <a:p>
            <a:r>
              <a:rPr lang="fr-FR" sz="2000" b="1" dirty="0" smtClean="0"/>
              <a:t>……,…</a:t>
            </a:r>
            <a:endParaRPr lang="fr-FR" sz="2000" b="1" dirty="0"/>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71462"/>
            <a:ext cx="8229600" cy="1011222"/>
          </a:xfrm>
        </p:spPr>
        <p:txBody>
          <a:bodyPr>
            <a:normAutofit fontScale="90000"/>
          </a:bodyPr>
          <a:lstStyle/>
          <a:p>
            <a:r>
              <a:rPr lang="fr-FR" sz="3200" dirty="0" smtClean="0"/>
              <a:t>Scénario de transfert de données</a:t>
            </a:r>
            <a:br>
              <a:rPr lang="fr-FR" sz="3200" dirty="0" smtClean="0"/>
            </a:br>
            <a:r>
              <a:rPr lang="fr-FR" sz="3200" dirty="0" smtClean="0"/>
              <a:t>transfert avec perte</a:t>
            </a:r>
            <a:endParaRPr lang="fr-FR" sz="3200"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107</a:t>
            </a:fld>
            <a:endParaRPr lang="fr-BE" dirty="0"/>
          </a:p>
        </p:txBody>
      </p:sp>
      <p:pic>
        <p:nvPicPr>
          <p:cNvPr id="7" name="Picture 2"/>
          <p:cNvPicPr>
            <a:picLocks noChangeAspect="1" noChangeArrowheads="1"/>
          </p:cNvPicPr>
          <p:nvPr/>
        </p:nvPicPr>
        <p:blipFill>
          <a:blip r:embed="rId2" cstate="print"/>
          <a:srcRect/>
          <a:stretch>
            <a:fillRect/>
          </a:stretch>
        </p:blipFill>
        <p:spPr bwMode="auto">
          <a:xfrm>
            <a:off x="2000232" y="857232"/>
            <a:ext cx="819153" cy="819153"/>
          </a:xfrm>
          <a:prstGeom prst="rect">
            <a:avLst/>
          </a:prstGeom>
          <a:noFill/>
          <a:ln w="9525">
            <a:noFill/>
            <a:miter lim="800000"/>
            <a:headEnd/>
            <a:tailEnd/>
          </a:ln>
        </p:spPr>
      </p:pic>
      <p:cxnSp>
        <p:nvCxnSpPr>
          <p:cNvPr id="8" name="Connecteur droit 7"/>
          <p:cNvCxnSpPr>
            <a:stCxn id="7" idx="2"/>
          </p:cNvCxnSpPr>
          <p:nvPr/>
        </p:nvCxnSpPr>
        <p:spPr>
          <a:xfrm rot="16200000" flipH="1">
            <a:off x="78548" y="4007645"/>
            <a:ext cx="4681573" cy="19051"/>
          </a:xfrm>
          <a:prstGeom prst="line">
            <a:avLst/>
          </a:prstGeom>
        </p:spPr>
        <p:style>
          <a:lnRef idx="2">
            <a:schemeClr val="dk1"/>
          </a:lnRef>
          <a:fillRef idx="0">
            <a:schemeClr val="dk1"/>
          </a:fillRef>
          <a:effectRef idx="1">
            <a:schemeClr val="dk1"/>
          </a:effectRef>
          <a:fontRef idx="minor">
            <a:schemeClr val="tx1"/>
          </a:fontRef>
        </p:style>
      </p:cxnSp>
      <p:cxnSp>
        <p:nvCxnSpPr>
          <p:cNvPr id="9" name="Connecteur droit avec flèche 8"/>
          <p:cNvCxnSpPr/>
          <p:nvPr/>
        </p:nvCxnSpPr>
        <p:spPr>
          <a:xfrm>
            <a:off x="2428860" y="2000240"/>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0" name="ZoneTexte 9"/>
          <p:cNvSpPr txBox="1"/>
          <p:nvPr/>
        </p:nvSpPr>
        <p:spPr>
          <a:xfrm>
            <a:off x="3806823" y="1600130"/>
            <a:ext cx="1244600" cy="400110"/>
          </a:xfrm>
          <a:prstGeom prst="rect">
            <a:avLst/>
          </a:prstGeom>
          <a:noFill/>
        </p:spPr>
        <p:txBody>
          <a:bodyPr wrap="square" rtlCol="0">
            <a:spAutoFit/>
          </a:bodyPr>
          <a:lstStyle/>
          <a:p>
            <a:r>
              <a:rPr lang="fr-FR" sz="2000" b="1" dirty="0" smtClean="0"/>
              <a:t>SABM,P</a:t>
            </a:r>
            <a:endParaRPr lang="fr-FR" sz="2000" b="1" dirty="0"/>
          </a:p>
        </p:txBody>
      </p:sp>
      <p:cxnSp>
        <p:nvCxnSpPr>
          <p:cNvPr id="11" name="Connecteur droit avec flèche 10"/>
          <p:cNvCxnSpPr/>
          <p:nvPr/>
        </p:nvCxnSpPr>
        <p:spPr>
          <a:xfrm rot="10800000">
            <a:off x="2428860" y="2428868"/>
            <a:ext cx="357190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2" name="ZoneTexte 11"/>
          <p:cNvSpPr txBox="1"/>
          <p:nvPr/>
        </p:nvSpPr>
        <p:spPr>
          <a:xfrm flipH="1">
            <a:off x="3964776" y="2071678"/>
            <a:ext cx="928694" cy="400110"/>
          </a:xfrm>
          <a:prstGeom prst="rect">
            <a:avLst/>
          </a:prstGeom>
          <a:noFill/>
        </p:spPr>
        <p:txBody>
          <a:bodyPr wrap="square" rtlCol="0">
            <a:spAutoFit/>
          </a:bodyPr>
          <a:lstStyle/>
          <a:p>
            <a:r>
              <a:rPr lang="fr-FR" sz="2000" b="1" dirty="0" smtClean="0"/>
              <a:t>UA,F</a:t>
            </a:r>
            <a:endParaRPr lang="fr-FR" sz="2000" b="1" dirty="0"/>
          </a:p>
        </p:txBody>
      </p:sp>
      <p:pic>
        <p:nvPicPr>
          <p:cNvPr id="13" name="Picture 2"/>
          <p:cNvPicPr>
            <a:picLocks noChangeAspect="1" noChangeArrowheads="1"/>
          </p:cNvPicPr>
          <p:nvPr/>
        </p:nvPicPr>
        <p:blipFill>
          <a:blip r:embed="rId2" cstate="print"/>
          <a:srcRect/>
          <a:stretch>
            <a:fillRect/>
          </a:stretch>
        </p:blipFill>
        <p:spPr bwMode="auto">
          <a:xfrm>
            <a:off x="5572132" y="857232"/>
            <a:ext cx="819153" cy="819153"/>
          </a:xfrm>
          <a:prstGeom prst="rect">
            <a:avLst/>
          </a:prstGeom>
          <a:noFill/>
          <a:ln w="9525">
            <a:noFill/>
            <a:miter lim="800000"/>
            <a:headEnd/>
            <a:tailEnd/>
          </a:ln>
        </p:spPr>
      </p:pic>
      <p:cxnSp>
        <p:nvCxnSpPr>
          <p:cNvPr id="14" name="Connecteur droit 13"/>
          <p:cNvCxnSpPr>
            <a:stCxn id="13" idx="2"/>
          </p:cNvCxnSpPr>
          <p:nvPr/>
        </p:nvCxnSpPr>
        <p:spPr>
          <a:xfrm rot="16200000" flipH="1">
            <a:off x="3650448" y="4007645"/>
            <a:ext cx="4681573" cy="19051"/>
          </a:xfrm>
          <a:prstGeom prst="line">
            <a:avLst/>
          </a:prstGeom>
        </p:spPr>
        <p:style>
          <a:lnRef idx="2">
            <a:schemeClr val="dk1"/>
          </a:lnRef>
          <a:fillRef idx="0">
            <a:schemeClr val="dk1"/>
          </a:fillRef>
          <a:effectRef idx="1">
            <a:schemeClr val="dk1"/>
          </a:effectRef>
          <a:fontRef idx="minor">
            <a:schemeClr val="tx1"/>
          </a:fontRef>
        </p:style>
      </p:cxnSp>
      <p:cxnSp>
        <p:nvCxnSpPr>
          <p:cNvPr id="17" name="Connecteur droit avec flèche 16"/>
          <p:cNvCxnSpPr/>
          <p:nvPr/>
        </p:nvCxnSpPr>
        <p:spPr>
          <a:xfrm>
            <a:off x="2428860" y="2998784"/>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8" name="ZoneTexte 17"/>
          <p:cNvSpPr txBox="1"/>
          <p:nvPr/>
        </p:nvSpPr>
        <p:spPr>
          <a:xfrm>
            <a:off x="1535885" y="2743138"/>
            <a:ext cx="1244600" cy="400110"/>
          </a:xfrm>
          <a:prstGeom prst="rect">
            <a:avLst/>
          </a:prstGeom>
          <a:noFill/>
        </p:spPr>
        <p:txBody>
          <a:bodyPr wrap="square" rtlCol="0">
            <a:spAutoFit/>
          </a:bodyPr>
          <a:lstStyle/>
          <a:p>
            <a:r>
              <a:rPr lang="fr-FR" sz="2000" b="1" dirty="0" smtClean="0"/>
              <a:t>I (0,0,)</a:t>
            </a:r>
            <a:endParaRPr lang="fr-FR" sz="2000" b="1" dirty="0"/>
          </a:p>
        </p:txBody>
      </p:sp>
      <p:sp>
        <p:nvSpPr>
          <p:cNvPr id="33" name="ZoneTexte 32"/>
          <p:cNvSpPr txBox="1"/>
          <p:nvPr/>
        </p:nvSpPr>
        <p:spPr>
          <a:xfrm>
            <a:off x="642910" y="1357298"/>
            <a:ext cx="1244600" cy="400110"/>
          </a:xfrm>
          <a:prstGeom prst="rect">
            <a:avLst/>
          </a:prstGeom>
          <a:noFill/>
        </p:spPr>
        <p:txBody>
          <a:bodyPr wrap="square" rtlCol="0">
            <a:spAutoFit/>
          </a:bodyPr>
          <a:lstStyle/>
          <a:p>
            <a:r>
              <a:rPr lang="fr-FR" sz="2000" b="1" dirty="0" smtClean="0"/>
              <a:t>W &gt; 5</a:t>
            </a:r>
            <a:endParaRPr lang="fr-FR" sz="2000" b="1" dirty="0"/>
          </a:p>
        </p:txBody>
      </p:sp>
      <p:cxnSp>
        <p:nvCxnSpPr>
          <p:cNvPr id="38" name="Connecteur droit avec flèche 37"/>
          <p:cNvCxnSpPr/>
          <p:nvPr/>
        </p:nvCxnSpPr>
        <p:spPr>
          <a:xfrm>
            <a:off x="2428860" y="3286124"/>
            <a:ext cx="3000396" cy="35719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39" name="ZoneTexte 38"/>
          <p:cNvSpPr txBox="1"/>
          <p:nvPr/>
        </p:nvSpPr>
        <p:spPr>
          <a:xfrm>
            <a:off x="1535885" y="3000372"/>
            <a:ext cx="1244600" cy="400110"/>
          </a:xfrm>
          <a:prstGeom prst="rect">
            <a:avLst/>
          </a:prstGeom>
          <a:noFill/>
        </p:spPr>
        <p:txBody>
          <a:bodyPr wrap="square" rtlCol="0">
            <a:spAutoFit/>
          </a:bodyPr>
          <a:lstStyle/>
          <a:p>
            <a:r>
              <a:rPr lang="fr-FR" sz="2000" b="1" dirty="0" smtClean="0"/>
              <a:t>I (1,0,)</a:t>
            </a:r>
            <a:endParaRPr lang="fr-FR" sz="2000" b="1" dirty="0"/>
          </a:p>
        </p:txBody>
      </p:sp>
      <p:cxnSp>
        <p:nvCxnSpPr>
          <p:cNvPr id="40" name="Connecteur droit avec flèche 39"/>
          <p:cNvCxnSpPr/>
          <p:nvPr/>
        </p:nvCxnSpPr>
        <p:spPr>
          <a:xfrm>
            <a:off x="2428860" y="3571876"/>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41" name="ZoneTexte 40"/>
          <p:cNvSpPr txBox="1"/>
          <p:nvPr/>
        </p:nvSpPr>
        <p:spPr>
          <a:xfrm>
            <a:off x="1535885" y="3286124"/>
            <a:ext cx="1244600" cy="400110"/>
          </a:xfrm>
          <a:prstGeom prst="rect">
            <a:avLst/>
          </a:prstGeom>
          <a:noFill/>
        </p:spPr>
        <p:txBody>
          <a:bodyPr wrap="square" rtlCol="0">
            <a:spAutoFit/>
          </a:bodyPr>
          <a:lstStyle/>
          <a:p>
            <a:r>
              <a:rPr lang="fr-FR" sz="2000" b="1" dirty="0" smtClean="0"/>
              <a:t>I (2,0,)</a:t>
            </a:r>
            <a:endParaRPr lang="fr-FR" sz="2000" b="1" dirty="0"/>
          </a:p>
        </p:txBody>
      </p:sp>
      <p:cxnSp>
        <p:nvCxnSpPr>
          <p:cNvPr id="42" name="Connecteur droit avec flèche 41"/>
          <p:cNvCxnSpPr/>
          <p:nvPr/>
        </p:nvCxnSpPr>
        <p:spPr>
          <a:xfrm>
            <a:off x="2428860" y="3857628"/>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43" name="ZoneTexte 42"/>
          <p:cNvSpPr txBox="1"/>
          <p:nvPr/>
        </p:nvSpPr>
        <p:spPr>
          <a:xfrm>
            <a:off x="1535885" y="3571876"/>
            <a:ext cx="1244600" cy="400110"/>
          </a:xfrm>
          <a:prstGeom prst="rect">
            <a:avLst/>
          </a:prstGeom>
          <a:noFill/>
        </p:spPr>
        <p:txBody>
          <a:bodyPr wrap="square" rtlCol="0">
            <a:spAutoFit/>
          </a:bodyPr>
          <a:lstStyle/>
          <a:p>
            <a:r>
              <a:rPr lang="fr-FR" sz="2000" b="1" dirty="0" smtClean="0"/>
              <a:t>I (3,0,)</a:t>
            </a:r>
            <a:endParaRPr lang="fr-FR" sz="2000" b="1" dirty="0"/>
          </a:p>
        </p:txBody>
      </p:sp>
      <p:cxnSp>
        <p:nvCxnSpPr>
          <p:cNvPr id="44" name="Connecteur droit avec flèche 43"/>
          <p:cNvCxnSpPr/>
          <p:nvPr/>
        </p:nvCxnSpPr>
        <p:spPr>
          <a:xfrm rot="10800000">
            <a:off x="2357422" y="4071942"/>
            <a:ext cx="3684622" cy="7143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45" name="ZoneTexte 44"/>
          <p:cNvSpPr txBox="1"/>
          <p:nvPr/>
        </p:nvSpPr>
        <p:spPr>
          <a:xfrm>
            <a:off x="6042044" y="3929066"/>
            <a:ext cx="1244600" cy="400110"/>
          </a:xfrm>
          <a:prstGeom prst="rect">
            <a:avLst/>
          </a:prstGeom>
          <a:noFill/>
        </p:spPr>
        <p:txBody>
          <a:bodyPr wrap="square" rtlCol="0">
            <a:spAutoFit/>
          </a:bodyPr>
          <a:lstStyle/>
          <a:p>
            <a:r>
              <a:rPr lang="fr-FR" sz="2000" b="1" dirty="0" smtClean="0"/>
              <a:t>REJ(1,)</a:t>
            </a:r>
            <a:endParaRPr lang="fr-FR" sz="2000" b="1" dirty="0"/>
          </a:p>
        </p:txBody>
      </p:sp>
      <p:cxnSp>
        <p:nvCxnSpPr>
          <p:cNvPr id="53" name="Connecteur droit avec flèche 52"/>
          <p:cNvCxnSpPr/>
          <p:nvPr/>
        </p:nvCxnSpPr>
        <p:spPr>
          <a:xfrm>
            <a:off x="2428860" y="4284668"/>
            <a:ext cx="3643338"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54" name="Connecteur droit avec flèche 53"/>
          <p:cNvCxnSpPr/>
          <p:nvPr/>
        </p:nvCxnSpPr>
        <p:spPr>
          <a:xfrm>
            <a:off x="2428860" y="4570420"/>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55" name="Connecteur droit avec flèche 54"/>
          <p:cNvCxnSpPr/>
          <p:nvPr/>
        </p:nvCxnSpPr>
        <p:spPr>
          <a:xfrm>
            <a:off x="2428860" y="4856172"/>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57" name="ZoneTexte 56"/>
          <p:cNvSpPr txBox="1"/>
          <p:nvPr/>
        </p:nvSpPr>
        <p:spPr>
          <a:xfrm>
            <a:off x="1535885" y="4071942"/>
            <a:ext cx="1244600" cy="400110"/>
          </a:xfrm>
          <a:prstGeom prst="rect">
            <a:avLst/>
          </a:prstGeom>
          <a:noFill/>
        </p:spPr>
        <p:txBody>
          <a:bodyPr wrap="square" rtlCol="0">
            <a:spAutoFit/>
          </a:bodyPr>
          <a:lstStyle/>
          <a:p>
            <a:r>
              <a:rPr lang="fr-FR" sz="2000" b="1" dirty="0" smtClean="0"/>
              <a:t>I (1,0,)</a:t>
            </a:r>
            <a:endParaRPr lang="fr-FR" sz="2000" b="1" dirty="0"/>
          </a:p>
        </p:txBody>
      </p:sp>
      <p:sp>
        <p:nvSpPr>
          <p:cNvPr id="58" name="ZoneTexte 57"/>
          <p:cNvSpPr txBox="1"/>
          <p:nvPr/>
        </p:nvSpPr>
        <p:spPr>
          <a:xfrm>
            <a:off x="1535885" y="4357694"/>
            <a:ext cx="1244600" cy="400110"/>
          </a:xfrm>
          <a:prstGeom prst="rect">
            <a:avLst/>
          </a:prstGeom>
          <a:noFill/>
        </p:spPr>
        <p:txBody>
          <a:bodyPr wrap="square" rtlCol="0">
            <a:spAutoFit/>
          </a:bodyPr>
          <a:lstStyle/>
          <a:p>
            <a:r>
              <a:rPr lang="fr-FR" sz="2000" b="1" dirty="0" smtClean="0"/>
              <a:t>I (2,0,)</a:t>
            </a:r>
            <a:endParaRPr lang="fr-FR" sz="2000" b="1" dirty="0"/>
          </a:p>
        </p:txBody>
      </p:sp>
      <p:sp>
        <p:nvSpPr>
          <p:cNvPr id="59" name="ZoneTexte 58"/>
          <p:cNvSpPr txBox="1"/>
          <p:nvPr/>
        </p:nvSpPr>
        <p:spPr>
          <a:xfrm>
            <a:off x="1535885" y="4643446"/>
            <a:ext cx="1244600" cy="400110"/>
          </a:xfrm>
          <a:prstGeom prst="rect">
            <a:avLst/>
          </a:prstGeom>
          <a:noFill/>
        </p:spPr>
        <p:txBody>
          <a:bodyPr wrap="square" rtlCol="0">
            <a:spAutoFit/>
          </a:bodyPr>
          <a:lstStyle/>
          <a:p>
            <a:r>
              <a:rPr lang="fr-FR" sz="2000" b="1" dirty="0" smtClean="0"/>
              <a:t>I (3,0,)</a:t>
            </a:r>
            <a:endParaRPr lang="fr-FR" sz="2000" b="1" dirty="0"/>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71462"/>
            <a:ext cx="8229600" cy="1011222"/>
          </a:xfrm>
        </p:spPr>
        <p:txBody>
          <a:bodyPr>
            <a:normAutofit fontScale="90000"/>
          </a:bodyPr>
          <a:lstStyle/>
          <a:p>
            <a:r>
              <a:rPr lang="fr-FR" sz="3200" dirty="0" smtClean="0"/>
              <a:t>Scénario de transfert de données</a:t>
            </a:r>
            <a:br>
              <a:rPr lang="fr-FR" sz="3200" dirty="0" smtClean="0"/>
            </a:br>
            <a:r>
              <a:rPr lang="fr-FR" sz="3200" dirty="0" smtClean="0"/>
              <a:t>transfert avec contrôle de flux</a:t>
            </a:r>
            <a:endParaRPr lang="fr-FR" sz="3200" dirty="0"/>
          </a:p>
        </p:txBody>
      </p:sp>
      <p:sp>
        <p:nvSpPr>
          <p:cNvPr id="4" name="Espace réservé de la date 3"/>
          <p:cNvSpPr>
            <a:spLocks noGrp="1"/>
          </p:cNvSpPr>
          <p:nvPr>
            <p:ph type="dt" sz="half" idx="10"/>
          </p:nvPr>
        </p:nvSpPr>
        <p:spPr/>
        <p:txBody>
          <a:bodyPr/>
          <a:lstStyle/>
          <a:p>
            <a:fld id="{7664DD4C-2396-412B-B71F-08FABAE328A0}" type="datetime1">
              <a:rPr lang="fr-FR" smtClean="0"/>
              <a:pPr/>
              <a:t>03/05/2012</a:t>
            </a:fld>
            <a:endParaRPr lang="fr-BE" dirty="0"/>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108</a:t>
            </a:fld>
            <a:endParaRPr lang="fr-BE" dirty="0"/>
          </a:p>
        </p:txBody>
      </p:sp>
      <p:pic>
        <p:nvPicPr>
          <p:cNvPr id="7" name="Picture 2"/>
          <p:cNvPicPr>
            <a:picLocks noChangeAspect="1" noChangeArrowheads="1"/>
          </p:cNvPicPr>
          <p:nvPr/>
        </p:nvPicPr>
        <p:blipFill>
          <a:blip r:embed="rId2" cstate="print"/>
          <a:srcRect/>
          <a:stretch>
            <a:fillRect/>
          </a:stretch>
        </p:blipFill>
        <p:spPr bwMode="auto">
          <a:xfrm>
            <a:off x="2000232" y="857232"/>
            <a:ext cx="819153" cy="819153"/>
          </a:xfrm>
          <a:prstGeom prst="rect">
            <a:avLst/>
          </a:prstGeom>
          <a:noFill/>
          <a:ln w="9525">
            <a:noFill/>
            <a:miter lim="800000"/>
            <a:headEnd/>
            <a:tailEnd/>
          </a:ln>
        </p:spPr>
      </p:pic>
      <p:cxnSp>
        <p:nvCxnSpPr>
          <p:cNvPr id="8" name="Connecteur droit 7"/>
          <p:cNvCxnSpPr>
            <a:stCxn id="7" idx="2"/>
          </p:cNvCxnSpPr>
          <p:nvPr/>
        </p:nvCxnSpPr>
        <p:spPr>
          <a:xfrm rot="16200000" flipH="1">
            <a:off x="78548" y="4007645"/>
            <a:ext cx="4681573" cy="19051"/>
          </a:xfrm>
          <a:prstGeom prst="line">
            <a:avLst/>
          </a:prstGeom>
        </p:spPr>
        <p:style>
          <a:lnRef idx="2">
            <a:schemeClr val="dk1"/>
          </a:lnRef>
          <a:fillRef idx="0">
            <a:schemeClr val="dk1"/>
          </a:fillRef>
          <a:effectRef idx="1">
            <a:schemeClr val="dk1"/>
          </a:effectRef>
          <a:fontRef idx="minor">
            <a:schemeClr val="tx1"/>
          </a:fontRef>
        </p:style>
      </p:cxnSp>
      <p:cxnSp>
        <p:nvCxnSpPr>
          <p:cNvPr id="9" name="Connecteur droit avec flèche 8"/>
          <p:cNvCxnSpPr/>
          <p:nvPr/>
        </p:nvCxnSpPr>
        <p:spPr>
          <a:xfrm>
            <a:off x="2428860" y="2000240"/>
            <a:ext cx="35719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0" name="ZoneTexte 9"/>
          <p:cNvSpPr txBox="1"/>
          <p:nvPr/>
        </p:nvSpPr>
        <p:spPr>
          <a:xfrm>
            <a:off x="3806823" y="1600130"/>
            <a:ext cx="1244600" cy="400110"/>
          </a:xfrm>
          <a:prstGeom prst="rect">
            <a:avLst/>
          </a:prstGeom>
          <a:noFill/>
        </p:spPr>
        <p:txBody>
          <a:bodyPr wrap="square" rtlCol="0">
            <a:spAutoFit/>
          </a:bodyPr>
          <a:lstStyle/>
          <a:p>
            <a:r>
              <a:rPr lang="fr-FR" sz="2000" b="1" dirty="0" smtClean="0"/>
              <a:t>SABM,P</a:t>
            </a:r>
            <a:endParaRPr lang="fr-FR" sz="2000" b="1" dirty="0"/>
          </a:p>
        </p:txBody>
      </p:sp>
      <p:cxnSp>
        <p:nvCxnSpPr>
          <p:cNvPr id="11" name="Connecteur droit avec flèche 10"/>
          <p:cNvCxnSpPr/>
          <p:nvPr/>
        </p:nvCxnSpPr>
        <p:spPr>
          <a:xfrm rot="10800000">
            <a:off x="2428860" y="2428868"/>
            <a:ext cx="3571900"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2" name="ZoneTexte 11"/>
          <p:cNvSpPr txBox="1"/>
          <p:nvPr/>
        </p:nvSpPr>
        <p:spPr>
          <a:xfrm flipH="1">
            <a:off x="3964776" y="2071678"/>
            <a:ext cx="928694" cy="400110"/>
          </a:xfrm>
          <a:prstGeom prst="rect">
            <a:avLst/>
          </a:prstGeom>
          <a:noFill/>
        </p:spPr>
        <p:txBody>
          <a:bodyPr wrap="square" rtlCol="0">
            <a:spAutoFit/>
          </a:bodyPr>
          <a:lstStyle/>
          <a:p>
            <a:r>
              <a:rPr lang="fr-FR" sz="2000" b="1" dirty="0" smtClean="0"/>
              <a:t>UA,F</a:t>
            </a:r>
            <a:endParaRPr lang="fr-FR" sz="2000" b="1" dirty="0"/>
          </a:p>
        </p:txBody>
      </p:sp>
      <p:pic>
        <p:nvPicPr>
          <p:cNvPr id="13" name="Picture 2"/>
          <p:cNvPicPr>
            <a:picLocks noChangeAspect="1" noChangeArrowheads="1"/>
          </p:cNvPicPr>
          <p:nvPr/>
        </p:nvPicPr>
        <p:blipFill>
          <a:blip r:embed="rId2" cstate="print"/>
          <a:srcRect/>
          <a:stretch>
            <a:fillRect/>
          </a:stretch>
        </p:blipFill>
        <p:spPr bwMode="auto">
          <a:xfrm>
            <a:off x="5572132" y="857232"/>
            <a:ext cx="819153" cy="819153"/>
          </a:xfrm>
          <a:prstGeom prst="rect">
            <a:avLst/>
          </a:prstGeom>
          <a:noFill/>
          <a:ln w="9525">
            <a:noFill/>
            <a:miter lim="800000"/>
            <a:headEnd/>
            <a:tailEnd/>
          </a:ln>
        </p:spPr>
      </p:pic>
      <p:cxnSp>
        <p:nvCxnSpPr>
          <p:cNvPr id="14" name="Connecteur droit 13"/>
          <p:cNvCxnSpPr>
            <a:stCxn id="13" idx="2"/>
          </p:cNvCxnSpPr>
          <p:nvPr/>
        </p:nvCxnSpPr>
        <p:spPr>
          <a:xfrm rot="16200000" flipH="1">
            <a:off x="3650448" y="4007645"/>
            <a:ext cx="4681573" cy="19051"/>
          </a:xfrm>
          <a:prstGeom prst="line">
            <a:avLst/>
          </a:prstGeom>
        </p:spPr>
        <p:style>
          <a:lnRef idx="2">
            <a:schemeClr val="dk1"/>
          </a:lnRef>
          <a:fillRef idx="0">
            <a:schemeClr val="dk1"/>
          </a:fillRef>
          <a:effectRef idx="1">
            <a:schemeClr val="dk1"/>
          </a:effectRef>
          <a:fontRef idx="minor">
            <a:schemeClr val="tx1"/>
          </a:fontRef>
        </p:style>
      </p:cxnSp>
      <p:cxnSp>
        <p:nvCxnSpPr>
          <p:cNvPr id="17" name="Connecteur droit avec flèche 16"/>
          <p:cNvCxnSpPr/>
          <p:nvPr/>
        </p:nvCxnSpPr>
        <p:spPr>
          <a:xfrm>
            <a:off x="2428860" y="2998784"/>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8" name="ZoneTexte 17"/>
          <p:cNvSpPr txBox="1"/>
          <p:nvPr/>
        </p:nvSpPr>
        <p:spPr>
          <a:xfrm>
            <a:off x="1535885" y="2743138"/>
            <a:ext cx="1244600" cy="400110"/>
          </a:xfrm>
          <a:prstGeom prst="rect">
            <a:avLst/>
          </a:prstGeom>
          <a:noFill/>
        </p:spPr>
        <p:txBody>
          <a:bodyPr wrap="square" rtlCol="0">
            <a:spAutoFit/>
          </a:bodyPr>
          <a:lstStyle/>
          <a:p>
            <a:r>
              <a:rPr lang="fr-FR" sz="2000" b="1" dirty="0" smtClean="0"/>
              <a:t>I (0,0,)</a:t>
            </a:r>
            <a:endParaRPr lang="fr-FR" sz="2000" b="1" dirty="0"/>
          </a:p>
        </p:txBody>
      </p:sp>
      <p:sp>
        <p:nvSpPr>
          <p:cNvPr id="33" name="ZoneTexte 32"/>
          <p:cNvSpPr txBox="1"/>
          <p:nvPr/>
        </p:nvSpPr>
        <p:spPr>
          <a:xfrm>
            <a:off x="642910" y="1357298"/>
            <a:ext cx="1244600" cy="400110"/>
          </a:xfrm>
          <a:prstGeom prst="rect">
            <a:avLst/>
          </a:prstGeom>
          <a:noFill/>
        </p:spPr>
        <p:txBody>
          <a:bodyPr wrap="square" rtlCol="0">
            <a:spAutoFit/>
          </a:bodyPr>
          <a:lstStyle/>
          <a:p>
            <a:r>
              <a:rPr lang="fr-FR" sz="2000" b="1" dirty="0" smtClean="0"/>
              <a:t>W &gt; 5</a:t>
            </a:r>
            <a:endParaRPr lang="fr-FR" sz="2000" b="1" dirty="0"/>
          </a:p>
        </p:txBody>
      </p:sp>
      <p:cxnSp>
        <p:nvCxnSpPr>
          <p:cNvPr id="38" name="Connecteur droit avec flèche 37"/>
          <p:cNvCxnSpPr/>
          <p:nvPr/>
        </p:nvCxnSpPr>
        <p:spPr>
          <a:xfrm>
            <a:off x="2428860" y="3286124"/>
            <a:ext cx="3571900" cy="42862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39" name="ZoneTexte 38"/>
          <p:cNvSpPr txBox="1"/>
          <p:nvPr/>
        </p:nvSpPr>
        <p:spPr>
          <a:xfrm>
            <a:off x="1535885" y="3000372"/>
            <a:ext cx="1244600" cy="400110"/>
          </a:xfrm>
          <a:prstGeom prst="rect">
            <a:avLst/>
          </a:prstGeom>
          <a:noFill/>
        </p:spPr>
        <p:txBody>
          <a:bodyPr wrap="square" rtlCol="0">
            <a:spAutoFit/>
          </a:bodyPr>
          <a:lstStyle/>
          <a:p>
            <a:r>
              <a:rPr lang="fr-FR" sz="2000" b="1" dirty="0" smtClean="0"/>
              <a:t>I (1,0,)</a:t>
            </a:r>
            <a:endParaRPr lang="fr-FR" sz="2000" b="1" dirty="0"/>
          </a:p>
        </p:txBody>
      </p:sp>
      <p:cxnSp>
        <p:nvCxnSpPr>
          <p:cNvPr id="40" name="Connecteur droit avec flèche 39"/>
          <p:cNvCxnSpPr/>
          <p:nvPr/>
        </p:nvCxnSpPr>
        <p:spPr>
          <a:xfrm>
            <a:off x="2428860" y="3571876"/>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41" name="ZoneTexte 40"/>
          <p:cNvSpPr txBox="1"/>
          <p:nvPr/>
        </p:nvSpPr>
        <p:spPr>
          <a:xfrm>
            <a:off x="1535885" y="3286124"/>
            <a:ext cx="1244600" cy="400110"/>
          </a:xfrm>
          <a:prstGeom prst="rect">
            <a:avLst/>
          </a:prstGeom>
          <a:noFill/>
        </p:spPr>
        <p:txBody>
          <a:bodyPr wrap="square" rtlCol="0">
            <a:spAutoFit/>
          </a:bodyPr>
          <a:lstStyle/>
          <a:p>
            <a:r>
              <a:rPr lang="fr-FR" sz="2000" b="1" dirty="0" smtClean="0"/>
              <a:t>I (2,0,)</a:t>
            </a:r>
            <a:endParaRPr lang="fr-FR" sz="2000" b="1" dirty="0"/>
          </a:p>
        </p:txBody>
      </p:sp>
      <p:cxnSp>
        <p:nvCxnSpPr>
          <p:cNvPr id="42" name="Connecteur droit avec flèche 41"/>
          <p:cNvCxnSpPr/>
          <p:nvPr/>
        </p:nvCxnSpPr>
        <p:spPr>
          <a:xfrm>
            <a:off x="2428860" y="3857628"/>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43" name="ZoneTexte 42"/>
          <p:cNvSpPr txBox="1"/>
          <p:nvPr/>
        </p:nvSpPr>
        <p:spPr>
          <a:xfrm>
            <a:off x="1535885" y="3571876"/>
            <a:ext cx="1244600" cy="400110"/>
          </a:xfrm>
          <a:prstGeom prst="rect">
            <a:avLst/>
          </a:prstGeom>
          <a:noFill/>
        </p:spPr>
        <p:txBody>
          <a:bodyPr wrap="square" rtlCol="0">
            <a:spAutoFit/>
          </a:bodyPr>
          <a:lstStyle/>
          <a:p>
            <a:r>
              <a:rPr lang="fr-FR" sz="2000" b="1" dirty="0" smtClean="0"/>
              <a:t>I (3,0,)</a:t>
            </a:r>
            <a:endParaRPr lang="fr-FR" sz="2000" b="1" dirty="0"/>
          </a:p>
        </p:txBody>
      </p:sp>
      <p:cxnSp>
        <p:nvCxnSpPr>
          <p:cNvPr id="44" name="Connecteur droit avec flèche 43"/>
          <p:cNvCxnSpPr>
            <a:stCxn id="45" idx="1"/>
          </p:cNvCxnSpPr>
          <p:nvPr/>
        </p:nvCxnSpPr>
        <p:spPr>
          <a:xfrm rot="10800000" flipV="1">
            <a:off x="2428860" y="4129121"/>
            <a:ext cx="3613184" cy="15713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45" name="ZoneTexte 44"/>
          <p:cNvSpPr txBox="1"/>
          <p:nvPr/>
        </p:nvSpPr>
        <p:spPr>
          <a:xfrm>
            <a:off x="6042044" y="3929066"/>
            <a:ext cx="1244600" cy="400110"/>
          </a:xfrm>
          <a:prstGeom prst="rect">
            <a:avLst/>
          </a:prstGeom>
          <a:noFill/>
        </p:spPr>
        <p:txBody>
          <a:bodyPr wrap="square" rtlCol="0">
            <a:spAutoFit/>
          </a:bodyPr>
          <a:lstStyle/>
          <a:p>
            <a:r>
              <a:rPr lang="fr-FR" sz="2000" b="1" dirty="0" smtClean="0"/>
              <a:t>RNR(3,)</a:t>
            </a:r>
            <a:endParaRPr lang="fr-FR" sz="2000" b="1" dirty="0"/>
          </a:p>
        </p:txBody>
      </p:sp>
      <p:cxnSp>
        <p:nvCxnSpPr>
          <p:cNvPr id="54" name="Connecteur droit avec flèche 53"/>
          <p:cNvCxnSpPr/>
          <p:nvPr/>
        </p:nvCxnSpPr>
        <p:spPr>
          <a:xfrm>
            <a:off x="2428860" y="4999048"/>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55" name="Connecteur droit avec flèche 54"/>
          <p:cNvCxnSpPr/>
          <p:nvPr/>
        </p:nvCxnSpPr>
        <p:spPr>
          <a:xfrm>
            <a:off x="2428860" y="5284800"/>
            <a:ext cx="3571900" cy="43021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58" name="ZoneTexte 57"/>
          <p:cNvSpPr txBox="1"/>
          <p:nvPr/>
        </p:nvSpPr>
        <p:spPr>
          <a:xfrm>
            <a:off x="1535885" y="4743402"/>
            <a:ext cx="1244600" cy="400110"/>
          </a:xfrm>
          <a:prstGeom prst="rect">
            <a:avLst/>
          </a:prstGeom>
          <a:noFill/>
        </p:spPr>
        <p:txBody>
          <a:bodyPr wrap="square" rtlCol="0">
            <a:spAutoFit/>
          </a:bodyPr>
          <a:lstStyle/>
          <a:p>
            <a:r>
              <a:rPr lang="fr-FR" sz="2000" b="1" dirty="0" smtClean="0"/>
              <a:t>I (3,0,)</a:t>
            </a:r>
            <a:endParaRPr lang="fr-FR" sz="2000" b="1" dirty="0"/>
          </a:p>
        </p:txBody>
      </p:sp>
      <p:sp>
        <p:nvSpPr>
          <p:cNvPr id="59" name="ZoneTexte 58"/>
          <p:cNvSpPr txBox="1"/>
          <p:nvPr/>
        </p:nvSpPr>
        <p:spPr>
          <a:xfrm>
            <a:off x="1535885" y="5029154"/>
            <a:ext cx="1244600" cy="400110"/>
          </a:xfrm>
          <a:prstGeom prst="rect">
            <a:avLst/>
          </a:prstGeom>
          <a:noFill/>
        </p:spPr>
        <p:txBody>
          <a:bodyPr wrap="square" rtlCol="0">
            <a:spAutoFit/>
          </a:bodyPr>
          <a:lstStyle/>
          <a:p>
            <a:r>
              <a:rPr lang="fr-FR" sz="2000" b="1" dirty="0" smtClean="0"/>
              <a:t>I (4,0,)</a:t>
            </a:r>
            <a:endParaRPr lang="fr-FR" sz="2000" b="1" dirty="0"/>
          </a:p>
        </p:txBody>
      </p:sp>
      <p:cxnSp>
        <p:nvCxnSpPr>
          <p:cNvPr id="31" name="Connecteur droit avec flèche 30"/>
          <p:cNvCxnSpPr/>
          <p:nvPr/>
        </p:nvCxnSpPr>
        <p:spPr>
          <a:xfrm rot="10800000">
            <a:off x="2387576" y="4786322"/>
            <a:ext cx="3684622" cy="7143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32" name="ZoneTexte 31"/>
          <p:cNvSpPr txBox="1"/>
          <p:nvPr/>
        </p:nvSpPr>
        <p:spPr>
          <a:xfrm>
            <a:off x="6143636" y="4643446"/>
            <a:ext cx="1244600" cy="400110"/>
          </a:xfrm>
          <a:prstGeom prst="rect">
            <a:avLst/>
          </a:prstGeom>
          <a:noFill/>
        </p:spPr>
        <p:txBody>
          <a:bodyPr wrap="square" rtlCol="0">
            <a:spAutoFit/>
          </a:bodyPr>
          <a:lstStyle/>
          <a:p>
            <a:r>
              <a:rPr lang="fr-FR" sz="2000" b="1" dirty="0" smtClean="0"/>
              <a:t>RR(3,)</a:t>
            </a:r>
            <a:endParaRPr lang="fr-FR" sz="2000" b="1" dirty="0"/>
          </a:p>
        </p:txBody>
      </p:sp>
      <p:sp>
        <p:nvSpPr>
          <p:cNvPr id="37" name="Accolade fermante 36"/>
          <p:cNvSpPr/>
          <p:nvPr/>
        </p:nvSpPr>
        <p:spPr>
          <a:xfrm>
            <a:off x="7375942" y="3429000"/>
            <a:ext cx="178595" cy="785818"/>
          </a:xfrm>
          <a:prstGeom prst="righ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fr-FR"/>
          </a:p>
        </p:txBody>
      </p:sp>
      <p:sp>
        <p:nvSpPr>
          <p:cNvPr id="46" name="Accolade fermante 45"/>
          <p:cNvSpPr/>
          <p:nvPr/>
        </p:nvSpPr>
        <p:spPr>
          <a:xfrm>
            <a:off x="7393801" y="4286256"/>
            <a:ext cx="142876" cy="571504"/>
          </a:xfrm>
          <a:prstGeom prst="righ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fr-FR"/>
          </a:p>
        </p:txBody>
      </p:sp>
      <p:sp>
        <p:nvSpPr>
          <p:cNvPr id="47" name="Accolade fermante 46"/>
          <p:cNvSpPr/>
          <p:nvPr/>
        </p:nvSpPr>
        <p:spPr>
          <a:xfrm>
            <a:off x="7358082" y="4929198"/>
            <a:ext cx="214314" cy="1000132"/>
          </a:xfrm>
          <a:prstGeom prst="righ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fr-FR"/>
          </a:p>
        </p:txBody>
      </p:sp>
      <p:sp>
        <p:nvSpPr>
          <p:cNvPr id="48" name="ZoneTexte 47"/>
          <p:cNvSpPr txBox="1"/>
          <p:nvPr/>
        </p:nvSpPr>
        <p:spPr>
          <a:xfrm>
            <a:off x="7572396" y="3500438"/>
            <a:ext cx="1244600" cy="707886"/>
          </a:xfrm>
          <a:prstGeom prst="rect">
            <a:avLst/>
          </a:prstGeom>
          <a:noFill/>
        </p:spPr>
        <p:txBody>
          <a:bodyPr wrap="square" rtlCol="0">
            <a:spAutoFit/>
          </a:bodyPr>
          <a:lstStyle/>
          <a:p>
            <a:r>
              <a:rPr lang="fr-FR" sz="2000" b="1" dirty="0" smtClean="0"/>
              <a:t>Fenêtre ouverte</a:t>
            </a:r>
            <a:endParaRPr lang="fr-FR" sz="2000" b="1" dirty="0"/>
          </a:p>
        </p:txBody>
      </p:sp>
      <p:sp>
        <p:nvSpPr>
          <p:cNvPr id="49" name="ZoneTexte 48"/>
          <p:cNvSpPr txBox="1"/>
          <p:nvPr/>
        </p:nvSpPr>
        <p:spPr>
          <a:xfrm>
            <a:off x="7643834" y="4286256"/>
            <a:ext cx="1244600" cy="707886"/>
          </a:xfrm>
          <a:prstGeom prst="rect">
            <a:avLst/>
          </a:prstGeom>
          <a:noFill/>
        </p:spPr>
        <p:txBody>
          <a:bodyPr wrap="square" rtlCol="0">
            <a:spAutoFit/>
          </a:bodyPr>
          <a:lstStyle/>
          <a:p>
            <a:r>
              <a:rPr lang="fr-FR" sz="2000" b="1" dirty="0" smtClean="0"/>
              <a:t>Fenêtre fermée</a:t>
            </a:r>
            <a:endParaRPr lang="fr-FR" sz="2000" b="1" dirty="0"/>
          </a:p>
        </p:txBody>
      </p:sp>
      <p:sp>
        <p:nvSpPr>
          <p:cNvPr id="50" name="ZoneTexte 49"/>
          <p:cNvSpPr txBox="1"/>
          <p:nvPr/>
        </p:nvSpPr>
        <p:spPr>
          <a:xfrm>
            <a:off x="7643834" y="5072074"/>
            <a:ext cx="1244600" cy="707886"/>
          </a:xfrm>
          <a:prstGeom prst="rect">
            <a:avLst/>
          </a:prstGeom>
          <a:noFill/>
        </p:spPr>
        <p:txBody>
          <a:bodyPr wrap="square" rtlCol="0">
            <a:spAutoFit/>
          </a:bodyPr>
          <a:lstStyle/>
          <a:p>
            <a:r>
              <a:rPr lang="fr-FR" sz="2000" b="1" dirty="0" smtClean="0"/>
              <a:t>Fenêtre ouverte</a:t>
            </a:r>
            <a:endParaRPr lang="fr-FR" sz="2000" b="1" dirty="0"/>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smtClean="0"/>
              <a:t>Signalisation DANS le réseau RNIS</a:t>
            </a:r>
            <a:endParaRPr lang="en-US" dirty="0"/>
          </a:p>
        </p:txBody>
      </p:sp>
      <p:sp>
        <p:nvSpPr>
          <p:cNvPr id="7" name="Espace réservé du texte 6"/>
          <p:cNvSpPr>
            <a:spLocks noGrp="1"/>
          </p:cNvSpPr>
          <p:nvPr>
            <p:ph type="body" idx="1"/>
          </p:nvPr>
        </p:nvSpPr>
        <p:spPr/>
        <p:txBody>
          <a:bodyPr/>
          <a:lstStyle/>
          <a:p>
            <a:endParaRPr lang="en-US"/>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109</a:t>
            </a:fld>
            <a:endParaRPr lang="fr-BE"/>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smtClean="0"/>
              <a:t>SIGNALISATION DANS LE RÉSEAU RNIS</a:t>
            </a:r>
            <a:endParaRPr lang="en-US" dirty="0"/>
          </a:p>
        </p:txBody>
      </p:sp>
      <p:sp>
        <p:nvSpPr>
          <p:cNvPr id="7" name="Espace réservé du contenu 6"/>
          <p:cNvSpPr>
            <a:spLocks noGrp="1"/>
          </p:cNvSpPr>
          <p:nvPr>
            <p:ph idx="1"/>
          </p:nvPr>
        </p:nvSpPr>
        <p:spPr>
          <a:xfrm>
            <a:off x="457200" y="1600201"/>
            <a:ext cx="8229600" cy="2257428"/>
          </a:xfrm>
        </p:spPr>
        <p:txBody>
          <a:bodyPr>
            <a:normAutofit fontScale="70000" lnSpcReduction="20000"/>
          </a:bodyPr>
          <a:lstStyle/>
          <a:p>
            <a:r>
              <a:rPr lang="fr-FR" b="1" dirty="0" smtClean="0"/>
              <a:t>Le RNIS utilise trois signalisations transportées dans deux protocoles :</a:t>
            </a:r>
          </a:p>
          <a:p>
            <a:pPr lvl="1"/>
            <a:r>
              <a:rPr lang="fr-FR" b="1" u="sng" dirty="0" smtClean="0"/>
              <a:t>une signalisation usager/réseau </a:t>
            </a:r>
            <a:r>
              <a:rPr lang="fr-FR" dirty="0" smtClean="0"/>
              <a:t>ou protocole D;</a:t>
            </a:r>
          </a:p>
          <a:p>
            <a:pPr lvl="1"/>
            <a:r>
              <a:rPr lang="fr-FR" b="1" u="sng" dirty="0" smtClean="0"/>
              <a:t>une signalisation usager/usager </a:t>
            </a:r>
            <a:r>
              <a:rPr lang="fr-FR" dirty="0" smtClean="0"/>
              <a:t>pour les </a:t>
            </a:r>
            <a:r>
              <a:rPr lang="fr-FR" dirty="0" err="1" smtClean="0"/>
              <a:t>téléservices</a:t>
            </a:r>
            <a:r>
              <a:rPr lang="fr-FR" dirty="0" smtClean="0"/>
              <a:t> ;</a:t>
            </a:r>
          </a:p>
          <a:p>
            <a:pPr lvl="1"/>
            <a:r>
              <a:rPr lang="fr-FR" b="1" u="sng" dirty="0" smtClean="0"/>
              <a:t>une signalisation interne </a:t>
            </a:r>
            <a:r>
              <a:rPr lang="fr-FR" dirty="0" smtClean="0"/>
              <a:t>au réseau transporté par un réseau de signalisation. Elle assure le transport de la signalisation protocole D (signalisation usager/réseau) et de la signalisation usager/usager.</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110</a:t>
            </a:fld>
            <a:endParaRPr lang="fr-BE"/>
          </a:p>
        </p:txBody>
      </p:sp>
      <p:pic>
        <p:nvPicPr>
          <p:cNvPr id="1026" name="Picture 2"/>
          <p:cNvPicPr>
            <a:picLocks noChangeAspect="1" noChangeArrowheads="1"/>
          </p:cNvPicPr>
          <p:nvPr/>
        </p:nvPicPr>
        <p:blipFill>
          <a:blip r:embed="rId2"/>
          <a:srcRect/>
          <a:stretch>
            <a:fillRect/>
          </a:stretch>
        </p:blipFill>
        <p:spPr bwMode="auto">
          <a:xfrm>
            <a:off x="1142976" y="3786190"/>
            <a:ext cx="6523276" cy="223837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LA SIGNALISATION USAGER</a:t>
            </a:r>
            <a:endParaRPr lang="en-US" dirty="0"/>
          </a:p>
        </p:txBody>
      </p:sp>
      <p:sp>
        <p:nvSpPr>
          <p:cNvPr id="3" name="Espace réservé du contenu 2"/>
          <p:cNvSpPr>
            <a:spLocks noGrp="1"/>
          </p:cNvSpPr>
          <p:nvPr>
            <p:ph idx="1"/>
          </p:nvPr>
        </p:nvSpPr>
        <p:spPr/>
        <p:txBody>
          <a:bodyPr>
            <a:normAutofit fontScale="70000" lnSpcReduction="20000"/>
          </a:bodyPr>
          <a:lstStyle/>
          <a:p>
            <a:r>
              <a:rPr lang="fr-FR" b="1" dirty="0" smtClean="0"/>
              <a:t>Les données de signalisation (niveau 3 du modèle OSI) entre le réseau et l’usager sont échangées en mode paquets. </a:t>
            </a:r>
          </a:p>
          <a:p>
            <a:endParaRPr lang="fr-FR" dirty="0" smtClean="0"/>
          </a:p>
          <a:p>
            <a:r>
              <a:rPr lang="fr-FR" b="1" dirty="0" smtClean="0"/>
              <a:t>Le niveau 2 utilise une variante de HDLC, le protocole LAP-D (Link Access Protocol on the D </a:t>
            </a:r>
            <a:r>
              <a:rPr lang="fr-FR" b="1" dirty="0" err="1" smtClean="0"/>
              <a:t>channel</a:t>
            </a:r>
            <a:r>
              <a:rPr lang="fr-FR" b="1" dirty="0" smtClean="0"/>
              <a:t>). </a:t>
            </a:r>
          </a:p>
          <a:p>
            <a:endParaRPr lang="fr-FR" dirty="0" smtClean="0"/>
          </a:p>
          <a:p>
            <a:r>
              <a:rPr lang="fr-FR" b="1" dirty="0" smtClean="0"/>
              <a:t>Les terminaux RNIS sont reliés en bus multipoint, il est donc nécessaire de les distinguer.</a:t>
            </a:r>
          </a:p>
          <a:p>
            <a:endParaRPr lang="fr-FR" dirty="0" smtClean="0"/>
          </a:p>
          <a:p>
            <a:r>
              <a:rPr lang="fr-FR" b="1" dirty="0" smtClean="0"/>
              <a:t> L’adressage des terminaux (TEI, Terminal End point Identifier) et la désignation du service requis (SAPI, Service Access Point Identifier) se substituent au champ adresse d’HDLC. Hors ces différences, les fonctions de LAP-D sont conformes à celles d’HDLC</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111</a:t>
            </a:fld>
            <a:endParaRPr lang="fr-BE"/>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71462"/>
            <a:ext cx="8229600" cy="1143000"/>
          </a:xfrm>
        </p:spPr>
        <p:txBody>
          <a:bodyPr>
            <a:normAutofit/>
          </a:bodyPr>
          <a:lstStyle/>
          <a:p>
            <a:r>
              <a:rPr lang="en-US" sz="2800" dirty="0" smtClean="0"/>
              <a:t>LA SIGNALISATION USAGER</a:t>
            </a:r>
            <a:endParaRPr lang="en-US" sz="2800" dirty="0"/>
          </a:p>
        </p:txBody>
      </p:sp>
      <p:sp>
        <p:nvSpPr>
          <p:cNvPr id="3" name="Espace réservé du contenu 2"/>
          <p:cNvSpPr>
            <a:spLocks noGrp="1"/>
          </p:cNvSpPr>
          <p:nvPr>
            <p:ph idx="1"/>
          </p:nvPr>
        </p:nvSpPr>
        <p:spPr>
          <a:xfrm>
            <a:off x="457200" y="1028696"/>
            <a:ext cx="8229600" cy="1900238"/>
          </a:xfrm>
        </p:spPr>
        <p:txBody>
          <a:bodyPr>
            <a:normAutofit/>
          </a:bodyPr>
          <a:lstStyle/>
          <a:p>
            <a:r>
              <a:rPr lang="fr-FR" sz="2000" b="1" dirty="0" smtClean="0"/>
              <a:t>Cette  figure montre l’encapsulation des données et l’organisation de la trame multiplexée  pour un accès de base (2B+D), les différents champs seront expliqués par la suite. La trame  multiplexée comporte en outre des bits d’écho du canal D (Bit E), des bits d’équilibrage de la  composante continue (Bit L), des bits de synchro (Bit Q)...</a:t>
            </a:r>
            <a:endParaRPr lang="en-US" sz="2000"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112</a:t>
            </a:fld>
            <a:endParaRPr lang="fr-BE"/>
          </a:p>
        </p:txBody>
      </p:sp>
      <p:pic>
        <p:nvPicPr>
          <p:cNvPr id="2050" name="Picture 2"/>
          <p:cNvPicPr>
            <a:picLocks noChangeAspect="1" noChangeArrowheads="1"/>
          </p:cNvPicPr>
          <p:nvPr/>
        </p:nvPicPr>
        <p:blipFill>
          <a:blip r:embed="rId2"/>
          <a:srcRect/>
          <a:stretch>
            <a:fillRect/>
          </a:stretch>
        </p:blipFill>
        <p:spPr bwMode="auto">
          <a:xfrm>
            <a:off x="1571604" y="2643182"/>
            <a:ext cx="6124388" cy="337185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err="1" smtClean="0"/>
              <a:t>Adressage</a:t>
            </a:r>
            <a:r>
              <a:rPr lang="en-US" dirty="0" smtClean="0"/>
              <a:t> des </a:t>
            </a:r>
            <a:r>
              <a:rPr lang="en-US" dirty="0" err="1" smtClean="0"/>
              <a:t>terminaux</a:t>
            </a:r>
            <a:r>
              <a:rPr lang="en-US" dirty="0" smtClean="0"/>
              <a:t> (TEI/SAPI)</a:t>
            </a:r>
            <a:endParaRPr lang="en-US" dirty="0"/>
          </a:p>
        </p:txBody>
      </p:sp>
      <p:sp>
        <p:nvSpPr>
          <p:cNvPr id="3" name="Espace réservé du contenu 2"/>
          <p:cNvSpPr>
            <a:spLocks noGrp="1"/>
          </p:cNvSpPr>
          <p:nvPr>
            <p:ph idx="1"/>
          </p:nvPr>
        </p:nvSpPr>
        <p:spPr/>
        <p:txBody>
          <a:bodyPr>
            <a:normAutofit/>
          </a:bodyPr>
          <a:lstStyle/>
          <a:p>
            <a:r>
              <a:rPr lang="fr-FR" b="1" dirty="0" smtClean="0"/>
              <a:t>Dans une configuration multipoint, les terminaux sont donc en compétition pour l’accès au canal D. De ce fait, à l’instar des réseaux locaux, il est nécessaire :</a:t>
            </a:r>
          </a:p>
          <a:p>
            <a:pPr lvl="1"/>
            <a:r>
              <a:rPr lang="en-US" dirty="0" err="1" smtClean="0"/>
              <a:t>d’identifier</a:t>
            </a:r>
            <a:r>
              <a:rPr lang="en-US" dirty="0" smtClean="0"/>
              <a:t> </a:t>
            </a:r>
            <a:r>
              <a:rPr lang="en-US" dirty="0" err="1" smtClean="0"/>
              <a:t>chaque</a:t>
            </a:r>
            <a:r>
              <a:rPr lang="en-US" dirty="0" smtClean="0"/>
              <a:t> terminal (</a:t>
            </a:r>
            <a:r>
              <a:rPr lang="en-US" dirty="0" err="1" smtClean="0"/>
              <a:t>adresse</a:t>
            </a:r>
            <a:r>
              <a:rPr lang="en-US" dirty="0" smtClean="0"/>
              <a:t> terminal) ;</a:t>
            </a:r>
          </a:p>
          <a:p>
            <a:pPr lvl="1"/>
            <a:r>
              <a:rPr lang="fr-FR" dirty="0" smtClean="0"/>
              <a:t>de définir le protocole de niveau supérieur ici, le service invoqué ;</a:t>
            </a:r>
          </a:p>
          <a:p>
            <a:pPr lvl="1"/>
            <a:r>
              <a:rPr lang="fr-FR" dirty="0" smtClean="0"/>
              <a:t>de résoudre les confits d’accès (collisions).</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113</a:t>
            </a:fld>
            <a:endParaRPr lang="fr-BE"/>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err="1" smtClean="0"/>
              <a:t>Adressage</a:t>
            </a:r>
            <a:r>
              <a:rPr lang="en-US" dirty="0" smtClean="0"/>
              <a:t> des </a:t>
            </a:r>
            <a:r>
              <a:rPr lang="en-US" dirty="0" err="1" smtClean="0"/>
              <a:t>terminaux</a:t>
            </a:r>
            <a:r>
              <a:rPr lang="en-US" dirty="0" smtClean="0"/>
              <a:t> (TEI/SAPI)</a:t>
            </a:r>
            <a:endParaRPr lang="en-US" dirty="0"/>
          </a:p>
        </p:txBody>
      </p:sp>
      <p:sp>
        <p:nvSpPr>
          <p:cNvPr id="3" name="Espace réservé du contenu 2"/>
          <p:cNvSpPr>
            <a:spLocks noGrp="1"/>
          </p:cNvSpPr>
          <p:nvPr>
            <p:ph idx="1"/>
          </p:nvPr>
        </p:nvSpPr>
        <p:spPr/>
        <p:txBody>
          <a:bodyPr/>
          <a:lstStyle/>
          <a:p>
            <a:r>
              <a:rPr lang="fr-FR" b="1" dirty="0" smtClean="0"/>
              <a:t>Le champ adresse de LAP-D se subdivise en deux sous-champs</a:t>
            </a:r>
          </a:p>
          <a:p>
            <a:pPr lvl="1"/>
            <a:r>
              <a:rPr lang="fr-FR" dirty="0" smtClean="0"/>
              <a:t>le sous-champ TEI (Terminal End-Point Identifier)</a:t>
            </a:r>
          </a:p>
          <a:p>
            <a:pPr lvl="1"/>
            <a:r>
              <a:rPr lang="fr-FR" dirty="0" smtClean="0"/>
              <a:t>le sous-champ SAPI (Service Access Point Identifier)</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114</a:t>
            </a:fld>
            <a:endParaRPr lang="fr-BE"/>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err="1" smtClean="0"/>
              <a:t>Adressage</a:t>
            </a:r>
            <a:r>
              <a:rPr lang="en-US" dirty="0" smtClean="0"/>
              <a:t> des </a:t>
            </a:r>
            <a:r>
              <a:rPr lang="en-US" dirty="0" err="1" smtClean="0"/>
              <a:t>terminaux</a:t>
            </a:r>
            <a:r>
              <a:rPr lang="en-US" dirty="0" smtClean="0"/>
              <a:t> (TEI/SAPI)</a:t>
            </a:r>
            <a:endParaRPr lang="en-US" dirty="0"/>
          </a:p>
        </p:txBody>
      </p:sp>
      <p:sp>
        <p:nvSpPr>
          <p:cNvPr id="3" name="Espace réservé du contenu 2"/>
          <p:cNvSpPr>
            <a:spLocks noGrp="1"/>
          </p:cNvSpPr>
          <p:nvPr>
            <p:ph idx="1"/>
          </p:nvPr>
        </p:nvSpPr>
        <p:spPr/>
        <p:txBody>
          <a:bodyPr>
            <a:normAutofit fontScale="70000" lnSpcReduction="20000"/>
          </a:bodyPr>
          <a:lstStyle/>
          <a:p>
            <a:r>
              <a:rPr lang="fr-FR" b="1" dirty="0" smtClean="0"/>
              <a:t>le sous-champ TEI (Terminal End-Point Identifier) sur 7 bits identifie le terminal proprement dit. </a:t>
            </a:r>
          </a:p>
          <a:p>
            <a:pPr lvl="1"/>
            <a:r>
              <a:rPr lang="fr-FR" dirty="0" smtClean="0"/>
              <a:t>Cette adresse est similaire à l’adresse MAC des réseaux locaux. Les TEI peuvent être attribués par le constructeur (TEI de 0 à 63) ou par le réseau. </a:t>
            </a:r>
          </a:p>
          <a:p>
            <a:pPr lvl="1"/>
            <a:endParaRPr lang="fr-FR" b="1" dirty="0" smtClean="0"/>
          </a:p>
          <a:p>
            <a:r>
              <a:rPr lang="fr-FR" b="1" dirty="0" smtClean="0"/>
              <a:t>La TNR (Terminaison Numérique de Réseau) attribue dynamiquement les TEI de 64 à 126. </a:t>
            </a:r>
          </a:p>
          <a:p>
            <a:pPr lvl="1"/>
            <a:r>
              <a:rPr lang="fr-FR" dirty="0" smtClean="0"/>
              <a:t>Le TEI 127 est réservé à la diffusion de messages. </a:t>
            </a:r>
          </a:p>
          <a:p>
            <a:endParaRPr lang="fr-FR" dirty="0" smtClean="0"/>
          </a:p>
          <a:p>
            <a:r>
              <a:rPr lang="fr-FR" b="1" dirty="0" smtClean="0"/>
              <a:t>Lorsqu’un terminal à allocation automatique de TEI est connecté au bus, il demande au réseau de lui attribuer un TEI. </a:t>
            </a:r>
          </a:p>
          <a:p>
            <a:pPr lvl="1"/>
            <a:r>
              <a:rPr lang="fr-FR" dirty="0" smtClean="0"/>
              <a:t>Alors qu’un terminal à affectation non automatique s’assure de l’unicité de son TEI. </a:t>
            </a:r>
          </a:p>
          <a:p>
            <a:pPr lvl="1"/>
            <a:r>
              <a:rPr lang="fr-FR" dirty="0" smtClean="0"/>
              <a:t>Un terminal multifonction peut utiliser plusieurs TEI, un par fonction</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115</a:t>
            </a:fld>
            <a:endParaRPr lang="fr-BE"/>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err="1" smtClean="0"/>
              <a:t>Adressage</a:t>
            </a:r>
            <a:r>
              <a:rPr lang="en-US" dirty="0" smtClean="0"/>
              <a:t> des </a:t>
            </a:r>
            <a:r>
              <a:rPr lang="en-US" dirty="0" err="1" smtClean="0"/>
              <a:t>terminaux</a:t>
            </a:r>
            <a:r>
              <a:rPr lang="en-US" dirty="0" smtClean="0"/>
              <a:t> (TEI/SAPI)</a:t>
            </a:r>
            <a:endParaRPr lang="en-US" dirty="0"/>
          </a:p>
        </p:txBody>
      </p:sp>
      <p:sp>
        <p:nvSpPr>
          <p:cNvPr id="3" name="Espace réservé du contenu 2"/>
          <p:cNvSpPr>
            <a:spLocks noGrp="1"/>
          </p:cNvSpPr>
          <p:nvPr>
            <p:ph idx="1"/>
          </p:nvPr>
        </p:nvSpPr>
        <p:spPr>
          <a:xfrm>
            <a:off x="457200" y="1357299"/>
            <a:ext cx="8229600" cy="2857519"/>
          </a:xfrm>
        </p:spPr>
        <p:txBody>
          <a:bodyPr>
            <a:normAutofit fontScale="92500" lnSpcReduction="20000"/>
          </a:bodyPr>
          <a:lstStyle/>
          <a:p>
            <a:r>
              <a:rPr lang="fr-FR" b="1" dirty="0" smtClean="0"/>
              <a:t>le sous-champ SAPI (Service Access Point Identifier) sur 6 bits indique le type de message transporté dans le champ information de la trame (identification du service requis). </a:t>
            </a:r>
          </a:p>
          <a:p>
            <a:endParaRPr lang="fr-FR" dirty="0" smtClean="0"/>
          </a:p>
          <a:p>
            <a:r>
              <a:rPr lang="fr-FR" b="1" dirty="0" smtClean="0"/>
              <a:t>Les SAPI 32 à 47 sont réservés pour des usages nationaux</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116</a:t>
            </a:fld>
            <a:endParaRPr lang="fr-BE"/>
          </a:p>
        </p:txBody>
      </p:sp>
      <p:pic>
        <p:nvPicPr>
          <p:cNvPr id="1026" name="Picture 2"/>
          <p:cNvPicPr>
            <a:picLocks noChangeAspect="1" noChangeArrowheads="1"/>
          </p:cNvPicPr>
          <p:nvPr/>
        </p:nvPicPr>
        <p:blipFill>
          <a:blip r:embed="rId2"/>
          <a:srcRect/>
          <a:stretch>
            <a:fillRect/>
          </a:stretch>
        </p:blipFill>
        <p:spPr bwMode="auto">
          <a:xfrm>
            <a:off x="1643042" y="4237380"/>
            <a:ext cx="5929354" cy="186815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Les mécanismes d’accès au canal D et codage</a:t>
            </a:r>
            <a:endParaRPr lang="en-US" dirty="0"/>
          </a:p>
        </p:txBody>
      </p:sp>
      <p:sp>
        <p:nvSpPr>
          <p:cNvPr id="3" name="Espace réservé du contenu 2"/>
          <p:cNvSpPr>
            <a:spLocks noGrp="1"/>
          </p:cNvSpPr>
          <p:nvPr>
            <p:ph idx="1"/>
          </p:nvPr>
        </p:nvSpPr>
        <p:spPr/>
        <p:txBody>
          <a:bodyPr/>
          <a:lstStyle/>
          <a:p>
            <a:r>
              <a:rPr lang="fr-FR" b="1" dirty="0" smtClean="0"/>
              <a:t>Reliés en bus, les terminaux accèdent, au canal D, en compétition. </a:t>
            </a:r>
          </a:p>
          <a:p>
            <a:endParaRPr lang="fr-FR" b="1" dirty="0" smtClean="0"/>
          </a:p>
          <a:p>
            <a:r>
              <a:rPr lang="fr-FR" b="1" dirty="0" smtClean="0"/>
              <a:t>Les conflits d’accès </a:t>
            </a:r>
            <a:r>
              <a:rPr lang="fr-FR" b="1" u="sng" dirty="0" smtClean="0"/>
              <a:t>au canal D </a:t>
            </a:r>
            <a:r>
              <a:rPr lang="fr-FR" b="1" dirty="0" smtClean="0"/>
              <a:t>sont résolus par le protocole </a:t>
            </a:r>
            <a:r>
              <a:rPr lang="fr-FR" b="1" u="sng" dirty="0" smtClean="0"/>
              <a:t>CSMA/CR</a:t>
            </a:r>
            <a:r>
              <a:rPr lang="fr-FR" b="1" dirty="0" smtClean="0"/>
              <a:t> (Carrier </a:t>
            </a:r>
            <a:r>
              <a:rPr lang="fr-FR" b="1" dirty="0" err="1" smtClean="0"/>
              <a:t>Sense</a:t>
            </a:r>
            <a:r>
              <a:rPr lang="fr-FR" b="1" dirty="0" smtClean="0"/>
              <a:t> Multiple Access Contention </a:t>
            </a:r>
            <a:r>
              <a:rPr lang="fr-FR" b="1" dirty="0" err="1" smtClean="0"/>
              <a:t>Resolution</a:t>
            </a:r>
            <a:r>
              <a:rPr lang="fr-FR" b="1" dirty="0" smtClean="0"/>
              <a:t>, accès multiple avec écoute de porteuse et résolution des collisions).</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117</a:t>
            </a:fld>
            <a:endParaRPr lang="fr-BE"/>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Les mécanismes d’accès au canal D et codage</a:t>
            </a:r>
            <a:endParaRPr lang="en-US" sz="2800" dirty="0"/>
          </a:p>
        </p:txBody>
      </p:sp>
      <p:sp>
        <p:nvSpPr>
          <p:cNvPr id="3" name="Espace réservé du contenu 2"/>
          <p:cNvSpPr>
            <a:spLocks noGrp="1"/>
          </p:cNvSpPr>
          <p:nvPr>
            <p:ph idx="1"/>
          </p:nvPr>
        </p:nvSpPr>
        <p:spPr>
          <a:xfrm>
            <a:off x="457200" y="1357298"/>
            <a:ext cx="8229600" cy="3214711"/>
          </a:xfrm>
        </p:spPr>
        <p:txBody>
          <a:bodyPr>
            <a:normAutofit fontScale="62500" lnSpcReduction="20000"/>
          </a:bodyPr>
          <a:lstStyle/>
          <a:p>
            <a:r>
              <a:rPr lang="fr-FR" b="1" dirty="0" smtClean="0"/>
              <a:t>Le principe général de l’accès au canal D est similaire à celui utilisé dans les réseaux locaux de type « Ethernet ». </a:t>
            </a:r>
          </a:p>
          <a:p>
            <a:endParaRPr lang="fr-FR" dirty="0" smtClean="0"/>
          </a:p>
          <a:p>
            <a:r>
              <a:rPr lang="fr-FR" b="1" dirty="0" smtClean="0"/>
              <a:t>Cependant, le support physique étant multiplexé, il peut y avoir une activité électrique sur celui-ci (canal B) alors que le canal D est libre.</a:t>
            </a:r>
          </a:p>
          <a:p>
            <a:pPr lvl="1">
              <a:buNone/>
            </a:pPr>
            <a:r>
              <a:rPr lang="fr-FR" b="1" dirty="0" smtClean="0">
                <a:sym typeface="Wingdings" pitchFamily="2" charset="2"/>
              </a:rPr>
              <a:t></a:t>
            </a:r>
            <a:r>
              <a:rPr lang="fr-FR" b="1" u="sng" dirty="0" smtClean="0">
                <a:sym typeface="Wingdings" pitchFamily="2" charset="2"/>
              </a:rPr>
              <a:t> </a:t>
            </a:r>
            <a:r>
              <a:rPr lang="fr-FR" b="1" u="sng" dirty="0" smtClean="0"/>
              <a:t>L’écoute doit se faire au niveau du canal et non du support.</a:t>
            </a:r>
          </a:p>
          <a:p>
            <a:endParaRPr lang="fr-FR" dirty="0" smtClean="0"/>
          </a:p>
          <a:p>
            <a:r>
              <a:rPr lang="fr-FR" b="1" dirty="0" smtClean="0"/>
              <a:t>Pour détecter et prévenir une éventuelle collision toutes les données émises sur le canal D sont retransmises par la TNR sur un canal d’écho (canal E). </a:t>
            </a:r>
          </a:p>
          <a:p>
            <a:endParaRPr lang="fr-FR" dirty="0" smtClean="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118</a:t>
            </a:fld>
            <a:endParaRPr lang="fr-BE"/>
          </a:p>
        </p:txBody>
      </p:sp>
      <p:pic>
        <p:nvPicPr>
          <p:cNvPr id="2050" name="Picture 2"/>
          <p:cNvPicPr>
            <a:picLocks noChangeAspect="1" noChangeArrowheads="1"/>
          </p:cNvPicPr>
          <p:nvPr/>
        </p:nvPicPr>
        <p:blipFill>
          <a:blip r:embed="rId2"/>
          <a:srcRect/>
          <a:stretch>
            <a:fillRect/>
          </a:stretch>
        </p:blipFill>
        <p:spPr bwMode="auto">
          <a:xfrm>
            <a:off x="2102978" y="4000504"/>
            <a:ext cx="5040790" cy="220980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Les mécanismes d’accès au canal D et codage</a:t>
            </a:r>
            <a:endParaRPr lang="en-US" dirty="0"/>
          </a:p>
        </p:txBody>
      </p:sp>
      <p:sp>
        <p:nvSpPr>
          <p:cNvPr id="3" name="Espace réservé du contenu 2"/>
          <p:cNvSpPr>
            <a:spLocks noGrp="1"/>
          </p:cNvSpPr>
          <p:nvPr>
            <p:ph idx="1"/>
          </p:nvPr>
        </p:nvSpPr>
        <p:spPr/>
        <p:txBody>
          <a:bodyPr>
            <a:normAutofit fontScale="85000" lnSpcReduction="20000"/>
          </a:bodyPr>
          <a:lstStyle/>
          <a:p>
            <a:r>
              <a:rPr lang="fr-FR" b="1" dirty="0" smtClean="0"/>
              <a:t>La station vérifie en permanence que ce qu’elle reçoit sur le canal E correspond bien à ce qu’elle a émis sur le canal D. Si ce n’est pas le cas la station s’arrête (collision).</a:t>
            </a:r>
          </a:p>
          <a:p>
            <a:endParaRPr lang="fr-FR" b="1" dirty="0" smtClean="0"/>
          </a:p>
          <a:p>
            <a:r>
              <a:rPr lang="fr-FR" b="1" dirty="0" smtClean="0"/>
              <a:t>En l’absence d’émission, un terminal émet des « 1 » (potentiel électrique 0). </a:t>
            </a:r>
          </a:p>
          <a:p>
            <a:endParaRPr lang="fr-FR" b="1" dirty="0" smtClean="0"/>
          </a:p>
          <a:p>
            <a:r>
              <a:rPr lang="fr-FR" b="1" dirty="0" smtClean="0"/>
              <a:t>Lorsqu’il désire  accéder au canal D, le terminal écoute celui-ci, s’il ne détecte aucune activité durant un certain délai (8 à 11 temps bit selon le message à émettre), il émet sa trame LAP-D.</a:t>
            </a:r>
            <a:endParaRPr lang="en-US" b="1" dirty="0" smtClean="0"/>
          </a:p>
          <a:p>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119</a:t>
            </a:fld>
            <a:endParaRPr lang="fr-BE"/>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Les mécanismes d’accès au canal D et codage</a:t>
            </a:r>
            <a:endParaRPr lang="en-US" dirty="0"/>
          </a:p>
        </p:txBody>
      </p:sp>
      <p:sp>
        <p:nvSpPr>
          <p:cNvPr id="3" name="Espace réservé du contenu 2"/>
          <p:cNvSpPr>
            <a:spLocks noGrp="1"/>
          </p:cNvSpPr>
          <p:nvPr>
            <p:ph idx="1"/>
          </p:nvPr>
        </p:nvSpPr>
        <p:spPr/>
        <p:txBody>
          <a:bodyPr>
            <a:normAutofit fontScale="85000" lnSpcReduction="10000"/>
          </a:bodyPr>
          <a:lstStyle/>
          <a:p>
            <a:r>
              <a:rPr lang="fr-FR" b="1" dirty="0" smtClean="0"/>
              <a:t>Afin d’éviter que toutes les stations en conflit ne s’arrêtent, un mécanisme de résolution de la contention (CSMA/CR) assure qu’une station, et une seule, pourra poursuivre son émission.</a:t>
            </a:r>
          </a:p>
          <a:p>
            <a:endParaRPr lang="fr-FR" dirty="0" smtClean="0"/>
          </a:p>
          <a:p>
            <a:r>
              <a:rPr lang="fr-FR" b="1" dirty="0" smtClean="0"/>
              <a:t>Le système repose sur le codage retenu pour les signaux électriques, les zéros logiques correspondent à l’émission d’une tension alternativement positive ou négative (élimination de la composante continue), tandis que les 1 logiques correspondent à une tension nulle</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120</a:t>
            </a:fld>
            <a:endParaRPr lang="fr-BE"/>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Les mécanismes d’accès au canal D et codage</a:t>
            </a:r>
            <a:endParaRPr lang="en-US" dirty="0"/>
          </a:p>
        </p:txBody>
      </p:sp>
      <p:sp>
        <p:nvSpPr>
          <p:cNvPr id="3" name="Espace réservé du contenu 2"/>
          <p:cNvSpPr>
            <a:spLocks noGrp="1"/>
          </p:cNvSpPr>
          <p:nvPr>
            <p:ph idx="1"/>
          </p:nvPr>
        </p:nvSpPr>
        <p:spPr>
          <a:xfrm>
            <a:off x="457200" y="1600200"/>
            <a:ext cx="5043494" cy="4525963"/>
          </a:xfrm>
        </p:spPr>
        <p:txBody>
          <a:bodyPr>
            <a:normAutofit fontScale="70000" lnSpcReduction="20000"/>
          </a:bodyPr>
          <a:lstStyle/>
          <a:p>
            <a:r>
              <a:rPr lang="fr-FR" b="1" dirty="0" smtClean="0"/>
              <a:t>La répétition, par le canal E, des données du canal D est telle que, pour tout 1 émis, le canal  E retransmet un 1 (tension nulle), pour tout 0 émis, le canal E retransmet un 0. </a:t>
            </a:r>
          </a:p>
          <a:p>
            <a:endParaRPr lang="fr-FR" b="1" dirty="0" smtClean="0"/>
          </a:p>
          <a:p>
            <a:r>
              <a:rPr lang="fr-FR" b="1" dirty="0" smtClean="0"/>
              <a:t>C’est-à-dire que l’émission d’un 0 par une station masque l’émission d’un 1 par une autre. Ce mécanisme,  autorise la résolution des conflits d’accès. Au temps d’horloge 1, 2, 3 et 4 les signaux émis sur le canal E correspondent à ceux émis par les divers terminaux, ceux-ci </a:t>
            </a:r>
            <a:r>
              <a:rPr lang="en-US" b="1" dirty="0" err="1" smtClean="0"/>
              <a:t>poursuivent</a:t>
            </a:r>
            <a:r>
              <a:rPr lang="en-US" b="1" dirty="0" smtClean="0"/>
              <a:t> </a:t>
            </a:r>
            <a:r>
              <a:rPr lang="en-US" b="1" dirty="0" err="1" smtClean="0"/>
              <a:t>leurs</a:t>
            </a:r>
            <a:r>
              <a:rPr lang="en-US" b="1" dirty="0" smtClean="0"/>
              <a:t> emissions.</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121</a:t>
            </a:fld>
            <a:endParaRPr lang="fr-BE"/>
          </a:p>
        </p:txBody>
      </p:sp>
      <p:pic>
        <p:nvPicPr>
          <p:cNvPr id="3074" name="Picture 2"/>
          <p:cNvPicPr>
            <a:picLocks noChangeAspect="1" noChangeArrowheads="1"/>
          </p:cNvPicPr>
          <p:nvPr/>
        </p:nvPicPr>
        <p:blipFill>
          <a:blip r:embed="rId2"/>
          <a:srcRect/>
          <a:stretch>
            <a:fillRect/>
          </a:stretch>
        </p:blipFill>
        <p:spPr bwMode="auto">
          <a:xfrm>
            <a:off x="5715008" y="1643050"/>
            <a:ext cx="2778362" cy="333851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Les mécanismes d’accès au canal D et codage</a:t>
            </a:r>
            <a:endParaRPr lang="en-US" dirty="0"/>
          </a:p>
        </p:txBody>
      </p:sp>
      <p:sp>
        <p:nvSpPr>
          <p:cNvPr id="3" name="Espace réservé du contenu 2"/>
          <p:cNvSpPr>
            <a:spLocks noGrp="1"/>
          </p:cNvSpPr>
          <p:nvPr>
            <p:ph idx="1"/>
          </p:nvPr>
        </p:nvSpPr>
        <p:spPr>
          <a:xfrm>
            <a:off x="457200" y="1600200"/>
            <a:ext cx="5043494" cy="4525963"/>
          </a:xfrm>
        </p:spPr>
        <p:txBody>
          <a:bodyPr>
            <a:normAutofit fontScale="55000" lnSpcReduction="20000"/>
          </a:bodyPr>
          <a:lstStyle/>
          <a:p>
            <a:r>
              <a:rPr lang="fr-FR" b="1" dirty="0" smtClean="0"/>
              <a:t>Au temps 5, le canal E retransmet le 0 des stations A et C, la station B qui avait émis un 1 cesse ses émissions. </a:t>
            </a:r>
          </a:p>
          <a:p>
            <a:endParaRPr lang="fr-FR" dirty="0" smtClean="0"/>
          </a:p>
          <a:p>
            <a:r>
              <a:rPr lang="fr-FR" b="1" dirty="0" smtClean="0"/>
              <a:t>Au temps 7, c’est la station C qui a un écho différent, elle arrête ses émissions. Seule, la station A continue d’émettre. </a:t>
            </a:r>
          </a:p>
          <a:p>
            <a:endParaRPr lang="fr-FR" b="1" dirty="0" smtClean="0"/>
          </a:p>
          <a:p>
            <a:r>
              <a:rPr lang="fr-FR" b="1" dirty="0" smtClean="0"/>
              <a:t>Ce mécanisme ne peut fonctionner que si toutes les stations émettent le premier 0 de la trame avec la même polarité, sinon deux 0 de polarité inverse s’annuleraient (niveau électrique nul). </a:t>
            </a:r>
          </a:p>
          <a:p>
            <a:endParaRPr lang="fr-FR" dirty="0" smtClean="0"/>
          </a:p>
          <a:p>
            <a:r>
              <a:rPr lang="fr-FR" b="1" dirty="0" smtClean="0"/>
              <a:t>De ce fait, la règle d’alternance des 0 n’est pas respectée et la valeur continue peut ne plus être nulle, des bits d’équilibrage sont </a:t>
            </a:r>
            <a:r>
              <a:rPr lang="en-US" b="1" dirty="0" err="1" smtClean="0"/>
              <a:t>insérés</a:t>
            </a:r>
            <a:r>
              <a:rPr lang="en-US" b="1" dirty="0" smtClean="0"/>
              <a:t> </a:t>
            </a:r>
            <a:r>
              <a:rPr lang="en-US" b="1" dirty="0" err="1" smtClean="0"/>
              <a:t>dans</a:t>
            </a:r>
            <a:r>
              <a:rPr lang="en-US" b="1" dirty="0" smtClean="0"/>
              <a:t> la </a:t>
            </a:r>
            <a:r>
              <a:rPr lang="en-US" b="1" dirty="0" err="1" smtClean="0"/>
              <a:t>trame</a:t>
            </a:r>
            <a:r>
              <a:rPr lang="en-US" b="1" dirty="0" smtClean="0"/>
              <a:t>.</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122</a:t>
            </a:fld>
            <a:endParaRPr lang="fr-BE"/>
          </a:p>
        </p:txBody>
      </p:sp>
      <p:pic>
        <p:nvPicPr>
          <p:cNvPr id="3074" name="Picture 2"/>
          <p:cNvPicPr>
            <a:picLocks noChangeAspect="1" noChangeArrowheads="1"/>
          </p:cNvPicPr>
          <p:nvPr/>
        </p:nvPicPr>
        <p:blipFill>
          <a:blip r:embed="rId2"/>
          <a:srcRect/>
          <a:stretch>
            <a:fillRect/>
          </a:stretch>
        </p:blipFill>
        <p:spPr bwMode="auto">
          <a:xfrm>
            <a:off x="5715008" y="1643050"/>
            <a:ext cx="2778362" cy="333851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Le </a:t>
            </a:r>
            <a:r>
              <a:rPr lang="en-US" dirty="0" err="1" smtClean="0"/>
              <a:t>niveau</a:t>
            </a:r>
            <a:r>
              <a:rPr lang="en-US" dirty="0" smtClean="0"/>
              <a:t> 2 : LAP-D</a:t>
            </a:r>
            <a:endParaRPr lang="en-US" dirty="0"/>
          </a:p>
        </p:txBody>
      </p:sp>
      <p:sp>
        <p:nvSpPr>
          <p:cNvPr id="3" name="Espace réservé du contenu 2"/>
          <p:cNvSpPr>
            <a:spLocks noGrp="1"/>
          </p:cNvSpPr>
          <p:nvPr>
            <p:ph idx="1"/>
          </p:nvPr>
        </p:nvSpPr>
        <p:spPr/>
        <p:txBody>
          <a:bodyPr>
            <a:normAutofit fontScale="70000" lnSpcReduction="20000"/>
          </a:bodyPr>
          <a:lstStyle/>
          <a:p>
            <a:r>
              <a:rPr lang="fr-FR" b="1" dirty="0" smtClean="0"/>
              <a:t>Le niveau 2 du RNIS est chargé d’assurer la transmission des trames entre un terminal et le réseau. </a:t>
            </a:r>
          </a:p>
          <a:p>
            <a:r>
              <a:rPr lang="fr-FR" dirty="0" smtClean="0"/>
              <a:t>Les fonctions assurées sont conformes au modèle de référence :</a:t>
            </a:r>
          </a:p>
          <a:p>
            <a:pPr lvl="1"/>
            <a:r>
              <a:rPr lang="fr-FR" dirty="0" smtClean="0"/>
              <a:t>ouverture et fermeture de session,</a:t>
            </a:r>
          </a:p>
          <a:p>
            <a:pPr lvl="1"/>
            <a:r>
              <a:rPr lang="fr-FR" dirty="0" smtClean="0"/>
              <a:t>Détection et récupération des erreurs,</a:t>
            </a:r>
          </a:p>
          <a:p>
            <a:pPr lvl="1"/>
            <a:r>
              <a:rPr lang="fr-FR" dirty="0" smtClean="0"/>
              <a:t>numérotation des trames,</a:t>
            </a:r>
          </a:p>
          <a:p>
            <a:pPr lvl="1"/>
            <a:r>
              <a:rPr lang="fr-FR" dirty="0" smtClean="0"/>
              <a:t>contrôle de flux.</a:t>
            </a:r>
          </a:p>
          <a:p>
            <a:pPr lvl="1"/>
            <a:endParaRPr lang="fr-FR" dirty="0" smtClean="0"/>
          </a:p>
          <a:p>
            <a:r>
              <a:rPr lang="fr-FR" b="1" dirty="0" smtClean="0"/>
              <a:t>Hors l’adressage multipoint (adressage TEI/SAPI), le format de la trame LAP-D est s</a:t>
            </a:r>
          </a:p>
          <a:p>
            <a:pPr lvl="1"/>
            <a:r>
              <a:rPr lang="fr-FR" dirty="0" smtClean="0"/>
              <a:t>Le protocole LAP-D utilise le format étendu (numérotation des trames modulo 128), la longueur maximale des trames est fixée à 260 octets.</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123</a:t>
            </a:fld>
            <a:endParaRPr lang="fr-BE"/>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en-US" dirty="0" smtClean="0"/>
              <a:t>Le </a:t>
            </a:r>
            <a:r>
              <a:rPr lang="en-US" dirty="0" err="1" smtClean="0"/>
              <a:t>niveau</a:t>
            </a:r>
            <a:r>
              <a:rPr lang="en-US" dirty="0" smtClean="0"/>
              <a:t> 2 : LAP-D</a:t>
            </a:r>
            <a:br>
              <a:rPr lang="en-US" dirty="0" smtClean="0"/>
            </a:br>
            <a:r>
              <a:rPr lang="en-US" dirty="0" smtClean="0"/>
              <a:t>Format de la </a:t>
            </a:r>
            <a:r>
              <a:rPr lang="en-US" dirty="0" err="1" smtClean="0"/>
              <a:t>trame</a:t>
            </a:r>
            <a:r>
              <a:rPr lang="en-US" dirty="0" smtClean="0"/>
              <a:t> LAP-D</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124</a:t>
            </a:fld>
            <a:endParaRPr lang="fr-BE"/>
          </a:p>
        </p:txBody>
      </p:sp>
      <p:pic>
        <p:nvPicPr>
          <p:cNvPr id="1026" name="Picture 2"/>
          <p:cNvPicPr>
            <a:picLocks noGrp="1" noChangeAspect="1" noChangeArrowheads="1"/>
          </p:cNvPicPr>
          <p:nvPr>
            <p:ph idx="1"/>
          </p:nvPr>
        </p:nvPicPr>
        <p:blipFill>
          <a:blip r:embed="rId2"/>
          <a:srcRect/>
          <a:stretch>
            <a:fillRect/>
          </a:stretch>
        </p:blipFill>
        <p:spPr bwMode="auto">
          <a:xfrm>
            <a:off x="1428728" y="5414189"/>
            <a:ext cx="6273784" cy="1300959"/>
          </a:xfrm>
          <a:prstGeom prst="rect">
            <a:avLst/>
          </a:prstGeom>
          <a:noFill/>
          <a:ln w="9525">
            <a:noFill/>
            <a:miter lim="800000"/>
            <a:headEnd/>
            <a:tailEnd/>
          </a:ln>
          <a:effectLst/>
        </p:spPr>
      </p:pic>
      <p:sp>
        <p:nvSpPr>
          <p:cNvPr id="7" name="Rectangle 6"/>
          <p:cNvSpPr/>
          <p:nvPr/>
        </p:nvSpPr>
        <p:spPr>
          <a:xfrm>
            <a:off x="928662" y="1571612"/>
            <a:ext cx="7429552" cy="3477875"/>
          </a:xfrm>
          <a:prstGeom prst="rect">
            <a:avLst/>
          </a:prstGeom>
        </p:spPr>
        <p:txBody>
          <a:bodyPr wrap="square">
            <a:spAutoFit/>
          </a:bodyPr>
          <a:lstStyle/>
          <a:p>
            <a:pPr>
              <a:buFont typeface="Arial" pitchFamily="34" charset="0"/>
              <a:buChar char="•"/>
            </a:pPr>
            <a:r>
              <a:rPr lang="fr-FR" sz="2000" dirty="0" smtClean="0"/>
              <a:t>Le champ adresse comporte les champs SAPI et TEI décrits plus haut. </a:t>
            </a:r>
          </a:p>
          <a:p>
            <a:pPr>
              <a:buFont typeface="Arial" pitchFamily="34" charset="0"/>
              <a:buChar char="•"/>
            </a:pPr>
            <a:endParaRPr lang="fr-FR" sz="2000" dirty="0" smtClean="0"/>
          </a:p>
          <a:p>
            <a:pPr>
              <a:buFont typeface="Arial" pitchFamily="34" charset="0"/>
              <a:buChar char="•"/>
            </a:pPr>
            <a:r>
              <a:rPr lang="fr-FR" sz="2000" dirty="0" smtClean="0"/>
              <a:t>Le bit </a:t>
            </a:r>
            <a:r>
              <a:rPr lang="fr-FR" sz="2000" b="1" dirty="0" smtClean="0"/>
              <a:t>E/A (</a:t>
            </a:r>
            <a:r>
              <a:rPr lang="fr-FR" sz="2000" dirty="0" smtClean="0"/>
              <a:t>End</a:t>
            </a:r>
            <a:r>
              <a:rPr lang="fr-FR" sz="2000" b="1" dirty="0" smtClean="0"/>
              <a:t> </a:t>
            </a:r>
            <a:r>
              <a:rPr lang="fr-FR" sz="2000" dirty="0" err="1" smtClean="0"/>
              <a:t>Address</a:t>
            </a:r>
            <a:r>
              <a:rPr lang="fr-FR" sz="2000" dirty="0" smtClean="0"/>
              <a:t>, champ d’extension d’adresse) est à 0 dans le premier octet et à 1 dans le second (Fin du champ d’adresse). </a:t>
            </a:r>
          </a:p>
          <a:p>
            <a:pPr>
              <a:buFont typeface="Arial" pitchFamily="34" charset="0"/>
              <a:buChar char="•"/>
            </a:pPr>
            <a:endParaRPr lang="fr-FR" sz="2000" dirty="0" smtClean="0"/>
          </a:p>
          <a:p>
            <a:pPr>
              <a:buFont typeface="Arial" pitchFamily="34" charset="0"/>
              <a:buChar char="•"/>
            </a:pPr>
            <a:r>
              <a:rPr lang="fr-FR" sz="2000" dirty="0" smtClean="0"/>
              <a:t>Enfin, le bit </a:t>
            </a:r>
            <a:r>
              <a:rPr lang="fr-FR" sz="2000" b="1" dirty="0" smtClean="0"/>
              <a:t>C/R (Command/</a:t>
            </a:r>
            <a:r>
              <a:rPr lang="fr-FR" sz="2000" b="1" dirty="0" err="1" smtClean="0"/>
              <a:t>Respons</a:t>
            </a:r>
            <a:r>
              <a:rPr lang="fr-FR" sz="2000" b="1" dirty="0" smtClean="0"/>
              <a:t>) distingue les trames de commande </a:t>
            </a:r>
            <a:r>
              <a:rPr lang="en-US" sz="2000" dirty="0" smtClean="0"/>
              <a:t>(C/R = 0) des </a:t>
            </a:r>
            <a:r>
              <a:rPr lang="en-US" sz="2000" dirty="0" err="1" smtClean="0"/>
              <a:t>trames</a:t>
            </a:r>
            <a:r>
              <a:rPr lang="en-US" sz="2000" dirty="0" smtClean="0"/>
              <a:t> de </a:t>
            </a:r>
            <a:r>
              <a:rPr lang="en-US" sz="2000" dirty="0" err="1" smtClean="0"/>
              <a:t>réponse</a:t>
            </a:r>
            <a:r>
              <a:rPr lang="en-US" sz="2000" dirty="0" smtClean="0"/>
              <a:t> (C/R = 1).</a:t>
            </a:r>
          </a:p>
          <a:p>
            <a:pPr>
              <a:buFont typeface="Arial" pitchFamily="34" charset="0"/>
              <a:buChar char="•"/>
            </a:pPr>
            <a:endParaRPr lang="en-US" sz="2000" dirty="0" smtClean="0"/>
          </a:p>
          <a:p>
            <a:pPr>
              <a:buFont typeface="Arial" pitchFamily="34" charset="0"/>
              <a:buChar char="•"/>
            </a:pPr>
            <a:r>
              <a:rPr lang="fr-FR" sz="2000" dirty="0" smtClean="0"/>
              <a:t>LAP-D utilise les trames UI (</a:t>
            </a:r>
            <a:r>
              <a:rPr lang="fr-FR" sz="2000" dirty="0" err="1" smtClean="0"/>
              <a:t>Unnumbered</a:t>
            </a:r>
            <a:r>
              <a:rPr lang="fr-FR" sz="2000" dirty="0" smtClean="0"/>
              <a:t> Information) pour échanger des messages hors connexion (messages d’établissement, messages de gestion des TEI...).</a:t>
            </a:r>
            <a:endParaRPr lang="en-US" sz="2000" dirty="0"/>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a:t>
            </a:r>
            <a:br>
              <a:rPr lang="fr-FR" dirty="0" smtClean="0"/>
            </a:br>
            <a:r>
              <a:rPr lang="fr-FR" dirty="0" smtClean="0"/>
              <a:t>SS7</a:t>
            </a:r>
            <a:endParaRPr lang="en-US" dirty="0"/>
          </a:p>
        </p:txBody>
      </p:sp>
      <p:sp>
        <p:nvSpPr>
          <p:cNvPr id="3" name="Espace réservé du contenu 2"/>
          <p:cNvSpPr>
            <a:spLocks noGrp="1"/>
          </p:cNvSpPr>
          <p:nvPr>
            <p:ph idx="1"/>
          </p:nvPr>
        </p:nvSpPr>
        <p:spPr/>
        <p:txBody>
          <a:bodyPr>
            <a:normAutofit lnSpcReduction="10000"/>
          </a:bodyPr>
          <a:lstStyle/>
          <a:p>
            <a:r>
              <a:rPr lang="fr-FR" b="1" dirty="0" smtClean="0"/>
              <a:t>La signalisation interne au réseau par canal sémaphore ou système </a:t>
            </a:r>
            <a:r>
              <a:rPr lang="fr-FR" b="1" dirty="0" err="1" smtClean="0"/>
              <a:t>Numero</a:t>
            </a:r>
            <a:r>
              <a:rPr lang="fr-FR" b="1" dirty="0" smtClean="0"/>
              <a:t> 7 (SS7, </a:t>
            </a:r>
            <a:r>
              <a:rPr lang="fr-FR" b="1" dirty="0" err="1" smtClean="0"/>
              <a:t>Signaling</a:t>
            </a:r>
            <a:r>
              <a:rPr lang="fr-FR" b="1" dirty="0" smtClean="0"/>
              <a:t> System7) définit les protocoles d’échange d’information de signalisation dans un réseau numérique </a:t>
            </a:r>
            <a:r>
              <a:rPr lang="en-US" b="1" dirty="0" smtClean="0"/>
              <a:t>entre :</a:t>
            </a:r>
          </a:p>
          <a:p>
            <a:pPr lvl="1"/>
            <a:r>
              <a:rPr lang="fr-FR" b="1" dirty="0" smtClean="0"/>
              <a:t>deux commutateurs pour l’établissement, l’administration et l’arrêt des communications ;</a:t>
            </a:r>
          </a:p>
          <a:p>
            <a:pPr lvl="1"/>
            <a:r>
              <a:rPr lang="fr-FR" b="1" dirty="0" smtClean="0"/>
              <a:t>un commutateur et une base de données pour la fourniture de services spécifiques (réseaux </a:t>
            </a:r>
            <a:r>
              <a:rPr lang="en-US" b="1" dirty="0" err="1" smtClean="0"/>
              <a:t>intelligents</a:t>
            </a:r>
            <a:r>
              <a:rPr lang="en-US" b="1" dirty="0" smtClean="0"/>
              <a:t>).</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125</a:t>
            </a:fld>
            <a:endParaRPr lang="fr-BE"/>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a:t>
            </a:r>
            <a:br>
              <a:rPr lang="fr-FR" dirty="0" smtClean="0"/>
            </a:br>
            <a:r>
              <a:rPr lang="fr-FR" dirty="0" smtClean="0"/>
              <a:t>SS7</a:t>
            </a:r>
            <a:endParaRPr lang="en-US" dirty="0"/>
          </a:p>
        </p:txBody>
      </p:sp>
      <p:sp>
        <p:nvSpPr>
          <p:cNvPr id="3" name="Espace réservé du contenu 2"/>
          <p:cNvSpPr>
            <a:spLocks noGrp="1"/>
          </p:cNvSpPr>
          <p:nvPr>
            <p:ph idx="1"/>
          </p:nvPr>
        </p:nvSpPr>
        <p:spPr/>
        <p:txBody>
          <a:bodyPr>
            <a:normAutofit fontScale="77500" lnSpcReduction="20000"/>
          </a:bodyPr>
          <a:lstStyle/>
          <a:p>
            <a:r>
              <a:rPr lang="fr-FR" b="1" dirty="0" smtClean="0"/>
              <a:t>SS7 est un moyen par lequel les éléments du réseau téléphonique échangent des informations . L'information est transportée sous forme de messages. SS7 peut envoyer des informations comme :</a:t>
            </a:r>
          </a:p>
          <a:p>
            <a:pPr lvl="1"/>
            <a:r>
              <a:rPr lang="fr-FR" dirty="0" smtClean="0"/>
              <a:t>Je t'envoie un appel fait depuis 212-555-1234 vers 718-555-5678. Il est sur le circuit voix numéro 067</a:t>
            </a:r>
          </a:p>
          <a:p>
            <a:pPr lvl="1"/>
            <a:r>
              <a:rPr lang="fr-FR" dirty="0" smtClean="0"/>
              <a:t>Quelqu'un vient d'appeler le 0 800 12 34 56. Je l'envoie vers où ?</a:t>
            </a:r>
          </a:p>
          <a:p>
            <a:pPr lvl="1"/>
            <a:r>
              <a:rPr lang="fr-FR" dirty="0" smtClean="0"/>
              <a:t>Le destinataire de l'appel sur le circuit voix numéro 11 est occupé. Libère l'appel et renvoie une tonalité d'occupation.</a:t>
            </a:r>
          </a:p>
          <a:p>
            <a:pPr lvl="1"/>
            <a:r>
              <a:rPr lang="fr-FR" dirty="0" smtClean="0"/>
              <a:t>La route vers X est surchargée. N'envoyez plus d'appels à moins d'avoir une priorité de 2 ou plus</a:t>
            </a:r>
          </a:p>
          <a:p>
            <a:pPr lvl="1"/>
            <a:r>
              <a:rPr lang="fr-FR" dirty="0" smtClean="0"/>
              <a:t>Je désactive le circuit voix numéro 143 pour maintenance.</a:t>
            </a:r>
          </a:p>
          <a:p>
            <a:endParaRPr lang="fr-FR" dirty="0" smtClean="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126</a:t>
            </a:fld>
            <a:endParaRPr lang="fr-BE"/>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a:t>
            </a:r>
            <a:br>
              <a:rPr lang="fr-FR" dirty="0" smtClean="0"/>
            </a:br>
            <a:r>
              <a:rPr lang="fr-FR" dirty="0" smtClean="0"/>
              <a:t>SS7</a:t>
            </a:r>
            <a:endParaRPr lang="en-US" dirty="0"/>
          </a:p>
        </p:txBody>
      </p:sp>
      <p:sp>
        <p:nvSpPr>
          <p:cNvPr id="3" name="Espace réservé du contenu 2"/>
          <p:cNvSpPr>
            <a:spLocks noGrp="1"/>
          </p:cNvSpPr>
          <p:nvPr>
            <p:ph idx="1"/>
          </p:nvPr>
        </p:nvSpPr>
        <p:spPr/>
        <p:txBody>
          <a:bodyPr>
            <a:normAutofit fontScale="70000" lnSpcReduction="20000"/>
          </a:bodyPr>
          <a:lstStyle/>
          <a:p>
            <a:r>
              <a:rPr lang="fr-FR" b="1" dirty="0" smtClean="0"/>
              <a:t>SS7 fournit, dans le réseau téléphonique, une structure universelle pour la signalisation, l'envoi de messages, l'interconnexion et la maintenance réseau. </a:t>
            </a:r>
          </a:p>
          <a:p>
            <a:pPr lvl="1"/>
            <a:r>
              <a:rPr lang="fr-FR" dirty="0" smtClean="0"/>
              <a:t>Il gère l'établissement d'appels, l'échange d'informations utilisateur, le routage d'appels, la facturation et supporte les services du réseau intelligent (en anglais Intelligent Network (IN))</a:t>
            </a:r>
          </a:p>
          <a:p>
            <a:endParaRPr lang="fr-FR" dirty="0" smtClean="0"/>
          </a:p>
          <a:p>
            <a:r>
              <a:rPr lang="fr-FR" b="1" dirty="0" smtClean="0"/>
              <a:t>Certaines fonctionnalités ont été séparées du chemin principal de l'établissement des appels. </a:t>
            </a:r>
          </a:p>
          <a:p>
            <a:pPr lvl="1"/>
            <a:r>
              <a:rPr lang="fr-FR" dirty="0" smtClean="0"/>
              <a:t>Une couche de gestion séparée a été introduite qui correspond à la notion de réseau intelligent (IN).</a:t>
            </a:r>
          </a:p>
          <a:p>
            <a:pPr lvl="1"/>
            <a:r>
              <a:rPr lang="fr-FR" dirty="0" smtClean="0"/>
              <a:t> Le rôle du réseau intelligent est de permettre des fonctions plus avancées comme : La translation de numéro (l'appel d'un numéro gratuit (type 800 ou 0 800) doit être redirigé vers un numéro standard du RTC.), la gestion de cartes prépayées,...</a:t>
            </a:r>
            <a:endParaRPr lang="en-US" dirty="0" smtClean="0"/>
          </a:p>
          <a:p>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127</a:t>
            </a:fld>
            <a:endParaRPr lang="fr-BE"/>
          </a:p>
        </p:txBody>
      </p:sp>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a:t>
            </a:r>
            <a:br>
              <a:rPr lang="fr-FR" dirty="0" smtClean="0"/>
            </a:br>
            <a:r>
              <a:rPr lang="fr-FR" dirty="0" smtClean="0"/>
              <a:t>Composants d'une infrastructure SS7</a:t>
            </a:r>
            <a:endParaRPr lang="en-US" dirty="0"/>
          </a:p>
        </p:txBody>
      </p:sp>
      <p:sp>
        <p:nvSpPr>
          <p:cNvPr id="3" name="Espace réservé du contenu 2"/>
          <p:cNvSpPr>
            <a:spLocks noGrp="1"/>
          </p:cNvSpPr>
          <p:nvPr>
            <p:ph idx="1"/>
          </p:nvPr>
        </p:nvSpPr>
        <p:spPr/>
        <p:txBody>
          <a:bodyPr>
            <a:normAutofit fontScale="70000" lnSpcReduction="20000"/>
          </a:bodyPr>
          <a:lstStyle/>
          <a:p>
            <a:r>
              <a:rPr lang="fr-FR" b="1" dirty="0" smtClean="0"/>
              <a:t>SS7 sépare clairement le réseau de signalisation des circuits voix. Un réseau SS7 doit être fait d'équipement compatible SS7 de bout en bout pour pouvoir fournir toutes les fonctionnalités</a:t>
            </a:r>
          </a:p>
          <a:p>
            <a:endParaRPr lang="fr-FR" b="1" dirty="0" smtClean="0"/>
          </a:p>
          <a:p>
            <a:r>
              <a:rPr lang="fr-FR" b="1" dirty="0" smtClean="0"/>
              <a:t>Point sémaphore</a:t>
            </a:r>
          </a:p>
          <a:p>
            <a:pPr lvl="1"/>
            <a:r>
              <a:rPr lang="fr-FR" dirty="0" smtClean="0"/>
              <a:t>Le "Point Sémaphore" (PS) est un équipement en mesure de recevoir ou d’émettre un message de signalisation </a:t>
            </a:r>
          </a:p>
          <a:p>
            <a:pPr lvl="1">
              <a:buNone/>
            </a:pPr>
            <a:endParaRPr lang="fr-FR" dirty="0" smtClean="0"/>
          </a:p>
          <a:p>
            <a:r>
              <a:rPr lang="fr-FR" b="1" dirty="0" smtClean="0"/>
              <a:t>Point de transfert sémaphore</a:t>
            </a:r>
          </a:p>
          <a:p>
            <a:pPr lvl="1"/>
            <a:r>
              <a:rPr lang="fr-FR" dirty="0" smtClean="0"/>
              <a:t>Le "Point de Transfert Sémaphore" (PTS) (en anglais : </a:t>
            </a:r>
            <a:r>
              <a:rPr lang="fr-FR" dirty="0" err="1" smtClean="0"/>
              <a:t>Signalling</a:t>
            </a:r>
            <a:r>
              <a:rPr lang="fr-FR" dirty="0" smtClean="0"/>
              <a:t> Transfer Point (STP)) est un équipement pouvant assurer le routage de messages de signalisation, sans en être le destinataire final. Un "PS" peut avoir une fonction "PTS".</a:t>
            </a:r>
          </a:p>
          <a:p>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128</a:t>
            </a:fld>
            <a:endParaRPr lang="fr-BE"/>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a:t>
            </a:r>
            <a:br>
              <a:rPr lang="fr-FR" dirty="0" smtClean="0"/>
            </a:br>
            <a:r>
              <a:rPr lang="fr-FR" dirty="0" smtClean="0"/>
              <a:t>Composants d'une infrastructure SS7</a:t>
            </a:r>
            <a:endParaRPr lang="en-US" dirty="0"/>
          </a:p>
        </p:txBody>
      </p:sp>
      <p:sp>
        <p:nvSpPr>
          <p:cNvPr id="3" name="Espace réservé du contenu 2"/>
          <p:cNvSpPr>
            <a:spLocks noGrp="1"/>
          </p:cNvSpPr>
          <p:nvPr>
            <p:ph idx="1"/>
          </p:nvPr>
        </p:nvSpPr>
        <p:spPr/>
        <p:txBody>
          <a:bodyPr/>
          <a:lstStyle/>
          <a:p>
            <a:r>
              <a:rPr lang="fr-FR" b="1" dirty="0" smtClean="0"/>
              <a:t>Commutateur d’Accès Service</a:t>
            </a:r>
          </a:p>
          <a:p>
            <a:pPr lvl="1"/>
            <a:r>
              <a:rPr lang="fr-FR" dirty="0" smtClean="0"/>
              <a:t>Le Commutateur d’Accès Service (en anglais: Service </a:t>
            </a:r>
            <a:r>
              <a:rPr lang="fr-FR" dirty="0" err="1" smtClean="0"/>
              <a:t>Switching</a:t>
            </a:r>
            <a:r>
              <a:rPr lang="fr-FR" dirty="0" smtClean="0"/>
              <a:t> Point (SSP)) est un commutateur téléphonique géré dans l'environnement SS7.</a:t>
            </a:r>
          </a:p>
          <a:p>
            <a:r>
              <a:rPr lang="fr-FR" b="1" dirty="0" smtClean="0"/>
              <a:t>SEP</a:t>
            </a:r>
          </a:p>
          <a:p>
            <a:pPr lvl="1"/>
            <a:r>
              <a:rPr lang="fr-FR" dirty="0" smtClean="0"/>
              <a:t>Le (SEP) (en anglais: Signal End Point) est un point de terminaison du réseau sémaphore. </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129</a:t>
            </a:fld>
            <a:endParaRPr lang="fr-BE"/>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a:t>
            </a:r>
            <a:br>
              <a:rPr lang="fr-FR" dirty="0" smtClean="0"/>
            </a:br>
            <a:r>
              <a:rPr lang="fr-FR" dirty="0" smtClean="0"/>
              <a:t>Composants d'une infrastructure SS7</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130</a:t>
            </a:fld>
            <a:endParaRPr lang="fr-BE"/>
          </a:p>
        </p:txBody>
      </p:sp>
      <p:pic>
        <p:nvPicPr>
          <p:cNvPr id="1026" name="Picture 2"/>
          <p:cNvPicPr>
            <a:picLocks noChangeAspect="1" noChangeArrowheads="1"/>
          </p:cNvPicPr>
          <p:nvPr/>
        </p:nvPicPr>
        <p:blipFill>
          <a:blip r:embed="rId2"/>
          <a:srcRect/>
          <a:stretch>
            <a:fillRect/>
          </a:stretch>
        </p:blipFill>
        <p:spPr bwMode="auto">
          <a:xfrm>
            <a:off x="1180705" y="2143116"/>
            <a:ext cx="7106071" cy="352426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a:t>
            </a:r>
            <a:br>
              <a:rPr lang="fr-FR" dirty="0" smtClean="0"/>
            </a:br>
            <a:r>
              <a:rPr lang="fr-FR" dirty="0" smtClean="0"/>
              <a:t>SS7</a:t>
            </a:r>
            <a:endParaRPr lang="en-US" dirty="0"/>
          </a:p>
        </p:txBody>
      </p:sp>
      <p:sp>
        <p:nvSpPr>
          <p:cNvPr id="3" name="Espace réservé du contenu 2"/>
          <p:cNvSpPr>
            <a:spLocks noGrp="1"/>
          </p:cNvSpPr>
          <p:nvPr>
            <p:ph idx="1"/>
          </p:nvPr>
        </p:nvSpPr>
        <p:spPr/>
        <p:txBody>
          <a:bodyPr>
            <a:normAutofit fontScale="70000" lnSpcReduction="20000"/>
          </a:bodyPr>
          <a:lstStyle/>
          <a:p>
            <a:r>
              <a:rPr lang="fr-FR" b="1" dirty="0" smtClean="0"/>
              <a:t>La signalisation sémaphore est du type hors bande. Cependant, selon le type de relation établi entre les points de signalisation, on distingue trois modes de fonctionnement :</a:t>
            </a:r>
          </a:p>
          <a:p>
            <a:pPr lvl="1"/>
            <a:r>
              <a:rPr lang="fr-FR" b="1" dirty="0" smtClean="0"/>
              <a:t>La signalisation en mode associé (en anglais : </a:t>
            </a:r>
            <a:r>
              <a:rPr lang="fr-FR" b="1" dirty="0" err="1" smtClean="0"/>
              <a:t>Associated</a:t>
            </a:r>
            <a:r>
              <a:rPr lang="fr-FR" b="1" dirty="0" smtClean="0"/>
              <a:t> </a:t>
            </a:r>
            <a:r>
              <a:rPr lang="fr-FR" b="1" dirty="0" err="1" smtClean="0"/>
              <a:t>signaling</a:t>
            </a:r>
            <a:r>
              <a:rPr lang="fr-FR" b="1" dirty="0" smtClean="0"/>
              <a:t>) </a:t>
            </a:r>
          </a:p>
          <a:p>
            <a:pPr lvl="1"/>
            <a:r>
              <a:rPr lang="fr-FR" b="1" dirty="0" smtClean="0"/>
              <a:t>La signalisation en mode quasi-associée (en anglais : Quasi-</a:t>
            </a:r>
            <a:r>
              <a:rPr lang="fr-FR" b="1" dirty="0" err="1" smtClean="0"/>
              <a:t>associated</a:t>
            </a:r>
            <a:r>
              <a:rPr lang="fr-FR" b="1" dirty="0" smtClean="0"/>
              <a:t> </a:t>
            </a:r>
            <a:r>
              <a:rPr lang="fr-FR" b="1" dirty="0" err="1" smtClean="0"/>
              <a:t>signaling</a:t>
            </a:r>
            <a:r>
              <a:rPr lang="fr-FR" b="1" dirty="0" smtClean="0"/>
              <a:t>) </a:t>
            </a:r>
          </a:p>
          <a:p>
            <a:pPr lvl="1"/>
            <a:r>
              <a:rPr lang="fr-FR" b="1" dirty="0" smtClean="0"/>
              <a:t>La signalisation en mode non associée (en anglais : Non-</a:t>
            </a:r>
            <a:r>
              <a:rPr lang="fr-FR" b="1" dirty="0" err="1" smtClean="0"/>
              <a:t>associated</a:t>
            </a:r>
            <a:r>
              <a:rPr lang="fr-FR" b="1" dirty="0" smtClean="0"/>
              <a:t> </a:t>
            </a:r>
            <a:r>
              <a:rPr lang="fr-FR" b="1" dirty="0" err="1" smtClean="0"/>
              <a:t>signaling</a:t>
            </a:r>
            <a:r>
              <a:rPr lang="fr-FR" b="1" dirty="0" smtClean="0"/>
              <a:t>) </a:t>
            </a:r>
          </a:p>
          <a:p>
            <a:pPr lvl="1">
              <a:buNone/>
            </a:pPr>
            <a:endParaRPr lang="fr-FR" dirty="0" smtClean="0"/>
          </a:p>
          <a:p>
            <a:pPr lvl="1">
              <a:buNone/>
            </a:pPr>
            <a:endParaRPr lang="fr-FR" dirty="0" smtClean="0"/>
          </a:p>
          <a:p>
            <a:r>
              <a:rPr lang="fr-FR" b="1" dirty="0" smtClean="0"/>
              <a:t>Le réseau SS7, hors panne ou incident, utilise le mode quasi-associé qui garantit dans un réseau datagramme le </a:t>
            </a:r>
            <a:r>
              <a:rPr lang="fr-FR" b="1" dirty="0" err="1" smtClean="0"/>
              <a:t>séquencement</a:t>
            </a:r>
            <a:r>
              <a:rPr lang="fr-FR" b="1" dirty="0" smtClean="0"/>
              <a:t> des informations.</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131</a:t>
            </a:fld>
            <a:endParaRPr lang="fr-BE"/>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a:t>
            </a:r>
            <a:br>
              <a:rPr lang="fr-FR" dirty="0" smtClean="0"/>
            </a:br>
            <a:r>
              <a:rPr lang="fr-FR" dirty="0" smtClean="0"/>
              <a:t>SS7</a:t>
            </a:r>
            <a:endParaRPr lang="en-US" dirty="0"/>
          </a:p>
        </p:txBody>
      </p:sp>
      <p:sp>
        <p:nvSpPr>
          <p:cNvPr id="3" name="Espace réservé du contenu 2"/>
          <p:cNvSpPr>
            <a:spLocks noGrp="1"/>
          </p:cNvSpPr>
          <p:nvPr>
            <p:ph idx="1"/>
          </p:nvPr>
        </p:nvSpPr>
        <p:spPr/>
        <p:txBody>
          <a:bodyPr/>
          <a:lstStyle/>
          <a:p>
            <a:r>
              <a:rPr lang="fr-FR" b="1" dirty="0" smtClean="0"/>
              <a:t>La signalisation en mode associé (en anglais : </a:t>
            </a:r>
            <a:r>
              <a:rPr lang="fr-FR" b="1" dirty="0" err="1" smtClean="0"/>
              <a:t>Associated</a:t>
            </a:r>
            <a:r>
              <a:rPr lang="fr-FR" b="1" dirty="0" smtClean="0"/>
              <a:t> </a:t>
            </a:r>
            <a:r>
              <a:rPr lang="fr-FR" b="1" dirty="0" err="1" smtClean="0"/>
              <a:t>signaling</a:t>
            </a:r>
            <a:r>
              <a:rPr lang="fr-FR" b="1" dirty="0" smtClean="0"/>
              <a:t>) </a:t>
            </a:r>
          </a:p>
          <a:p>
            <a:pPr lvl="1"/>
            <a:r>
              <a:rPr lang="fr-FR" dirty="0" smtClean="0"/>
              <a:t>Les équipement échangent leurs messages directement entre eux, sans équipement intermédiaires</a:t>
            </a:r>
          </a:p>
          <a:p>
            <a:pPr lvl="1"/>
            <a:r>
              <a:rPr lang="fr-FR" dirty="0" smtClean="0"/>
              <a:t>Nécessite de nombreuses ressources (interfaces, liaisons, ...) s'il s'agit d'interconnecter plusieurs équipements</a:t>
            </a:r>
          </a:p>
          <a:p>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132</a:t>
            </a:fld>
            <a:endParaRPr lang="fr-BE"/>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a:t>
            </a:r>
            <a:br>
              <a:rPr lang="fr-FR" dirty="0" smtClean="0"/>
            </a:br>
            <a:r>
              <a:rPr lang="fr-FR" dirty="0" smtClean="0"/>
              <a:t>SS7</a:t>
            </a:r>
            <a:endParaRPr lang="en-US" dirty="0"/>
          </a:p>
        </p:txBody>
      </p:sp>
      <p:sp>
        <p:nvSpPr>
          <p:cNvPr id="3" name="Espace réservé du contenu 2"/>
          <p:cNvSpPr>
            <a:spLocks noGrp="1"/>
          </p:cNvSpPr>
          <p:nvPr>
            <p:ph idx="1"/>
          </p:nvPr>
        </p:nvSpPr>
        <p:spPr/>
        <p:txBody>
          <a:bodyPr/>
          <a:lstStyle/>
          <a:p>
            <a:r>
              <a:rPr lang="fr-FR" b="1" dirty="0" smtClean="0"/>
              <a:t>La signalisation en mode quasi-associée (en anglais : Quasi-</a:t>
            </a:r>
            <a:r>
              <a:rPr lang="fr-FR" b="1" dirty="0" err="1" smtClean="0"/>
              <a:t>associated</a:t>
            </a:r>
            <a:r>
              <a:rPr lang="fr-FR" b="1" dirty="0" smtClean="0"/>
              <a:t> </a:t>
            </a:r>
            <a:r>
              <a:rPr lang="fr-FR" b="1" dirty="0" err="1" smtClean="0"/>
              <a:t>signaling</a:t>
            </a:r>
            <a:r>
              <a:rPr lang="fr-FR" b="1" dirty="0" smtClean="0"/>
              <a:t>) </a:t>
            </a:r>
          </a:p>
          <a:p>
            <a:pPr lvl="1"/>
            <a:r>
              <a:rPr lang="fr-FR" dirty="0" smtClean="0"/>
              <a:t>Les équipements échangent leurs messages via des "PTS" par des routes prédéfinies.</a:t>
            </a:r>
          </a:p>
          <a:p>
            <a:pPr lvl="1"/>
            <a:r>
              <a:rPr lang="fr-FR" dirty="0" smtClean="0"/>
              <a:t>Offre une garantie de </a:t>
            </a:r>
            <a:r>
              <a:rPr lang="fr-FR" dirty="0" err="1" smtClean="0"/>
              <a:t>séquencement</a:t>
            </a:r>
            <a:r>
              <a:rPr lang="fr-FR" dirty="0" smtClean="0"/>
              <a:t> des messages d'une même transaction (ils empruntent tous la même route)</a:t>
            </a:r>
          </a:p>
          <a:p>
            <a:pPr lvl="1"/>
            <a:r>
              <a:rPr lang="fr-FR" dirty="0" smtClean="0"/>
              <a:t>La majorité des réseaux se base sur ce type d'architecture</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133</a:t>
            </a:fld>
            <a:endParaRPr lang="fr-BE"/>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a:t>
            </a:r>
            <a:br>
              <a:rPr lang="fr-FR" dirty="0" smtClean="0"/>
            </a:br>
            <a:r>
              <a:rPr lang="fr-FR" dirty="0" smtClean="0"/>
              <a:t>SS7</a:t>
            </a:r>
            <a:endParaRPr lang="en-US" dirty="0"/>
          </a:p>
        </p:txBody>
      </p:sp>
      <p:sp>
        <p:nvSpPr>
          <p:cNvPr id="3" name="Espace réservé du contenu 2"/>
          <p:cNvSpPr>
            <a:spLocks noGrp="1"/>
          </p:cNvSpPr>
          <p:nvPr>
            <p:ph idx="1"/>
          </p:nvPr>
        </p:nvSpPr>
        <p:spPr/>
        <p:txBody>
          <a:bodyPr/>
          <a:lstStyle/>
          <a:p>
            <a:r>
              <a:rPr lang="fr-FR" b="1" dirty="0" smtClean="0"/>
              <a:t>La signalisation en mode non associée (en anglais : Non-</a:t>
            </a:r>
            <a:r>
              <a:rPr lang="fr-FR" b="1" dirty="0" err="1" smtClean="0"/>
              <a:t>associated</a:t>
            </a:r>
            <a:r>
              <a:rPr lang="fr-FR" b="1" dirty="0" smtClean="0"/>
              <a:t> </a:t>
            </a:r>
            <a:r>
              <a:rPr lang="fr-FR" b="1" dirty="0" err="1" smtClean="0"/>
              <a:t>signaling</a:t>
            </a:r>
            <a:r>
              <a:rPr lang="fr-FR" b="1" dirty="0" smtClean="0"/>
              <a:t>) </a:t>
            </a:r>
          </a:p>
          <a:p>
            <a:pPr lvl="1"/>
            <a:r>
              <a:rPr lang="fr-FR" dirty="0" smtClean="0"/>
              <a:t>Usine à gaz usant de "PTS" ou les équipements échangent des messages sans route prédéfinie</a:t>
            </a:r>
          </a:p>
          <a:p>
            <a:pPr lvl="1"/>
            <a:r>
              <a:rPr lang="fr-FR" dirty="0" smtClean="0"/>
              <a:t>Généralement non utilisé</a:t>
            </a:r>
          </a:p>
          <a:p>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134</a:t>
            </a:fld>
            <a:endParaRPr lang="fr-BE"/>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 SS7 </a:t>
            </a:r>
            <a:r>
              <a:rPr lang="en-US" dirty="0" smtClean="0"/>
              <a:t>Architecture du </a:t>
            </a:r>
            <a:r>
              <a:rPr lang="en-US" dirty="0" err="1" smtClean="0"/>
              <a:t>système</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135</a:t>
            </a:fld>
            <a:endParaRPr lang="fr-BE"/>
          </a:p>
        </p:txBody>
      </p:sp>
      <p:pic>
        <p:nvPicPr>
          <p:cNvPr id="2050" name="Picture 2"/>
          <p:cNvPicPr>
            <a:picLocks noChangeAspect="1" noChangeArrowheads="1"/>
          </p:cNvPicPr>
          <p:nvPr/>
        </p:nvPicPr>
        <p:blipFill>
          <a:blip r:embed="rId2"/>
          <a:srcRect/>
          <a:stretch>
            <a:fillRect/>
          </a:stretch>
        </p:blipFill>
        <p:spPr bwMode="auto">
          <a:xfrm>
            <a:off x="1183229" y="2000240"/>
            <a:ext cx="6460605" cy="363856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 SS7 </a:t>
            </a:r>
            <a:r>
              <a:rPr lang="en-US" dirty="0" smtClean="0"/>
              <a:t>Architecture du </a:t>
            </a:r>
            <a:r>
              <a:rPr lang="en-US" dirty="0" err="1" smtClean="0"/>
              <a:t>système</a:t>
            </a:r>
            <a:endParaRPr lang="en-US" dirty="0"/>
          </a:p>
        </p:txBody>
      </p:sp>
      <p:sp>
        <p:nvSpPr>
          <p:cNvPr id="3" name="Espace réservé du contenu 2"/>
          <p:cNvSpPr>
            <a:spLocks noGrp="1"/>
          </p:cNvSpPr>
          <p:nvPr>
            <p:ph idx="1"/>
          </p:nvPr>
        </p:nvSpPr>
        <p:spPr/>
        <p:txBody>
          <a:bodyPr>
            <a:normAutofit fontScale="62500" lnSpcReduction="20000"/>
          </a:bodyPr>
          <a:lstStyle/>
          <a:p>
            <a:r>
              <a:rPr lang="fr-FR" b="1" dirty="0" smtClean="0"/>
              <a:t>Le sous-système de transfert de message (SSTM) ou MTP (Message Transfer Part) correspond aux couches 1 à 3 du modèle OSI. </a:t>
            </a:r>
          </a:p>
          <a:p>
            <a:endParaRPr lang="fr-FR" b="1" dirty="0" smtClean="0"/>
          </a:p>
          <a:p>
            <a:r>
              <a:rPr lang="fr-FR" b="1" dirty="0" smtClean="0"/>
              <a:t>Le niveau 1 (SSTM1) définit le transport de l’information dans un canal à 64 kbit/s </a:t>
            </a:r>
          </a:p>
          <a:p>
            <a:endParaRPr lang="fr-FR" dirty="0" smtClean="0"/>
          </a:p>
          <a:p>
            <a:r>
              <a:rPr lang="fr-FR" b="1" dirty="0" smtClean="0"/>
              <a:t>Le niveau 2 (SSTM2) assure le transfert fiable des messages entre équipements du réseau. Le protocole, semblable à HDLC, permet la détection et la reprise sur erreur des trames ainsi que le contrôle de flux. </a:t>
            </a:r>
          </a:p>
          <a:p>
            <a:endParaRPr lang="fr-FR" dirty="0" smtClean="0"/>
          </a:p>
          <a:p>
            <a:r>
              <a:rPr lang="fr-FR" b="1" dirty="0" smtClean="0"/>
              <a:t>Le niveau 3 (SSTM3) assure l’acheminement des messages dans le réseau (routage, réseau en mode datagrammes). Chaque PS (Point de Signalisation) est identifié par un code (Point Code sur 14 bits), le routage est du type fixe ce qui garantit le </a:t>
            </a:r>
            <a:r>
              <a:rPr lang="fr-FR" b="1" dirty="0" err="1" smtClean="0"/>
              <a:t>séquencement</a:t>
            </a:r>
            <a:r>
              <a:rPr lang="fr-FR" b="1" dirty="0" smtClean="0"/>
              <a:t> hors panne du réseau</a:t>
            </a:r>
            <a:endParaRPr lang="en-US" b="1"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136</a:t>
            </a:fld>
            <a:endParaRPr lang="fr-BE"/>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 SS7 </a:t>
            </a:r>
            <a:r>
              <a:rPr lang="en-US" dirty="0" smtClean="0"/>
              <a:t>Architecture du </a:t>
            </a:r>
            <a:r>
              <a:rPr lang="en-US" dirty="0" err="1" smtClean="0"/>
              <a:t>système</a:t>
            </a:r>
            <a:endParaRPr lang="en-US" dirty="0"/>
          </a:p>
        </p:txBody>
      </p:sp>
      <p:sp>
        <p:nvSpPr>
          <p:cNvPr id="3" name="Espace réservé du contenu 2"/>
          <p:cNvSpPr>
            <a:spLocks noGrp="1"/>
          </p:cNvSpPr>
          <p:nvPr>
            <p:ph idx="1"/>
          </p:nvPr>
        </p:nvSpPr>
        <p:spPr/>
        <p:txBody>
          <a:bodyPr>
            <a:normAutofit fontScale="92500" lnSpcReduction="10000"/>
          </a:bodyPr>
          <a:lstStyle/>
          <a:p>
            <a:r>
              <a:rPr lang="fr-FR" b="1" dirty="0" smtClean="0"/>
              <a:t>Les sous-systèmes utilisateurs (SSU) ou UP (User Part) comportent :</a:t>
            </a:r>
          </a:p>
          <a:p>
            <a:pPr lvl="1"/>
            <a:r>
              <a:rPr lang="fr-FR" dirty="0" smtClean="0"/>
              <a:t>le sous-système utilisateur de données (</a:t>
            </a:r>
            <a:r>
              <a:rPr lang="fr-FR" b="1" dirty="0" smtClean="0"/>
              <a:t>SSUD) utilisé pour la signalisation dans les réseaux </a:t>
            </a:r>
            <a:r>
              <a:rPr lang="fr-FR" dirty="0" smtClean="0"/>
              <a:t>à commutation de données en mode circuits. Ce sous-système n’est pas utilisé dans le RNIS ;</a:t>
            </a:r>
          </a:p>
          <a:p>
            <a:pPr lvl="1"/>
            <a:r>
              <a:rPr lang="fr-FR" dirty="0" smtClean="0"/>
              <a:t>le sous-système utilisateur téléphonique (</a:t>
            </a:r>
            <a:r>
              <a:rPr lang="fr-FR" b="1" dirty="0" smtClean="0"/>
              <a:t>SSUT) assure la signalisation des communications </a:t>
            </a:r>
            <a:r>
              <a:rPr lang="en-US" dirty="0" err="1" smtClean="0"/>
              <a:t>téléphoniques</a:t>
            </a:r>
            <a:r>
              <a:rPr lang="en-US" dirty="0" smtClean="0"/>
              <a:t> ;</a:t>
            </a:r>
          </a:p>
          <a:p>
            <a:pPr lvl="1"/>
            <a:r>
              <a:rPr lang="fr-FR" dirty="0" smtClean="0"/>
              <a:t>le sous-système utilisateur RNIS (</a:t>
            </a:r>
            <a:r>
              <a:rPr lang="fr-FR" b="1" dirty="0" smtClean="0"/>
              <a:t>SSUR) définit les procédures de commande d’appel dans l</a:t>
            </a:r>
            <a:r>
              <a:rPr lang="en-US" dirty="0" smtClean="0"/>
              <a:t>e RNIS ;</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137</a:t>
            </a:fld>
            <a:endParaRPr lang="fr-BE"/>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signalisation interne au réseau SS7 </a:t>
            </a:r>
            <a:r>
              <a:rPr lang="en-US" dirty="0" smtClean="0"/>
              <a:t>Architecture du </a:t>
            </a:r>
            <a:r>
              <a:rPr lang="en-US" dirty="0" err="1" smtClean="0"/>
              <a:t>système</a:t>
            </a:r>
            <a:endParaRPr lang="en-US" dirty="0"/>
          </a:p>
        </p:txBody>
      </p:sp>
      <p:sp>
        <p:nvSpPr>
          <p:cNvPr id="3" name="Espace réservé du contenu 2"/>
          <p:cNvSpPr>
            <a:spLocks noGrp="1"/>
          </p:cNvSpPr>
          <p:nvPr>
            <p:ph idx="1"/>
          </p:nvPr>
        </p:nvSpPr>
        <p:spPr/>
        <p:txBody>
          <a:bodyPr>
            <a:normAutofit fontScale="92500" lnSpcReduction="20000"/>
          </a:bodyPr>
          <a:lstStyle/>
          <a:p>
            <a:pPr lvl="1"/>
            <a:r>
              <a:rPr lang="fr-FR" b="1" dirty="0" smtClean="0"/>
              <a:t>le sous-système de commande de connexion de signalisation (SSCS) </a:t>
            </a:r>
            <a:r>
              <a:rPr lang="fr-FR" dirty="0" smtClean="0"/>
              <a:t>permet l’échange de message de signalisation hors mode circuits. Ce système constitue une interface entre le système de transport et le système de gestion et administration </a:t>
            </a:r>
          </a:p>
          <a:p>
            <a:pPr lvl="1"/>
            <a:endParaRPr lang="fr-FR" b="1" dirty="0" smtClean="0"/>
          </a:p>
          <a:p>
            <a:pPr lvl="1"/>
            <a:r>
              <a:rPr lang="fr-FR" b="1" dirty="0" smtClean="0"/>
              <a:t>le sous-système de gestion des transactions (SSGT) </a:t>
            </a:r>
            <a:r>
              <a:rPr lang="fr-FR" dirty="0" smtClean="0"/>
              <a:t>permet d’assurer la mise en </a:t>
            </a:r>
            <a:r>
              <a:rPr lang="fr-FR" dirty="0" err="1" smtClean="0"/>
              <a:t>oeuvre</a:t>
            </a:r>
            <a:r>
              <a:rPr lang="fr-FR" dirty="0" smtClean="0"/>
              <a:t> de compléments de service</a:t>
            </a:r>
          </a:p>
          <a:p>
            <a:pPr lvl="1"/>
            <a:endParaRPr lang="en-US" b="1" dirty="0" smtClean="0"/>
          </a:p>
          <a:p>
            <a:pPr lvl="1"/>
            <a:r>
              <a:rPr lang="fr-FR" b="1" dirty="0" smtClean="0"/>
              <a:t>le </a:t>
            </a:r>
            <a:r>
              <a:rPr lang="fr-FR" b="1" dirty="0" err="1" smtClean="0"/>
              <a:t>sous-sytème</a:t>
            </a:r>
            <a:r>
              <a:rPr lang="fr-FR" b="1" dirty="0" smtClean="0"/>
              <a:t> exploitation maintenance (SSEM) </a:t>
            </a:r>
            <a:r>
              <a:rPr lang="fr-FR" dirty="0" smtClean="0"/>
              <a:t>comporte les procédures de surveillance </a:t>
            </a:r>
            <a:r>
              <a:rPr lang="en-US" dirty="0" smtClean="0"/>
              <a:t>du </a:t>
            </a:r>
            <a:r>
              <a:rPr lang="en-US" dirty="0" err="1" smtClean="0"/>
              <a:t>réseau</a:t>
            </a:r>
            <a:r>
              <a:rPr lang="en-US" dirty="0" smtClean="0"/>
              <a:t>.</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138</a:t>
            </a:fld>
            <a:endParaRPr lang="fr-BE"/>
          </a:p>
        </p:txBody>
      </p:sp>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 structure d’un message SS7</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139</a:t>
            </a:fld>
            <a:endParaRPr lang="fr-BE"/>
          </a:p>
        </p:txBody>
      </p:sp>
      <p:pic>
        <p:nvPicPr>
          <p:cNvPr id="1026" name="Picture 2"/>
          <p:cNvPicPr>
            <a:picLocks noChangeAspect="1" noChangeArrowheads="1"/>
          </p:cNvPicPr>
          <p:nvPr/>
        </p:nvPicPr>
        <p:blipFill>
          <a:blip r:embed="rId2"/>
          <a:srcRect/>
          <a:stretch>
            <a:fillRect/>
          </a:stretch>
        </p:blipFill>
        <p:spPr bwMode="auto">
          <a:xfrm>
            <a:off x="1452563" y="2324100"/>
            <a:ext cx="6238875" cy="2209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 structure d’un message SS7</a:t>
            </a:r>
            <a:endParaRPr lang="en-US" dirty="0"/>
          </a:p>
        </p:txBody>
      </p:sp>
      <p:sp>
        <p:nvSpPr>
          <p:cNvPr id="3" name="Espace réservé du contenu 2"/>
          <p:cNvSpPr>
            <a:spLocks noGrp="1"/>
          </p:cNvSpPr>
          <p:nvPr>
            <p:ph idx="1"/>
          </p:nvPr>
        </p:nvSpPr>
        <p:spPr/>
        <p:txBody>
          <a:bodyPr>
            <a:normAutofit fontScale="85000" lnSpcReduction="10000"/>
          </a:bodyPr>
          <a:lstStyle/>
          <a:p>
            <a:r>
              <a:rPr lang="fr-FR" b="1" dirty="0" smtClean="0"/>
              <a:t>Le format général de la trame est similaire à celui d’HDLC (Fanion, Commande, FCS, transparence binaire). Le champ commande comporte les informations nécessaires au contrôle de </a:t>
            </a:r>
            <a:r>
              <a:rPr lang="fr-FR" b="1" dirty="0" err="1" smtClean="0"/>
              <a:t>séquencement</a:t>
            </a:r>
            <a:r>
              <a:rPr lang="fr-FR" b="1" dirty="0" smtClean="0"/>
              <a:t> et à la reprise sur </a:t>
            </a:r>
            <a:r>
              <a:rPr lang="en-US" b="1" dirty="0" err="1" smtClean="0"/>
              <a:t>erreur</a:t>
            </a:r>
            <a:r>
              <a:rPr lang="en-US" b="1" dirty="0" smtClean="0"/>
              <a:t> :</a:t>
            </a:r>
          </a:p>
          <a:p>
            <a:pPr lvl="1"/>
            <a:r>
              <a:rPr lang="fr-FR" b="1" dirty="0" smtClean="0"/>
              <a:t>BSN (</a:t>
            </a:r>
            <a:r>
              <a:rPr lang="fr-FR" b="1" dirty="0" err="1" smtClean="0"/>
              <a:t>Backward</a:t>
            </a:r>
            <a:r>
              <a:rPr lang="fr-FR" b="1" dirty="0" smtClean="0"/>
              <a:t> </a:t>
            </a:r>
            <a:r>
              <a:rPr lang="fr-FR" b="1" dirty="0" err="1" smtClean="0"/>
              <a:t>Sequence</a:t>
            </a:r>
            <a:r>
              <a:rPr lang="fr-FR" b="1" dirty="0" smtClean="0"/>
              <a:t> </a:t>
            </a:r>
            <a:r>
              <a:rPr lang="fr-FR" b="1" dirty="0" err="1" smtClean="0"/>
              <a:t>Number</a:t>
            </a:r>
            <a:r>
              <a:rPr lang="fr-FR" b="1" dirty="0" smtClean="0"/>
              <a:t>, numéro de séquence arrière) indique le numéro de </a:t>
            </a:r>
            <a:r>
              <a:rPr lang="fr-FR" dirty="0" smtClean="0"/>
              <a:t>séquence de la trame acquittée. Ce numéro correspond au Nr d’HDLC ;</a:t>
            </a:r>
          </a:p>
          <a:p>
            <a:pPr lvl="1"/>
            <a:endParaRPr lang="fr-FR" dirty="0" smtClean="0"/>
          </a:p>
          <a:p>
            <a:pPr lvl="1"/>
            <a:r>
              <a:rPr lang="fr-FR" b="1" dirty="0" smtClean="0"/>
              <a:t>BIB (</a:t>
            </a:r>
            <a:r>
              <a:rPr lang="fr-FR" b="1" dirty="0" err="1" smtClean="0"/>
              <a:t>Backward</a:t>
            </a:r>
            <a:r>
              <a:rPr lang="fr-FR" b="1" dirty="0" smtClean="0"/>
              <a:t> </a:t>
            </a:r>
            <a:r>
              <a:rPr lang="fr-FR" b="1" dirty="0" err="1" smtClean="0"/>
              <a:t>Indicator</a:t>
            </a:r>
            <a:r>
              <a:rPr lang="fr-FR" b="1" dirty="0" smtClean="0"/>
              <a:t> Bit), à 1, ce bit correspond à un acquittement négatif et à une </a:t>
            </a:r>
            <a:r>
              <a:rPr lang="fr-FR" dirty="0" smtClean="0"/>
              <a:t>demande de retransmission de la trame BSN ;</a:t>
            </a:r>
          </a:p>
          <a:p>
            <a:pPr lvl="1"/>
            <a:endParaRPr lang="fr-FR" dirty="0" smtClean="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140</a:t>
            </a:fld>
            <a:endParaRPr lang="fr-BE"/>
          </a:p>
        </p:txBody>
      </p:sp>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 structure d’un message SS7</a:t>
            </a:r>
            <a:endParaRPr lang="en-US" dirty="0"/>
          </a:p>
        </p:txBody>
      </p:sp>
      <p:sp>
        <p:nvSpPr>
          <p:cNvPr id="3" name="Espace réservé du contenu 2"/>
          <p:cNvSpPr>
            <a:spLocks noGrp="1"/>
          </p:cNvSpPr>
          <p:nvPr>
            <p:ph idx="1"/>
          </p:nvPr>
        </p:nvSpPr>
        <p:spPr/>
        <p:txBody>
          <a:bodyPr>
            <a:normAutofit fontScale="92500"/>
          </a:bodyPr>
          <a:lstStyle/>
          <a:p>
            <a:pPr lvl="1"/>
            <a:r>
              <a:rPr lang="fr-FR" b="1" dirty="0" smtClean="0"/>
              <a:t>FSN ( </a:t>
            </a:r>
            <a:r>
              <a:rPr lang="fr-FR" b="1" dirty="0" err="1" smtClean="0"/>
              <a:t>Forward</a:t>
            </a:r>
            <a:r>
              <a:rPr lang="fr-FR" b="1" dirty="0" smtClean="0"/>
              <a:t> </a:t>
            </a:r>
            <a:r>
              <a:rPr lang="fr-FR" b="1" dirty="0" err="1" smtClean="0"/>
              <a:t>Sequence</a:t>
            </a:r>
            <a:r>
              <a:rPr lang="fr-FR" b="1" dirty="0" smtClean="0"/>
              <a:t> </a:t>
            </a:r>
            <a:r>
              <a:rPr lang="fr-FR" b="1" dirty="0" err="1" smtClean="0"/>
              <a:t>Number</a:t>
            </a:r>
            <a:r>
              <a:rPr lang="fr-FR" b="1" dirty="0" smtClean="0"/>
              <a:t>, numéro de séquence avant) indique le numéro du message </a:t>
            </a:r>
            <a:r>
              <a:rPr lang="fr-FR" dirty="0" smtClean="0"/>
              <a:t>transmis. Ce numéro correspond au Ns d’HDLC ;</a:t>
            </a:r>
          </a:p>
          <a:p>
            <a:pPr lvl="1"/>
            <a:endParaRPr lang="fr-FR" dirty="0" smtClean="0"/>
          </a:p>
          <a:p>
            <a:pPr lvl="1"/>
            <a:r>
              <a:rPr lang="fr-FR" b="1" dirty="0" smtClean="0"/>
              <a:t>FIB (</a:t>
            </a:r>
            <a:r>
              <a:rPr lang="fr-FR" b="1" dirty="0" err="1" smtClean="0"/>
              <a:t>Forward</a:t>
            </a:r>
            <a:r>
              <a:rPr lang="fr-FR" b="1" dirty="0" smtClean="0"/>
              <a:t> </a:t>
            </a:r>
            <a:r>
              <a:rPr lang="fr-FR" b="1" dirty="0" err="1" smtClean="0"/>
              <a:t>Indicator</a:t>
            </a:r>
            <a:r>
              <a:rPr lang="fr-FR" b="1" dirty="0" smtClean="0"/>
              <a:t> Bit), à 1 il indique que la trame FSN est une retransmission ;</a:t>
            </a:r>
          </a:p>
          <a:p>
            <a:pPr lvl="1"/>
            <a:endParaRPr lang="fr-FR" b="1" dirty="0" smtClean="0"/>
          </a:p>
          <a:p>
            <a:pPr lvl="1"/>
            <a:r>
              <a:rPr lang="fr-FR" b="1" dirty="0" smtClean="0"/>
              <a:t>LI (</a:t>
            </a:r>
            <a:r>
              <a:rPr lang="fr-FR" b="1" dirty="0" err="1" smtClean="0"/>
              <a:t>Length</a:t>
            </a:r>
            <a:r>
              <a:rPr lang="fr-FR" b="1" dirty="0" smtClean="0"/>
              <a:t> </a:t>
            </a:r>
            <a:r>
              <a:rPr lang="fr-FR" b="1" dirty="0" err="1" smtClean="0"/>
              <a:t>Indicator</a:t>
            </a:r>
            <a:r>
              <a:rPr lang="fr-FR" b="1" dirty="0" smtClean="0"/>
              <a:t>) sur 6 bits indique en puissance de 2 la longueur du champ d’information </a:t>
            </a:r>
            <a:r>
              <a:rPr lang="fr-FR" dirty="0" smtClean="0"/>
              <a:t>décomptée par groupe de 8 octets ( L = 8 . 2LI) ;</a:t>
            </a:r>
            <a:endParaRPr lang="en-US" dirty="0" smtClean="0"/>
          </a:p>
          <a:p>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141</a:t>
            </a:fld>
            <a:endParaRPr lang="fr-BE"/>
          </a:p>
        </p:txBody>
      </p:sp>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 structure d’un message SS7</a:t>
            </a:r>
            <a:endParaRPr lang="en-US" dirty="0"/>
          </a:p>
        </p:txBody>
      </p:sp>
      <p:sp>
        <p:nvSpPr>
          <p:cNvPr id="3" name="Espace réservé du contenu 2"/>
          <p:cNvSpPr>
            <a:spLocks noGrp="1"/>
          </p:cNvSpPr>
          <p:nvPr>
            <p:ph idx="1"/>
          </p:nvPr>
        </p:nvSpPr>
        <p:spPr/>
        <p:txBody>
          <a:bodyPr>
            <a:normAutofit fontScale="70000" lnSpcReduction="20000"/>
          </a:bodyPr>
          <a:lstStyle/>
          <a:p>
            <a:pPr lvl="1"/>
            <a:r>
              <a:rPr lang="fr-FR" b="1" dirty="0" smtClean="0"/>
              <a:t>SIO (Service </a:t>
            </a:r>
            <a:r>
              <a:rPr lang="fr-FR" b="1" dirty="0" err="1" smtClean="0"/>
              <a:t>Indicator</a:t>
            </a:r>
            <a:r>
              <a:rPr lang="fr-FR" b="1" dirty="0" smtClean="0"/>
              <a:t> Octet) identifie le sous-système utilisateur requis, correspond à la </a:t>
            </a:r>
            <a:r>
              <a:rPr lang="fr-FR" dirty="0" smtClean="0"/>
              <a:t>notion de SAP (Service Access Point) ;</a:t>
            </a:r>
          </a:p>
          <a:p>
            <a:pPr lvl="1"/>
            <a:endParaRPr lang="fr-FR" dirty="0" smtClean="0"/>
          </a:p>
          <a:p>
            <a:pPr lvl="1"/>
            <a:r>
              <a:rPr lang="fr-FR" b="1" dirty="0" smtClean="0"/>
              <a:t>SIF (</a:t>
            </a:r>
            <a:r>
              <a:rPr lang="fr-FR" b="1" dirty="0" err="1" smtClean="0"/>
              <a:t>Signalling</a:t>
            </a:r>
            <a:r>
              <a:rPr lang="fr-FR" b="1" dirty="0" smtClean="0"/>
              <a:t> Information Field) champ d’informations de signalisation limitée </a:t>
            </a:r>
            <a:r>
              <a:rPr lang="en-US" dirty="0" smtClean="0"/>
              <a:t>272 octets ;</a:t>
            </a:r>
          </a:p>
          <a:p>
            <a:pPr lvl="1"/>
            <a:endParaRPr lang="en-US" dirty="0" smtClean="0"/>
          </a:p>
          <a:p>
            <a:pPr lvl="1"/>
            <a:r>
              <a:rPr lang="fr-FR" b="1" dirty="0" smtClean="0"/>
              <a:t>DPC (Destination Point Code) identifie le point sémaphore destination (adresse) ;</a:t>
            </a:r>
          </a:p>
          <a:p>
            <a:pPr lvl="1"/>
            <a:endParaRPr lang="fr-FR" b="1" dirty="0" smtClean="0"/>
          </a:p>
          <a:p>
            <a:pPr lvl="1"/>
            <a:r>
              <a:rPr lang="fr-FR" b="1" dirty="0" smtClean="0"/>
              <a:t>OPC (</a:t>
            </a:r>
            <a:r>
              <a:rPr lang="fr-FR" b="1" dirty="0" err="1" smtClean="0"/>
              <a:t>Originating</a:t>
            </a:r>
            <a:r>
              <a:rPr lang="fr-FR" b="1" dirty="0" smtClean="0"/>
              <a:t> Point Code) identifie le point sémaphore source ;</a:t>
            </a:r>
          </a:p>
          <a:p>
            <a:pPr lvl="1"/>
            <a:endParaRPr lang="fr-FR" b="1" dirty="0" smtClean="0"/>
          </a:p>
          <a:p>
            <a:pPr lvl="1"/>
            <a:r>
              <a:rPr lang="fr-FR" b="1" dirty="0" smtClean="0"/>
              <a:t>SLS (</a:t>
            </a:r>
            <a:r>
              <a:rPr lang="fr-FR" b="1" dirty="0" err="1" smtClean="0"/>
              <a:t>Signalling</a:t>
            </a:r>
            <a:r>
              <a:rPr lang="fr-FR" b="1" dirty="0" smtClean="0"/>
              <a:t> Link </a:t>
            </a:r>
            <a:r>
              <a:rPr lang="fr-FR" b="1" dirty="0" err="1" smtClean="0"/>
              <a:t>Selection</a:t>
            </a:r>
            <a:r>
              <a:rPr lang="fr-FR" b="1" dirty="0" smtClean="0"/>
              <a:t>) indication supplémentaire pour assurer un partage de charge</a:t>
            </a:r>
          </a:p>
          <a:p>
            <a:endParaRPr lang="en-US" dirty="0" smtClean="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142</a:t>
            </a:fld>
            <a:endParaRPr lang="fr-BE"/>
          </a:p>
        </p:txBody>
      </p:sp>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en-US" dirty="0" smtClean="0"/>
              <a:t>Application </a:t>
            </a:r>
            <a:endParaRPr lang="en-US" dirty="0"/>
          </a:p>
        </p:txBody>
      </p:sp>
      <p:sp>
        <p:nvSpPr>
          <p:cNvPr id="7" name="Espace réservé du texte 6"/>
          <p:cNvSpPr>
            <a:spLocks noGrp="1"/>
          </p:cNvSpPr>
          <p:nvPr>
            <p:ph type="body" idx="1"/>
          </p:nvPr>
        </p:nvSpPr>
        <p:spPr/>
        <p:txBody>
          <a:bodyPr/>
          <a:lstStyle/>
          <a:p>
            <a:endParaRPr lang="en-US"/>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143</a:t>
            </a:fld>
            <a:endParaRPr lang="fr-BE"/>
          </a:p>
        </p:txBody>
      </p:sp>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normAutofit fontScale="90000"/>
          </a:bodyPr>
          <a:lstStyle/>
          <a:p>
            <a:r>
              <a:rPr lang="fr-FR" dirty="0" smtClean="0"/>
              <a:t>Exercice 1 : Dimensionnement d'une fenêtre d'anticipation</a:t>
            </a:r>
            <a:br>
              <a:rPr lang="fr-FR" dirty="0" smtClean="0"/>
            </a:br>
            <a:endParaRPr lang="en-US" dirty="0"/>
          </a:p>
        </p:txBody>
      </p:sp>
      <p:sp>
        <p:nvSpPr>
          <p:cNvPr id="7" name="Espace réservé du contenu 6"/>
          <p:cNvSpPr>
            <a:spLocks noGrp="1"/>
          </p:cNvSpPr>
          <p:nvPr>
            <p:ph idx="1"/>
          </p:nvPr>
        </p:nvSpPr>
        <p:spPr/>
        <p:txBody>
          <a:bodyPr>
            <a:normAutofit/>
          </a:bodyPr>
          <a:lstStyle/>
          <a:p>
            <a:r>
              <a:rPr lang="fr-FR" b="1" dirty="0" smtClean="0"/>
              <a:t>On considère une liaison entre une station au sol et un satellite à 36 000 km d'altitude. Les deux équipements dialoguent suivant le protocole LAP-B. Tous les délais dus aux traitements sont négligeables. Les équipements dialoguent à 19200 bit/s et transmettent des trames d'information comportant 256 octets d'information.</a:t>
            </a:r>
            <a:endParaRPr lang="fr-FR" dirty="0" smtClean="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144</a:t>
            </a:fld>
            <a:endParaRPr lang="fr-BE"/>
          </a:p>
        </p:txBody>
      </p:sp>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Exercice 1 : Dimensionnement d'une fenêtre d'anticipation</a:t>
            </a:r>
            <a:br>
              <a:rPr lang="fr-FR" dirty="0" smtClean="0"/>
            </a:br>
            <a:endParaRPr lang="en-US" dirty="0"/>
          </a:p>
        </p:txBody>
      </p:sp>
      <p:sp>
        <p:nvSpPr>
          <p:cNvPr id="3" name="Espace réservé du contenu 2"/>
          <p:cNvSpPr>
            <a:spLocks noGrp="1"/>
          </p:cNvSpPr>
          <p:nvPr>
            <p:ph idx="1"/>
          </p:nvPr>
        </p:nvSpPr>
        <p:spPr/>
        <p:txBody>
          <a:bodyPr>
            <a:normAutofit fontScale="92500" lnSpcReduction="20000"/>
          </a:bodyPr>
          <a:lstStyle/>
          <a:p>
            <a:r>
              <a:rPr lang="fr-FR" b="1" u="sng" dirty="0" smtClean="0"/>
              <a:t>Question 1 :</a:t>
            </a:r>
            <a:r>
              <a:rPr lang="fr-FR" b="1" dirty="0" smtClean="0"/>
              <a:t> En faisant l'hypothèse qu'il n'y a aucune erreur de transmission, quelle est la taille minimale de la fenêtre d'anticipation pour une transmission efficace dans le cas où on considère une liaison full-duplex avec </a:t>
            </a:r>
            <a:r>
              <a:rPr lang="fr-FR" b="1" dirty="0" err="1" smtClean="0"/>
              <a:t>piggybacking</a:t>
            </a:r>
            <a:r>
              <a:rPr lang="fr-FR" b="1" dirty="0" smtClean="0"/>
              <a:t> (c'est-à-dire un acquittement inclus dans une trame d'information). Ne pas oublier de prendre en compte dans le calcul, le délai de propagation et la durée d’émission des PDU</a:t>
            </a:r>
            <a:r>
              <a:rPr lang="fr-FR" dirty="0" smtClean="0"/>
              <a:t>.</a:t>
            </a:r>
          </a:p>
          <a:p>
            <a:pPr>
              <a:buNone/>
            </a:pPr>
            <a:r>
              <a:rPr lang="fr-FR" dirty="0" smtClean="0"/>
              <a:t> </a:t>
            </a:r>
          </a:p>
          <a:p>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145</a:t>
            </a:fld>
            <a:endParaRPr lang="fr-BE"/>
          </a:p>
        </p:txBody>
      </p:sp>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Exercice 1 : Dimensionnement d'une fenêtre d'anticipation</a:t>
            </a:r>
            <a:br>
              <a:rPr lang="fr-FR" dirty="0" smtClean="0"/>
            </a:br>
            <a:endParaRPr lang="en-US" dirty="0"/>
          </a:p>
        </p:txBody>
      </p:sp>
      <p:sp>
        <p:nvSpPr>
          <p:cNvPr id="3" name="Espace réservé du contenu 2"/>
          <p:cNvSpPr>
            <a:spLocks noGrp="1"/>
          </p:cNvSpPr>
          <p:nvPr>
            <p:ph idx="1"/>
          </p:nvPr>
        </p:nvSpPr>
        <p:spPr/>
        <p:txBody>
          <a:bodyPr/>
          <a:lstStyle/>
          <a:p>
            <a:r>
              <a:rPr lang="fr-FR" b="1" u="sng" dirty="0" smtClean="0"/>
              <a:t>Question 2 :</a:t>
            </a:r>
            <a:r>
              <a:rPr lang="fr-FR" b="1" dirty="0" smtClean="0"/>
              <a:t> Calculer la durée de transmission d'un fichier de 10 </a:t>
            </a:r>
            <a:r>
              <a:rPr lang="fr-FR" b="1" dirty="0" err="1" smtClean="0"/>
              <a:t>Koctets</a:t>
            </a:r>
            <a:r>
              <a:rPr lang="fr-FR" b="1" dirty="0" smtClean="0"/>
              <a:t> avec une fenêtre d'anticipation de 1 trame dans le cas où il n'y a aucune erreur de transmissions sur les trames  d'information au cours du dialogue. On se contente d'un calcul approché avec une précision de 5%.</a:t>
            </a:r>
            <a:endParaRPr lang="fr-FR" dirty="0" smtClean="0"/>
          </a:p>
          <a:p>
            <a:endParaRPr lang="en-US" dirty="0" smtClean="0"/>
          </a:p>
          <a:p>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146</a:t>
            </a:fld>
            <a:endParaRPr lang="fr-BE"/>
          </a:p>
        </p:txBody>
      </p:sp>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Correction </a:t>
            </a:r>
            <a:endParaRPr lang="en-US" dirty="0"/>
          </a:p>
        </p:txBody>
      </p:sp>
      <p:sp>
        <p:nvSpPr>
          <p:cNvPr id="3" name="Espace réservé du contenu 2"/>
          <p:cNvSpPr>
            <a:spLocks noGrp="1"/>
          </p:cNvSpPr>
          <p:nvPr>
            <p:ph idx="1"/>
          </p:nvPr>
        </p:nvSpPr>
        <p:spPr/>
        <p:txBody>
          <a:bodyPr>
            <a:normAutofit fontScale="55000" lnSpcReduction="20000"/>
          </a:bodyPr>
          <a:lstStyle/>
          <a:p>
            <a:r>
              <a:rPr lang="fr-FR" i="1" dirty="0" smtClean="0"/>
              <a:t>Il faut calculer combien de trames( I) peuvent être envoyées avant le retour du premier acquittement. </a:t>
            </a:r>
          </a:p>
          <a:p>
            <a:r>
              <a:rPr lang="fr-FR" i="1" dirty="0" smtClean="0"/>
              <a:t>Tr : Temps de transmission= délais entre le début d’émission d’une trame I et la fin de la réception de l’acquittement.</a:t>
            </a:r>
            <a:endParaRPr lang="fr-FR" dirty="0" smtClean="0"/>
          </a:p>
          <a:p>
            <a:pPr lvl="1"/>
            <a:r>
              <a:rPr lang="fr-FR" i="1" dirty="0" smtClean="0"/>
              <a:t>Te : délais d’émission de la trame ( I)</a:t>
            </a:r>
            <a:endParaRPr lang="fr-FR" dirty="0" smtClean="0"/>
          </a:p>
          <a:p>
            <a:pPr lvl="1"/>
            <a:r>
              <a:rPr lang="fr-FR" i="1" dirty="0" smtClean="0"/>
              <a:t>Tp: délais de propagation</a:t>
            </a:r>
            <a:endParaRPr lang="fr-FR" dirty="0" smtClean="0"/>
          </a:p>
          <a:p>
            <a:endParaRPr lang="fr-FR" dirty="0" smtClean="0"/>
          </a:p>
          <a:p>
            <a:r>
              <a:rPr lang="fr-FR" i="1" dirty="0" smtClean="0"/>
              <a:t>L’acquittement est  contenu dans une trame d’information</a:t>
            </a:r>
            <a:endParaRPr lang="fr-FR" dirty="0" smtClean="0"/>
          </a:p>
          <a:p>
            <a:pPr lvl="1"/>
            <a:r>
              <a:rPr lang="fr-FR" i="1" dirty="0" smtClean="0"/>
              <a:t>Tr= Te + Tp +Te+Tp</a:t>
            </a:r>
            <a:endParaRPr lang="fr-FR" dirty="0" smtClean="0"/>
          </a:p>
          <a:p>
            <a:pPr lvl="1"/>
            <a:r>
              <a:rPr lang="fr-FR" i="1" dirty="0" smtClean="0"/>
              <a:t>Tr = 2*(Ni/p) + 2*(d/c)</a:t>
            </a:r>
            <a:endParaRPr lang="fr-FR" dirty="0" smtClean="0"/>
          </a:p>
          <a:p>
            <a:pPr>
              <a:buNone/>
            </a:pPr>
            <a:r>
              <a:rPr lang="fr-FR" i="1" dirty="0" smtClean="0"/>
              <a:t> </a:t>
            </a:r>
            <a:endParaRPr lang="fr-FR" dirty="0" smtClean="0"/>
          </a:p>
          <a:p>
            <a:r>
              <a:rPr lang="fr-FR" i="1" dirty="0" smtClean="0"/>
              <a:t>Avec </a:t>
            </a:r>
            <a:endParaRPr lang="fr-FR" dirty="0" smtClean="0"/>
          </a:p>
          <a:p>
            <a:pPr lvl="1"/>
            <a:r>
              <a:rPr lang="fr-FR" i="1" dirty="0" smtClean="0"/>
              <a:t>Ni : nombre total de bits d’une trame I</a:t>
            </a:r>
            <a:endParaRPr lang="fr-FR" dirty="0" smtClean="0"/>
          </a:p>
          <a:p>
            <a:pPr lvl="1"/>
            <a:r>
              <a:rPr lang="fr-FR" i="1" dirty="0" smtClean="0"/>
              <a:t>p : débit de la ligne en bits/s</a:t>
            </a:r>
            <a:endParaRPr lang="fr-FR" dirty="0" smtClean="0"/>
          </a:p>
          <a:p>
            <a:pPr lvl="1"/>
            <a:r>
              <a:rPr lang="fr-FR" i="1" dirty="0" smtClean="0"/>
              <a:t>d : distance entre les stations et le satellite.</a:t>
            </a:r>
            <a:endParaRPr lang="fr-FR" dirty="0" smtClean="0"/>
          </a:p>
          <a:p>
            <a:pPr lvl="1"/>
            <a:r>
              <a:rPr lang="fr-FR" i="1" dirty="0" smtClean="0"/>
              <a:t>c : célérité de la lumière </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147</a:t>
            </a:fld>
            <a:endParaRPr lang="fr-BE"/>
          </a:p>
        </p:txBody>
      </p:sp>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Correction</a:t>
            </a:r>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148</a:t>
            </a:fld>
            <a:endParaRPr lang="fr-BE"/>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25" name="Object 1"/>
          <p:cNvGraphicFramePr>
            <a:graphicFrameLocks noChangeAspect="1"/>
          </p:cNvGraphicFramePr>
          <p:nvPr/>
        </p:nvGraphicFramePr>
        <p:xfrm>
          <a:off x="2605101" y="1562114"/>
          <a:ext cx="3895725" cy="3867150"/>
        </p:xfrm>
        <a:graphic>
          <a:graphicData uri="http://schemas.openxmlformats.org/presentationml/2006/ole">
            <p:oleObj spid="_x0000_s1025" name="Visio" r:id="rId3" imgW="5176926" imgH="5147903" progId="Visio.Drawing.11">
              <p:embed/>
            </p:oleObj>
          </a:graphicData>
        </a:graphic>
      </p:graphicFrame>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Correction</a:t>
            </a:r>
            <a:endParaRPr lang="en-US" dirty="0"/>
          </a:p>
        </p:txBody>
      </p:sp>
      <p:sp>
        <p:nvSpPr>
          <p:cNvPr id="3" name="Espace réservé du contenu 2"/>
          <p:cNvSpPr>
            <a:spLocks noGrp="1"/>
          </p:cNvSpPr>
          <p:nvPr>
            <p:ph idx="1"/>
          </p:nvPr>
        </p:nvSpPr>
        <p:spPr/>
        <p:txBody>
          <a:bodyPr/>
          <a:lstStyle/>
          <a:p>
            <a:r>
              <a:rPr lang="fr-FR" i="1" dirty="0" smtClean="0"/>
              <a:t>Tr = 2*(256+6)*8/19200 + 2*36000/300000 = 2*0.106 + 2*0.12 = 0.452s</a:t>
            </a:r>
            <a:endParaRPr lang="fr-FR" dirty="0" smtClean="0"/>
          </a:p>
          <a:p>
            <a:r>
              <a:rPr lang="fr-FR" i="1" dirty="0" smtClean="0"/>
              <a:t>Taille minimum de la fenêtre est l’entier immédiatement supérieur à : Tr/Te = 0.452/0.106 = 4.26</a:t>
            </a:r>
            <a:endParaRPr lang="fr-FR" dirty="0" smtClean="0"/>
          </a:p>
          <a:p>
            <a:r>
              <a:rPr lang="fr-FR" b="1" i="1" dirty="0" smtClean="0"/>
              <a:t>Il faut une fenêtre de 5 trames.</a:t>
            </a:r>
            <a:endParaRPr lang="fr-FR" dirty="0" smtClean="0"/>
          </a:p>
          <a:p>
            <a:endParaRPr lang="fr-FR" dirty="0" smtClean="0"/>
          </a:p>
          <a:p>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149</a:t>
            </a:fld>
            <a:endParaRPr lang="fr-BE"/>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Correction</a:t>
            </a:r>
            <a:endParaRPr lang="en-US" dirty="0"/>
          </a:p>
        </p:txBody>
      </p:sp>
      <p:sp>
        <p:nvSpPr>
          <p:cNvPr id="3" name="Espace réservé du contenu 2"/>
          <p:cNvSpPr>
            <a:spLocks noGrp="1"/>
          </p:cNvSpPr>
          <p:nvPr>
            <p:ph idx="1"/>
          </p:nvPr>
        </p:nvSpPr>
        <p:spPr/>
        <p:txBody>
          <a:bodyPr>
            <a:normAutofit/>
          </a:bodyPr>
          <a:lstStyle/>
          <a:p>
            <a:r>
              <a:rPr lang="fr-FR" b="1" u="sng" dirty="0" smtClean="0"/>
              <a:t>Question 2 :</a:t>
            </a:r>
            <a:endParaRPr lang="fr-FR" dirty="0" smtClean="0"/>
          </a:p>
          <a:p>
            <a:r>
              <a:rPr lang="fr-FR" i="1" dirty="0" smtClean="0"/>
              <a:t>Le fichier de 10Ko est divisé en (x) trames (I) contenant 256 octets de données :</a:t>
            </a:r>
            <a:endParaRPr lang="fr-FR" dirty="0" smtClean="0"/>
          </a:p>
          <a:p>
            <a:pPr lvl="1"/>
            <a:r>
              <a:rPr lang="fr-FR" i="1" dirty="0" smtClean="0"/>
              <a:t>x = (10*1024)/256 = 40 trames nécessaires</a:t>
            </a:r>
            <a:endParaRPr lang="fr-FR" dirty="0" smtClean="0"/>
          </a:p>
          <a:p>
            <a:pPr lvl="1"/>
            <a:r>
              <a:rPr lang="fr-FR" i="1" dirty="0" smtClean="0"/>
              <a:t>Fenêtre d’anticipation de 1 </a:t>
            </a:r>
            <a:r>
              <a:rPr lang="fr-FR" i="1" dirty="0" smtClean="0">
                <a:sym typeface="Wingdings"/>
              </a:rPr>
              <a:t></a:t>
            </a:r>
            <a:r>
              <a:rPr lang="fr-FR" i="1" dirty="0" smtClean="0"/>
              <a:t> il faut donc 40 Tr</a:t>
            </a:r>
            <a:endParaRPr lang="fr-FR" dirty="0" smtClean="0"/>
          </a:p>
          <a:p>
            <a:pPr lvl="1"/>
            <a:r>
              <a:rPr lang="fr-FR" i="1" dirty="0" smtClean="0"/>
              <a:t>Tr = 2*Te +2*Tp = 0.452</a:t>
            </a:r>
            <a:endParaRPr lang="fr-FR" dirty="0" smtClean="0"/>
          </a:p>
          <a:p>
            <a:pPr lvl="1"/>
            <a:r>
              <a:rPr lang="fr-FR" i="1" dirty="0" smtClean="0"/>
              <a:t>40 Tr = 18,08s</a:t>
            </a:r>
            <a:endParaRPr lang="fr-FR" dirty="0" smtClean="0"/>
          </a:p>
          <a:p>
            <a:endParaRPr lang="en-US" dirty="0"/>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150</a:t>
            </a:fld>
            <a:endParaRPr lang="fr-BE"/>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en-US" smtClean="0"/>
              <a:t>END</a:t>
            </a:r>
            <a:endParaRPr lang="en-US"/>
          </a:p>
        </p:txBody>
      </p:sp>
      <p:sp>
        <p:nvSpPr>
          <p:cNvPr id="7" name="Espace réservé du texte 6"/>
          <p:cNvSpPr>
            <a:spLocks noGrp="1"/>
          </p:cNvSpPr>
          <p:nvPr>
            <p:ph type="body" idx="1"/>
          </p:nvPr>
        </p:nvSpPr>
        <p:spPr/>
        <p:txBody>
          <a:bodyPr/>
          <a:lstStyle/>
          <a:p>
            <a:endParaRPr lang="en-US"/>
          </a:p>
        </p:txBody>
      </p:sp>
      <p:sp>
        <p:nvSpPr>
          <p:cNvPr id="4" name="Espace réservé du pied de page 3"/>
          <p:cNvSpPr>
            <a:spLocks noGrp="1"/>
          </p:cNvSpPr>
          <p:nvPr>
            <p:ph type="ftr" sz="quarter" idx="11"/>
          </p:nvPr>
        </p:nvSpPr>
        <p:spPr/>
        <p:txBody>
          <a:bodyPr/>
          <a:lstStyle/>
          <a:p>
            <a:r>
              <a:rPr lang="fr-FR" smtClean="0"/>
              <a:t>Réseaux de Télécommunication - Dr. Amine DHRAIEF</a:t>
            </a:r>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151</a:t>
            </a:fld>
            <a:endParaRPr lang="fr-BE"/>
          </a:p>
        </p:txBody>
      </p:sp>
    </p:spTree>
  </p:cSld>
  <p:clrMapOvr>
    <a:masterClrMapping/>
  </p:clrMapOvr>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2293</TotalTime>
  <Words>9708</Words>
  <Application>Microsoft Office PowerPoint</Application>
  <PresentationFormat>Affichage à l'écran (4:3)</PresentationFormat>
  <Paragraphs>1474</Paragraphs>
  <Slides>151</Slides>
  <Notes>2</Notes>
  <HiddenSlides>0</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151</vt:i4>
      </vt:variant>
    </vt:vector>
  </HeadingPairs>
  <TitlesOfParts>
    <vt:vector size="153" baseType="lpstr">
      <vt:lpstr>Thème Office</vt:lpstr>
      <vt:lpstr>Visio</vt:lpstr>
      <vt:lpstr> Chapitre 4 Évolution de la téléphonie, le RNIS</vt:lpstr>
      <vt:lpstr>DE L’ACCÈS ANALOGIQUE À L’ACCÈS NUMÉRIQUE</vt:lpstr>
      <vt:lpstr>DE L’ACCÈS ANALOGIQUE À L’ACCÈS NUMÉRIQUE</vt:lpstr>
      <vt:lpstr>DE L’ACCÈS ANALOGIQUE À L’ACCÈS NUMÉRIQUE</vt:lpstr>
      <vt:lpstr>LE CONCEPT D’INTÉGRATION DE SERVICES</vt:lpstr>
      <vt:lpstr>LE CONCEPT D’INTÉGRATION DE SERVICES</vt:lpstr>
      <vt:lpstr>LE CONCEPT D’INTÉGRATION DE SERVICES</vt:lpstr>
      <vt:lpstr>LE CONCEPT D’INTÉGRATION DE SERVICES</vt:lpstr>
      <vt:lpstr>LE CONCEPT D’INTÉGRATION DE SERVICES</vt:lpstr>
      <vt:lpstr>STRUCTURE DU RÉSEAU</vt:lpstr>
      <vt:lpstr>STRUCTURE DU RÉSEAU</vt:lpstr>
      <vt:lpstr>STRUCTURE DU RÉSEAU</vt:lpstr>
      <vt:lpstr>LE RACCORDEMENT D’USAGER Les accès RNIS</vt:lpstr>
      <vt:lpstr>LE RACCORDEMENT D’USAGER Les accès RNIS</vt:lpstr>
      <vt:lpstr>LE RACCORDEMENT D’USAGER Les accès RNIS</vt:lpstr>
      <vt:lpstr>LE RACCORDEMENT D’USAGER Les accès RNIS</vt:lpstr>
      <vt:lpstr>LE RACCORDEMENT D’USAGER Les accès RNIS</vt:lpstr>
      <vt:lpstr>LE RACCORDEMENT D’USAGER Les accès RNIS – Tarification Tunisie Telecom</vt:lpstr>
      <vt:lpstr>LE RACCORDEMENT D’USAGER  L’installation d’abonné</vt:lpstr>
      <vt:lpstr>LE RACCORDEMENT D’USAGER  L’installation d’abonné</vt:lpstr>
      <vt:lpstr>Les services du RNIS</vt:lpstr>
      <vt:lpstr>Le service support</vt:lpstr>
      <vt:lpstr>Le service support</vt:lpstr>
      <vt:lpstr>Le service support</vt:lpstr>
      <vt:lpstr>Le service support</vt:lpstr>
      <vt:lpstr>Le service support</vt:lpstr>
      <vt:lpstr>Les téléservices</vt:lpstr>
      <vt:lpstr>Les compléments de service</vt:lpstr>
      <vt:lpstr>High Level Data Link Control</vt:lpstr>
      <vt:lpstr>Format générale d’une trame</vt:lpstr>
      <vt:lpstr>Méthodes de délimitation des trames</vt:lpstr>
      <vt:lpstr>Exemple d’utilisation d’un compteur de caractères</vt:lpstr>
      <vt:lpstr>Notion de fanion</vt:lpstr>
      <vt:lpstr>Notion de fanion</vt:lpstr>
      <vt:lpstr>Notion de transparence</vt:lpstr>
      <vt:lpstr>Notion de transparence</vt:lpstr>
      <vt:lpstr>Notion de transparence</vt:lpstr>
      <vt:lpstr>Notion de transparence</vt:lpstr>
      <vt:lpstr>Notion de transparence</vt:lpstr>
      <vt:lpstr>Techniques de contrôle</vt:lpstr>
      <vt:lpstr>Techniques de contrôle</vt:lpstr>
      <vt:lpstr>Techniques de contrôle: les solutions  </vt:lpstr>
      <vt:lpstr> Identifications</vt:lpstr>
      <vt:lpstr> Identifications</vt:lpstr>
      <vt:lpstr>Perte de trames</vt:lpstr>
      <vt:lpstr>  Piggybacking</vt:lpstr>
      <vt:lpstr> Piggybacking</vt:lpstr>
      <vt:lpstr>Piggybacking</vt:lpstr>
      <vt:lpstr>Piggybacking</vt:lpstr>
      <vt:lpstr>Du mode Send and Wait aux protocoles à anticipation</vt:lpstr>
      <vt:lpstr>Du mode Send and Wait aux protocoles à anticipation</vt:lpstr>
      <vt:lpstr>Du mode Send and Wait aux protocoles à anticipation</vt:lpstr>
      <vt:lpstr>Du mode Send and Wait aux protocoles à anticipation</vt:lpstr>
      <vt:lpstr>Du mode Send and Wait aux protocoles à anticipation</vt:lpstr>
      <vt:lpstr>Du mode Send and Wait aux protocoles à anticipation</vt:lpstr>
      <vt:lpstr>Du mode Send and Wait aux protocoles à anticipation</vt:lpstr>
      <vt:lpstr>Contrôle de flux</vt:lpstr>
      <vt:lpstr>Protocole 1</vt:lpstr>
      <vt:lpstr>Protocole 1</vt:lpstr>
      <vt:lpstr>Protocole 2</vt:lpstr>
      <vt:lpstr>Protocole 2</vt:lpstr>
      <vt:lpstr>Protocole 3</vt:lpstr>
      <vt:lpstr>Protocole 3  Emetteur</vt:lpstr>
      <vt:lpstr>Protocole 3  Récepteur</vt:lpstr>
      <vt:lpstr>Mécanismes généraux Contrôle de flux: Protocole 3 Problème</vt:lpstr>
      <vt:lpstr>Protocole 3 Solution</vt:lpstr>
      <vt:lpstr>Protocole 4</vt:lpstr>
      <vt:lpstr>Protocole 4  Sliding Windows</vt:lpstr>
      <vt:lpstr>Protocole 4  Sliding Windows</vt:lpstr>
      <vt:lpstr>Protocole 4  Sliding Windows</vt:lpstr>
      <vt:lpstr>Mécanismes généraux Contrôle de flux: Protocole 4 Acquittement </vt:lpstr>
      <vt:lpstr>Protocole 4  Acquittement </vt:lpstr>
      <vt:lpstr>Protocole 4  Acquittement </vt:lpstr>
      <vt:lpstr>Protocole 4 Dimensionnement de la largeur de la fenêtre </vt:lpstr>
      <vt:lpstr>Protocole 4 Dimensionnement de la largeur de la fenêtre </vt:lpstr>
      <vt:lpstr>Protocole 4  Techniques de rejet </vt:lpstr>
      <vt:lpstr>Protocole 4  Rejet Total vs. Rejet Sélectif </vt:lpstr>
      <vt:lpstr>Le protocole HDLC (High Level Data Link Control)</vt:lpstr>
      <vt:lpstr>Le protocole HDLC</vt:lpstr>
      <vt:lpstr>Le protocole HDLC</vt:lpstr>
      <vt:lpstr>La pile X25 &amp; le protocole LAP-B</vt:lpstr>
      <vt:lpstr>ARM vs. ABM</vt:lpstr>
      <vt:lpstr>Le protocole LAP-B</vt:lpstr>
      <vt:lpstr>Format général d’une trame HDLC</vt:lpstr>
      <vt:lpstr>Trame HDLC - Fanion</vt:lpstr>
      <vt:lpstr>Trame HDLC - Fanion</vt:lpstr>
      <vt:lpstr>Trame HDLC - FCS </vt:lpstr>
      <vt:lpstr>Trame HDLC - Adresse</vt:lpstr>
      <vt:lpstr>Trame HDLC - Commande</vt:lpstr>
      <vt:lpstr>Trame HDLC - Commande</vt:lpstr>
      <vt:lpstr>Trame d’information (I)</vt:lpstr>
      <vt:lpstr>Trame de supervision (S)</vt:lpstr>
      <vt:lpstr>Trame de supervision (S)</vt:lpstr>
      <vt:lpstr>Trames non-numérotées</vt:lpstr>
      <vt:lpstr>Trames non-numérotées</vt:lpstr>
      <vt:lpstr>Quelques variables des entités du protocole</vt:lpstr>
      <vt:lpstr>Procédure d’ émission d'une trame</vt:lpstr>
      <vt:lpstr>Procédure de réception d'une trame</vt:lpstr>
      <vt:lpstr>Procédure de réception d'une trame</vt:lpstr>
      <vt:lpstr>Expiration d'un délai</vt:lpstr>
      <vt:lpstr>Scénario d'établissement et de rupture d'une connexion </vt:lpstr>
      <vt:lpstr>Scénario d'établissement d'une connexion </vt:lpstr>
      <vt:lpstr>Refus d'établissement de connexion </vt:lpstr>
      <vt:lpstr>Scénario de transfert de données transfert unidirectionnel des données </vt:lpstr>
      <vt:lpstr>Scénario de transfert de données transfert bidirectionnel des données </vt:lpstr>
      <vt:lpstr>Scénario de transfert de données transfert bidirectionnel des données </vt:lpstr>
      <vt:lpstr>Scénario de transfert de données transfert avec perte</vt:lpstr>
      <vt:lpstr>Scénario de transfert de données transfert avec contrôle de flux</vt:lpstr>
      <vt:lpstr>Signalisation DANS le réseau RNIS</vt:lpstr>
      <vt:lpstr>SIGNALISATION DANS LE RÉSEAU RNIS</vt:lpstr>
      <vt:lpstr>LA SIGNALISATION USAGER</vt:lpstr>
      <vt:lpstr>LA SIGNALISATION USAGER</vt:lpstr>
      <vt:lpstr>Adressage des terminaux (TEI/SAPI)</vt:lpstr>
      <vt:lpstr>Adressage des terminaux (TEI/SAPI)</vt:lpstr>
      <vt:lpstr>Adressage des terminaux (TEI/SAPI)</vt:lpstr>
      <vt:lpstr>Adressage des terminaux (TEI/SAPI)</vt:lpstr>
      <vt:lpstr>Les mécanismes d’accès au canal D et codage</vt:lpstr>
      <vt:lpstr>Les mécanismes d’accès au canal D et codage</vt:lpstr>
      <vt:lpstr>Les mécanismes d’accès au canal D et codage</vt:lpstr>
      <vt:lpstr>Les mécanismes d’accès au canal D et codage</vt:lpstr>
      <vt:lpstr>Les mécanismes d’accès au canal D et codage</vt:lpstr>
      <vt:lpstr>Les mécanismes d’accès au canal D et codage</vt:lpstr>
      <vt:lpstr>Le niveau 2 : LAP-D</vt:lpstr>
      <vt:lpstr>Le niveau 2 : LAP-D Format de la trame LAP-D</vt:lpstr>
      <vt:lpstr>La signalisation interne au réseau SS7</vt:lpstr>
      <vt:lpstr>La signalisation interne au réseau SS7</vt:lpstr>
      <vt:lpstr>La signalisation interne au réseau SS7</vt:lpstr>
      <vt:lpstr>La signalisation interne au réseau Composants d'une infrastructure SS7</vt:lpstr>
      <vt:lpstr>La signalisation interne au réseau Composants d'une infrastructure SS7</vt:lpstr>
      <vt:lpstr>La signalisation interne au réseau Composants d'une infrastructure SS7</vt:lpstr>
      <vt:lpstr>La signalisation interne au réseau SS7</vt:lpstr>
      <vt:lpstr>La signalisation interne au réseau SS7</vt:lpstr>
      <vt:lpstr>La signalisation interne au réseau SS7</vt:lpstr>
      <vt:lpstr>La signalisation interne au réseau SS7</vt:lpstr>
      <vt:lpstr>La signalisation interne au réseau SS7 Architecture du système</vt:lpstr>
      <vt:lpstr>La signalisation interne au réseau SS7 Architecture du système</vt:lpstr>
      <vt:lpstr>La signalisation interne au réseau SS7 Architecture du système</vt:lpstr>
      <vt:lpstr>La signalisation interne au réseau SS7 Architecture du système</vt:lpstr>
      <vt:lpstr>la structure d’un message SS7</vt:lpstr>
      <vt:lpstr>la structure d’un message SS7</vt:lpstr>
      <vt:lpstr>la structure d’un message SS7</vt:lpstr>
      <vt:lpstr>la structure d’un message SS7</vt:lpstr>
      <vt:lpstr>Application </vt:lpstr>
      <vt:lpstr>Exercice 1 : Dimensionnement d'une fenêtre d'anticipation </vt:lpstr>
      <vt:lpstr>Exercice 1 : Dimensionnement d'une fenêtre d'anticipation </vt:lpstr>
      <vt:lpstr>Exercice 1 : Dimensionnement d'une fenêtre d'anticipation </vt:lpstr>
      <vt:lpstr>Correction </vt:lpstr>
      <vt:lpstr>Correction</vt:lpstr>
      <vt:lpstr>Correction</vt:lpstr>
      <vt:lpstr>Correction</vt:lpstr>
      <vt:lpstr>END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Amine</dc:creator>
  <cp:lastModifiedBy>Amine</cp:lastModifiedBy>
  <cp:revision>701</cp:revision>
  <dcterms:created xsi:type="dcterms:W3CDTF">2010-01-10T15:45:06Z</dcterms:created>
  <dcterms:modified xsi:type="dcterms:W3CDTF">2012-05-03T10:43:22Z</dcterms:modified>
</cp:coreProperties>
</file>