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293" autoAdjust="0"/>
  </p:normalViewPr>
  <p:slideViewPr>
    <p:cSldViewPr>
      <p:cViewPr varScale="1">
        <p:scale>
          <a:sx n="60" d="100"/>
          <a:sy n="60" d="100"/>
        </p:scale>
        <p:origin x="-14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B88FC6-0DCA-4683-B6A6-40717AF7CD97}" type="datetimeFigureOut">
              <a:rPr lang="fr-FR" smtClean="0"/>
              <a:pPr/>
              <a:t>07/11/2015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CCAD2A2-1332-4162-B2C2-A289448A16FA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L’entreprise Economique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Définition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L’entreprise est un système ouvert sur son environnement</a:t>
            </a:r>
            <a:r>
              <a:rPr lang="ar-DZ" dirty="0" smtClean="0"/>
              <a:t>نظام مفتوح على محيطها</a:t>
            </a:r>
            <a:r>
              <a:rPr lang="fr-FR" dirty="0" smtClean="0"/>
              <a:t>, organisé</a:t>
            </a:r>
            <a:r>
              <a:rPr lang="ar-DZ" dirty="0" smtClean="0"/>
              <a:t>منظمة</a:t>
            </a:r>
            <a:r>
              <a:rPr lang="fr-FR" dirty="0" smtClean="0"/>
              <a:t>, finalisé</a:t>
            </a:r>
            <a:r>
              <a:rPr lang="ar-DZ" dirty="0" smtClean="0"/>
              <a:t>لها أهداف</a:t>
            </a:r>
            <a:r>
              <a:rPr lang="fr-FR" dirty="0" smtClean="0"/>
              <a:t>, qui est une unité de production</a:t>
            </a:r>
            <a:r>
              <a:rPr lang="ar-DZ" dirty="0" smtClean="0"/>
              <a:t>وحدة </a:t>
            </a:r>
            <a:r>
              <a:rPr lang="ar-DZ" dirty="0" err="1" smtClean="0"/>
              <a:t>لانتاج</a:t>
            </a:r>
            <a:r>
              <a:rPr lang="ar-DZ" dirty="0" smtClean="0"/>
              <a:t> السلع والخدمات </a:t>
            </a:r>
            <a:r>
              <a:rPr lang="fr-FR" dirty="0" smtClean="0"/>
              <a:t> de biens et services et de répartition</a:t>
            </a:r>
            <a:r>
              <a:rPr lang="ar-DZ" dirty="0" smtClean="0"/>
              <a:t>توزيع الثروة</a:t>
            </a:r>
            <a:r>
              <a:rPr lang="fr-FR" dirty="0" smtClean="0"/>
              <a:t> et de prise des décisions.</a:t>
            </a:r>
            <a:r>
              <a:rPr lang="ar-DZ" dirty="0" smtClean="0"/>
              <a:t>وحدة </a:t>
            </a:r>
            <a:r>
              <a:rPr lang="ar-DZ" smtClean="0"/>
              <a:t>لاتخاذ القرارات</a:t>
            </a:r>
            <a:endParaRPr lang="fr-FR" dirty="0" smtClean="0"/>
          </a:p>
          <a:p>
            <a:pPr>
              <a:buNone/>
            </a:pP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3600" dirty="0" smtClean="0"/>
              <a:t> </a:t>
            </a:r>
            <a:r>
              <a:rPr lang="fr-FR" sz="3600" b="1" dirty="0" smtClean="0"/>
              <a:t>A)L’entreprise est une unité de production</a:t>
            </a:r>
            <a:endParaRPr lang="fr-FR" sz="36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L’entreprise combine des facteurs de production, utilise des matières premières , produits semi finis;  des machines; ressources financières; le travail  en vue de produire des biens et services destinés à être vendus sur les marchés</a:t>
            </a:r>
          </a:p>
          <a:p>
            <a:pPr>
              <a:buNone/>
            </a:pPr>
            <a:endParaRPr lang="fr-FR" dirty="0"/>
          </a:p>
        </p:txBody>
      </p:sp>
      <p:sp>
        <p:nvSpPr>
          <p:cNvPr id="5" name="Rectangle à coins arrondis 4"/>
          <p:cNvSpPr/>
          <p:nvPr/>
        </p:nvSpPr>
        <p:spPr>
          <a:xfrm>
            <a:off x="1115616" y="4365104"/>
            <a:ext cx="1728192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Achats</a:t>
            </a:r>
            <a:endParaRPr lang="fr-FR" dirty="0"/>
          </a:p>
        </p:txBody>
      </p:sp>
      <p:sp>
        <p:nvSpPr>
          <p:cNvPr id="6" name="Flèche droite 5"/>
          <p:cNvSpPr/>
          <p:nvPr/>
        </p:nvSpPr>
        <p:spPr>
          <a:xfrm>
            <a:off x="2843808" y="4941168"/>
            <a:ext cx="57606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à coins arrondis 6"/>
          <p:cNvSpPr/>
          <p:nvPr/>
        </p:nvSpPr>
        <p:spPr>
          <a:xfrm>
            <a:off x="3635896" y="4509120"/>
            <a:ext cx="1872208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Production</a:t>
            </a:r>
            <a:endParaRPr lang="fr-FR" dirty="0"/>
          </a:p>
        </p:txBody>
      </p:sp>
      <p:sp>
        <p:nvSpPr>
          <p:cNvPr id="8" name="Flèche droite 7"/>
          <p:cNvSpPr/>
          <p:nvPr/>
        </p:nvSpPr>
        <p:spPr>
          <a:xfrm>
            <a:off x="5652120" y="4941168"/>
            <a:ext cx="64807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à coins arrondis 8"/>
          <p:cNvSpPr/>
          <p:nvPr/>
        </p:nvSpPr>
        <p:spPr>
          <a:xfrm>
            <a:off x="6516216" y="4581128"/>
            <a:ext cx="1944216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Création de richesse( La valeur ajoutée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0872" y="260648"/>
            <a:ext cx="8229600" cy="1586440"/>
          </a:xfrm>
        </p:spPr>
        <p:txBody>
          <a:bodyPr>
            <a:noAutofit/>
          </a:bodyPr>
          <a:lstStyle/>
          <a:p>
            <a:r>
              <a:rPr lang="fr-FR" sz="3200" b="1" dirty="0" smtClean="0"/>
              <a:t>B) L’entreprise est une unité de répartition </a:t>
            </a:r>
            <a:br>
              <a:rPr lang="fr-FR" sz="3200" b="1" dirty="0" smtClean="0"/>
            </a:br>
            <a:r>
              <a:rPr lang="fr-FR" sz="3200" b="1" dirty="0" smtClean="0"/>
              <a:t> </a:t>
            </a:r>
            <a:r>
              <a:rPr lang="fr-FR" sz="1800" dirty="0" smtClean="0"/>
              <a:t/>
            </a:r>
            <a:br>
              <a:rPr lang="fr-FR" sz="1800" dirty="0" smtClean="0"/>
            </a:br>
            <a:endParaRPr lang="fr-FR" sz="1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L’entreprise est un système économique de production  pour finalité la création de richesse (valeur ajoutée)</a:t>
            </a:r>
          </a:p>
          <a:p>
            <a:r>
              <a:rPr lang="fr-FR" dirty="0" smtClean="0"/>
              <a:t>Valeur Ajoutée (VA) = Chiffre d’affaire – Consommations Intermédiaires </a:t>
            </a:r>
          </a:p>
          <a:p>
            <a:r>
              <a:rPr lang="ar-DZ" dirty="0" smtClean="0"/>
              <a:t>القيمة </a:t>
            </a:r>
            <a:r>
              <a:rPr lang="ar-DZ" dirty="0" err="1" smtClean="0"/>
              <a:t>المضافة </a:t>
            </a:r>
            <a:r>
              <a:rPr lang="ar-DZ" dirty="0" smtClean="0"/>
              <a:t>= رقم الأعمال(المبيعات)-</a:t>
            </a:r>
            <a:r>
              <a:rPr lang="ar-DZ" dirty="0" err="1" smtClean="0"/>
              <a:t>الاستهلاكات</a:t>
            </a:r>
            <a:r>
              <a:rPr lang="ar-DZ" dirty="0" smtClean="0"/>
              <a:t> الوسيطة</a:t>
            </a:r>
          </a:p>
          <a:p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200" u="sng" dirty="0" smtClean="0"/>
              <a:t>Les bénéficiaires de la répartition de la richesse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 </a:t>
            </a:r>
            <a:endParaRPr lang="fr-FR" sz="3200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fr-FR" sz="1800" b="1" kern="1200" cap="small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Bénéficiaires</a:t>
                      </a:r>
                      <a:r>
                        <a:rPr kumimoji="0" lang="ar-DZ" sz="1800" b="1" kern="1200" cap="small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المستفيدين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b="1" kern="1200" cap="small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Instruments de répartition</a:t>
                      </a:r>
                      <a:r>
                        <a:rPr kumimoji="0" lang="ar-DZ" sz="1800" b="1" kern="1200" cap="small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الجهات</a:t>
                      </a:r>
                      <a:r>
                        <a:rPr kumimoji="0" lang="ar-DZ" sz="1800" b="1" kern="1200" cap="small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المستفيدة من التوزيع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Les personnels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المستخدمين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Salaires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أجور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L’État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الدولة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Impôts et taxes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ضرائب ورسوم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Les banques et les prêteurs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البنوك والمقرضين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Intérêts 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فوائد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Les associés, les propriétaires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الشركاء و الملاك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Dividendes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أرباح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L’entreprise elle-même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المؤسسة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fr-F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Autofinancement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تمويل </a:t>
                      </a:r>
                      <a:r>
                        <a:rPr kumimoji="0" lang="ar-D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ذاتي</a:t>
                      </a:r>
                      <a:r>
                        <a:rPr kumimoji="0" lang="fr-FR" sz="18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r-FR" sz="3200" b="1" dirty="0" smtClean="0"/>
              <a:t>C.</a:t>
            </a:r>
            <a:r>
              <a:rPr kumimoji="0" lang="fr-FR" sz="3200" b="1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kumimoji="0" lang="fr-FR" sz="2800" b="1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rPr>
              <a:t>) L’entreprise est une unité de prise</a:t>
            </a:r>
            <a:r>
              <a:rPr kumimoji="0" lang="fr-FR" sz="2800" b="1" kern="120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rPr>
              <a:t> des décision</a:t>
            </a:r>
            <a:r>
              <a:rPr kumimoji="0" lang="fr-FR" sz="2800" b="1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rPr>
              <a:t> </a:t>
            </a:r>
            <a:br>
              <a:rPr kumimoji="0" lang="fr-FR" sz="2800" b="1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rPr>
            </a:br>
            <a:r>
              <a:rPr kumimoji="0" lang="fr-FR" sz="2800" b="1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rPr>
              <a:t> </a:t>
            </a:r>
            <a:endParaRPr lang="fr-FR" sz="2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de nombreuses décisions sont prises dans les entreprises.</a:t>
            </a:r>
          </a:p>
          <a:p>
            <a:r>
              <a:rPr lang="fr-FR" dirty="0" smtClean="0"/>
              <a:t>décider, c’est choisir, résoudre un problème,  c’est transformer l’information en action, </a:t>
            </a:r>
          </a:p>
          <a:p>
            <a:r>
              <a:rPr lang="fr-FR" dirty="0" smtClean="0"/>
              <a:t>Exemples: choisir la qualité de la matière première, quantité de production , le prix de </a:t>
            </a:r>
            <a:r>
              <a:rPr lang="fr-FR" err="1" smtClean="0"/>
              <a:t>vente</a:t>
            </a:r>
            <a:r>
              <a:rPr lang="fr-FR" smtClean="0"/>
              <a:t>, suivi des clients, Gestion des stocks ……..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187</TotalTime>
  <Words>254</Words>
  <Application>Microsoft Office PowerPoint</Application>
  <PresentationFormat>Affichage à l'écran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Débit</vt:lpstr>
      <vt:lpstr>L’entreprise Economique</vt:lpstr>
      <vt:lpstr>Définition</vt:lpstr>
      <vt:lpstr> A)L’entreprise est une unité de production</vt:lpstr>
      <vt:lpstr>B) L’entreprise est une unité de répartition    </vt:lpstr>
      <vt:lpstr>Les bénéficiaires de la répartition de la richesse  </vt:lpstr>
      <vt:lpstr>C. ) L’entreprise est une unité de prise des décision  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L’entreprise Economique</dc:title>
  <dc:creator>hP630</dc:creator>
  <cp:lastModifiedBy>hP630</cp:lastModifiedBy>
  <cp:revision>14</cp:revision>
  <dcterms:created xsi:type="dcterms:W3CDTF">2015-10-10T14:00:11Z</dcterms:created>
  <dcterms:modified xsi:type="dcterms:W3CDTF">2015-11-07T12:17:10Z</dcterms:modified>
</cp:coreProperties>
</file>