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05" r:id="rId2"/>
    <p:sldId id="257" r:id="rId3"/>
    <p:sldId id="258" r:id="rId4"/>
    <p:sldId id="259" r:id="rId5"/>
    <p:sldId id="260" r:id="rId6"/>
    <p:sldId id="261" r:id="rId7"/>
    <p:sldId id="262" r:id="rId8"/>
    <p:sldId id="303" r:id="rId9"/>
    <p:sldId id="263" r:id="rId10"/>
    <p:sldId id="264" r:id="rId11"/>
    <p:sldId id="266" r:id="rId12"/>
    <p:sldId id="267" r:id="rId13"/>
    <p:sldId id="268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306" r:id="rId25"/>
    <p:sldId id="307" r:id="rId26"/>
    <p:sldId id="308" r:id="rId27"/>
    <p:sldId id="282" r:id="rId28"/>
    <p:sldId id="283" r:id="rId29"/>
    <p:sldId id="285" r:id="rId30"/>
    <p:sldId id="288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9" r:id="rId39"/>
    <p:sldId id="300" r:id="rId40"/>
    <p:sldId id="304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74427" autoAdjust="0"/>
  </p:normalViewPr>
  <p:slideViewPr>
    <p:cSldViewPr>
      <p:cViewPr>
        <p:scale>
          <a:sx n="80" d="100"/>
          <a:sy n="80" d="100"/>
        </p:scale>
        <p:origin x="-618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DCB888-8946-4080-95FE-FC8CCBDE0D04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3CAEEB-8505-4636-9FD7-BE3858A011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baseline="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E411CE-8A10-4921-9B13-041FDC925CD5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71683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72707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CAEEB-8505-4636-9FD7-BE3858A011BA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73731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90115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92163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91139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74755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75779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307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77827" name="Rectangle 3075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78851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79875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80899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81923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82947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87043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89091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95235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0163" y="801688"/>
            <a:ext cx="4257675" cy="3194050"/>
          </a:xfrm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3BFB1-1279-4FD9-88B0-27C60730157C}" type="datetimeFigureOut">
              <a:rPr lang="fr-FR" smtClean="0"/>
              <a:pPr/>
              <a:t>11/12/2013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3580F-50BF-4EF3-BAA6-88E0F9C1EAE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214338"/>
            <a:ext cx="8229600" cy="928694"/>
          </a:xfrm>
        </p:spPr>
        <p:txBody>
          <a:bodyPr/>
          <a:lstStyle/>
          <a:p>
            <a:r>
              <a:rPr lang="fr-FR" dirty="0" smtClean="0"/>
              <a:t>Sommaire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785794"/>
            <a:ext cx="8329642" cy="5786478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>
                <a:solidFill>
                  <a:schemeClr val="bg1">
                    <a:lumMod val="75000"/>
                  </a:schemeClr>
                </a:solidFill>
              </a:rPr>
              <a:t>Introduction</a:t>
            </a:r>
          </a:p>
          <a:p>
            <a:r>
              <a:rPr lang="fr-FR" b="1" dirty="0" smtClean="0">
                <a:solidFill>
                  <a:schemeClr val="bg1">
                    <a:lumMod val="75000"/>
                  </a:schemeClr>
                </a:solidFill>
              </a:rPr>
              <a:t>Concepts de la POO</a:t>
            </a:r>
          </a:p>
          <a:p>
            <a:pPr lvl="1"/>
            <a:r>
              <a:rPr lang="fr-FR" b="1" dirty="0" smtClean="0">
                <a:solidFill>
                  <a:schemeClr val="bg1">
                    <a:lumMod val="75000"/>
                  </a:schemeClr>
                </a:solidFill>
              </a:rPr>
              <a:t>Objet , classe, encapsulation, héritage, etc.</a:t>
            </a:r>
          </a:p>
          <a:p>
            <a:r>
              <a:rPr lang="fr-FR" dirty="0" smtClean="0"/>
              <a:t>Langage Java</a:t>
            </a:r>
          </a:p>
          <a:p>
            <a:pPr lvl="1"/>
            <a:r>
              <a:rPr lang="fr-FR" dirty="0" smtClean="0">
                <a:solidFill>
                  <a:schemeClr val="bg1">
                    <a:lumMod val="75000"/>
                  </a:schemeClr>
                </a:solidFill>
              </a:rPr>
              <a:t>Introduction</a:t>
            </a:r>
          </a:p>
          <a:p>
            <a:pPr lvl="1"/>
            <a:r>
              <a:rPr lang="fr-FR" dirty="0" smtClean="0">
                <a:solidFill>
                  <a:schemeClr val="bg1">
                    <a:lumMod val="75000"/>
                  </a:schemeClr>
                </a:solidFill>
              </a:rPr>
              <a:t>Syntaxe de Java</a:t>
            </a:r>
          </a:p>
          <a:p>
            <a:pPr lvl="1"/>
            <a:r>
              <a:rPr lang="fr-FR" b="1" dirty="0" smtClean="0"/>
              <a:t>Objets et Classes</a:t>
            </a:r>
          </a:p>
          <a:p>
            <a:pPr lvl="1"/>
            <a:r>
              <a:rPr lang="fr-FR" dirty="0" smtClean="0">
                <a:solidFill>
                  <a:schemeClr val="bg1">
                    <a:lumMod val="75000"/>
                  </a:schemeClr>
                </a:solidFill>
              </a:rPr>
              <a:t>Relations entre classe : Héritage et polymorphisme</a:t>
            </a:r>
          </a:p>
          <a:p>
            <a:pPr lvl="1"/>
            <a:r>
              <a:rPr lang="fr-FR" dirty="0" smtClean="0">
                <a:solidFill>
                  <a:schemeClr val="bg1">
                    <a:lumMod val="75000"/>
                  </a:schemeClr>
                </a:solidFill>
              </a:rPr>
              <a:t>Interfaces graphiques : AWT</a:t>
            </a:r>
          </a:p>
          <a:p>
            <a:pPr lvl="1"/>
            <a:r>
              <a:rPr lang="fr-FR" dirty="0" smtClean="0">
                <a:solidFill>
                  <a:schemeClr val="bg1">
                    <a:lumMod val="75000"/>
                  </a:schemeClr>
                </a:solidFill>
              </a:rPr>
              <a:t>Les indispensables :Collections, exceptions.</a:t>
            </a:r>
          </a:p>
          <a:p>
            <a:pPr lvl="1"/>
            <a:r>
              <a:rPr lang="fr-FR" dirty="0" smtClean="0">
                <a:solidFill>
                  <a:schemeClr val="bg1">
                    <a:lumMod val="75000"/>
                  </a:schemeClr>
                </a:solidFill>
              </a:rPr>
              <a:t>Les entrées sorties</a:t>
            </a:r>
          </a:p>
          <a:p>
            <a:pPr lvl="1"/>
            <a:r>
              <a:rPr lang="fr-FR" dirty="0" smtClean="0">
                <a:solidFill>
                  <a:schemeClr val="bg1">
                    <a:lumMod val="75000"/>
                  </a:schemeClr>
                </a:solidFill>
              </a:rPr>
              <a:t>Les threads</a:t>
            </a:r>
          </a:p>
          <a:p>
            <a:pPr lvl="1"/>
            <a:r>
              <a:rPr lang="fr-FR" dirty="0" smtClean="0">
                <a:solidFill>
                  <a:schemeClr val="bg1">
                    <a:lumMod val="75000"/>
                  </a:schemeClr>
                </a:solidFill>
              </a:rPr>
              <a:t>Les applets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-214338"/>
            <a:ext cx="9144000" cy="1357322"/>
          </a:xfrm>
        </p:spPr>
        <p:txBody>
          <a:bodyPr>
            <a:normAutofit/>
          </a:bodyPr>
          <a:lstStyle/>
          <a:p>
            <a:r>
              <a:rPr lang="fr-FR" dirty="0" smtClean="0"/>
              <a:t>Les classes et les objets en Java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71472" y="1071546"/>
            <a:ext cx="8229600" cy="5429288"/>
          </a:xfrm>
        </p:spPr>
        <p:txBody>
          <a:bodyPr>
            <a:normAutofit fontScale="47500" lnSpcReduction="20000"/>
          </a:bodyPr>
          <a:lstStyle/>
          <a:p>
            <a:r>
              <a:rPr lang="fr-FR" sz="4400" dirty="0" smtClean="0"/>
              <a:t>La classe</a:t>
            </a:r>
          </a:p>
          <a:p>
            <a:pPr marL="1543050" lvl="2" indent="-282575">
              <a:buFont typeface="Wingdings" pitchFamily="2" charset="2"/>
              <a:buChar char="ü"/>
            </a:pPr>
            <a:r>
              <a:rPr lang="fr-FR" sz="3600" dirty="0" smtClean="0"/>
              <a:t>Définition</a:t>
            </a:r>
          </a:p>
          <a:p>
            <a:pPr marL="1543050" lvl="2" indent="-282575">
              <a:buFont typeface="Wingdings" pitchFamily="2" charset="2"/>
              <a:buChar char="ü"/>
            </a:pPr>
            <a:r>
              <a:rPr lang="fr-FR" sz="3600" dirty="0" smtClean="0"/>
              <a:t>Déclaration</a:t>
            </a:r>
          </a:p>
          <a:p>
            <a:pPr marL="1543050" lvl="2" indent="-282575">
              <a:buFont typeface="Wingdings" pitchFamily="2" charset="2"/>
              <a:buChar char="ü"/>
            </a:pPr>
            <a:r>
              <a:rPr lang="fr-FR" sz="3600" dirty="0" smtClean="0"/>
              <a:t>Variables et méthodes de classe</a:t>
            </a:r>
          </a:p>
          <a:p>
            <a:r>
              <a:rPr lang="fr-FR" sz="4400" dirty="0" smtClean="0"/>
              <a:t>Méthode</a:t>
            </a:r>
          </a:p>
          <a:p>
            <a:pPr marL="1543050" lvl="2" indent="-282575">
              <a:buFont typeface="Wingdings" pitchFamily="2" charset="2"/>
              <a:buChar char="ü"/>
            </a:pPr>
            <a:r>
              <a:rPr lang="fr-FR" sz="3600" dirty="0" smtClean="0"/>
              <a:t>Définition</a:t>
            </a:r>
          </a:p>
          <a:p>
            <a:pPr marL="1543050" lvl="2" indent="-282575">
              <a:buFont typeface="Wingdings" pitchFamily="2" charset="2"/>
              <a:buChar char="ü"/>
            </a:pPr>
            <a:r>
              <a:rPr lang="fr-FR" sz="3600" dirty="0" smtClean="0"/>
              <a:t>Déclaration</a:t>
            </a:r>
          </a:p>
          <a:p>
            <a:pPr marL="1543050" lvl="2" indent="-282575">
              <a:buFont typeface="Wingdings" pitchFamily="2" charset="2"/>
              <a:buChar char="ü"/>
            </a:pPr>
            <a:r>
              <a:rPr lang="fr-FR" sz="3600" dirty="0" smtClean="0"/>
              <a:t>Mode de passage des paramètres</a:t>
            </a:r>
          </a:p>
          <a:p>
            <a:pPr marL="1543050" lvl="2" indent="-282575">
              <a:buFont typeface="Wingdings" pitchFamily="2" charset="2"/>
              <a:buChar char="ü"/>
            </a:pPr>
            <a:r>
              <a:rPr lang="fr-FR" sz="3600" dirty="0" smtClean="0"/>
              <a:t>Surcharge de méthode</a:t>
            </a:r>
          </a:p>
          <a:p>
            <a:pPr marL="441325" lvl="2" indent="-441325"/>
            <a:r>
              <a:rPr lang="fr-FR" sz="4400" dirty="0" smtClean="0"/>
              <a:t>Manipulation des objets</a:t>
            </a:r>
          </a:p>
          <a:p>
            <a:pPr marL="1608138" lvl="4" indent="-347663">
              <a:buFont typeface="Wingdings" pitchFamily="2" charset="2"/>
              <a:buChar char="ü"/>
            </a:pPr>
            <a:r>
              <a:rPr lang="fr-FR" sz="3600" dirty="0" smtClean="0"/>
              <a:t>Création (Constructeur)</a:t>
            </a:r>
          </a:p>
          <a:p>
            <a:pPr marL="1608138" lvl="4" indent="-347663">
              <a:buFont typeface="Wingdings" pitchFamily="2" charset="2"/>
              <a:buChar char="ü"/>
            </a:pPr>
            <a:r>
              <a:rPr lang="fr-FR" sz="3600" dirty="0" smtClean="0"/>
              <a:t>Accès aux attributs d’un objet</a:t>
            </a:r>
          </a:p>
          <a:p>
            <a:pPr marL="1608138" lvl="4" indent="-347663">
              <a:buFont typeface="Wingdings" pitchFamily="2" charset="2"/>
              <a:buChar char="ü"/>
            </a:pPr>
            <a:r>
              <a:rPr lang="fr-FR" sz="3600" dirty="0" smtClean="0"/>
              <a:t>Accès aux méthodes d’un objet</a:t>
            </a:r>
          </a:p>
          <a:p>
            <a:pPr marL="1608138" lvl="4" indent="-347663">
              <a:buFont typeface="Wingdings" pitchFamily="2" charset="2"/>
              <a:buChar char="ü"/>
            </a:pPr>
            <a:r>
              <a:rPr lang="fr-FR" sz="3600" dirty="0" err="1" smtClean="0"/>
              <a:t>Opérteur</a:t>
            </a:r>
            <a:r>
              <a:rPr lang="fr-FR" sz="3600" dirty="0" smtClean="0"/>
              <a:t> </a:t>
            </a:r>
            <a:r>
              <a:rPr lang="fr-FR" sz="3600" b="1" i="1" dirty="0" err="1" smtClean="0"/>
              <a:t>instanceOf</a:t>
            </a:r>
            <a:r>
              <a:rPr lang="fr-FR" sz="3600" dirty="0" smtClean="0"/>
              <a:t> et l’autoréférence </a:t>
            </a:r>
            <a:r>
              <a:rPr lang="fr-FR" sz="3600" b="1" i="1" dirty="0" err="1" smtClean="0"/>
              <a:t>this</a:t>
            </a:r>
            <a:endParaRPr lang="fr-FR" sz="3600" dirty="0" smtClean="0"/>
          </a:p>
          <a:p>
            <a:pPr marL="1608138" lvl="4" indent="-347663">
              <a:buFont typeface="Wingdings" pitchFamily="2" charset="2"/>
              <a:buChar char="ü"/>
            </a:pPr>
            <a:r>
              <a:rPr lang="fr-FR" sz="3700" dirty="0" smtClean="0"/>
              <a:t>Destruction d’objets</a:t>
            </a:r>
          </a:p>
          <a:p>
            <a:pPr marL="441325" lvl="4" indent="-441325">
              <a:buFont typeface="Arial" pitchFamily="34" charset="0"/>
              <a:buChar char="•"/>
            </a:pPr>
            <a:r>
              <a:rPr lang="fr-FR" sz="4400" dirty="0" smtClean="0"/>
              <a:t>L’encapsulation</a:t>
            </a:r>
          </a:p>
          <a:p>
            <a:pPr marL="1608138" lvl="4" indent="-347663">
              <a:buFont typeface="Wingdings" pitchFamily="2" charset="2"/>
              <a:buChar char="ü"/>
            </a:pPr>
            <a:r>
              <a:rPr lang="fr-FR" sz="3600" dirty="0" smtClean="0"/>
              <a:t>Contrôle d’accès</a:t>
            </a:r>
            <a:endParaRPr lang="fr-FR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7772400" cy="928670"/>
          </a:xfrm>
        </p:spPr>
        <p:txBody>
          <a:bodyPr/>
          <a:lstStyle/>
          <a:p>
            <a:r>
              <a:rPr lang="fr-FR" dirty="0" smtClean="0"/>
              <a:t>L’approche objet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142984"/>
            <a:ext cx="8777318" cy="521497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fr-FR" sz="2800" b="1" dirty="0" smtClean="0"/>
              <a:t>Un objet informatique</a:t>
            </a:r>
          </a:p>
          <a:p>
            <a:pPr lvl="1">
              <a:lnSpc>
                <a:spcPct val="90000"/>
              </a:lnSpc>
            </a:pPr>
            <a:r>
              <a:rPr lang="fr-FR" dirty="0" smtClean="0"/>
              <a:t>maintient son </a:t>
            </a:r>
            <a:r>
              <a:rPr lang="fr-FR" dirty="0" smtClean="0">
                <a:solidFill>
                  <a:srgbClr val="FF0000"/>
                </a:solidFill>
              </a:rPr>
              <a:t>état</a:t>
            </a:r>
            <a:r>
              <a:rPr lang="fr-FR" dirty="0" smtClean="0"/>
              <a:t> dans des variables (appelées </a:t>
            </a:r>
            <a:r>
              <a:rPr lang="fr-FR" b="1" i="1" dirty="0" smtClean="0">
                <a:solidFill>
                  <a:srgbClr val="FF0000"/>
                </a:solidFill>
              </a:rPr>
              <a:t>champs</a:t>
            </a:r>
            <a:r>
              <a:rPr lang="fr-FR" dirty="0" smtClean="0"/>
              <a:t>)</a:t>
            </a:r>
          </a:p>
          <a:p>
            <a:pPr lvl="1">
              <a:lnSpc>
                <a:spcPct val="90000"/>
              </a:lnSpc>
            </a:pPr>
            <a:r>
              <a:rPr lang="fr-FR" dirty="0" smtClean="0"/>
              <a:t>implémente son </a:t>
            </a:r>
            <a:r>
              <a:rPr lang="fr-FR" dirty="0" smtClean="0">
                <a:solidFill>
                  <a:srgbClr val="FF0000"/>
                </a:solidFill>
              </a:rPr>
              <a:t>comportement</a:t>
            </a:r>
            <a:r>
              <a:rPr lang="fr-FR" dirty="0" smtClean="0"/>
              <a:t> à l'aide de </a:t>
            </a:r>
            <a:r>
              <a:rPr lang="fr-FR" b="1" dirty="0" smtClean="0">
                <a:solidFill>
                  <a:srgbClr val="FF0000"/>
                </a:solidFill>
              </a:rPr>
              <a:t>méthodes </a:t>
            </a:r>
          </a:p>
          <a:p>
            <a:pPr>
              <a:lnSpc>
                <a:spcPct val="90000"/>
              </a:lnSpc>
              <a:buFont typeface="Monotype Sorts" pitchFamily="2" charset="2"/>
              <a:buNone/>
            </a:pPr>
            <a:r>
              <a:rPr lang="fr-FR" sz="2800" dirty="0" smtClean="0"/>
              <a:t>objet informatique = regroupement logiciel de variables et de méthodes</a:t>
            </a:r>
          </a:p>
          <a:p>
            <a:pPr>
              <a:lnSpc>
                <a:spcPct val="90000"/>
              </a:lnSpc>
            </a:pPr>
            <a:r>
              <a:rPr lang="fr-FR" sz="2800" b="1" dirty="0" smtClean="0"/>
              <a:t>Cycle de vie d’un objet </a:t>
            </a:r>
          </a:p>
          <a:p>
            <a:pPr marL="971550" lvl="1" indent="-514350">
              <a:lnSpc>
                <a:spcPct val="90000"/>
              </a:lnSpc>
              <a:buFont typeface="+mj-lt"/>
              <a:buAutoNum type="arabicPeriod"/>
            </a:pPr>
            <a:r>
              <a:rPr lang="fr-FR" dirty="0" smtClean="0"/>
              <a:t>Construction (en mémoire)</a:t>
            </a:r>
          </a:p>
          <a:p>
            <a:pPr marL="971550" lvl="1" indent="-514350">
              <a:lnSpc>
                <a:spcPct val="90000"/>
              </a:lnSpc>
              <a:buFont typeface="+mj-lt"/>
              <a:buAutoNum type="arabicPeriod"/>
            </a:pPr>
            <a:r>
              <a:rPr lang="fr-FR" dirty="0" smtClean="0"/>
              <a:t>Utilisation (changements d’état par affectations, comportements par exécution de méthodes)</a:t>
            </a:r>
          </a:p>
          <a:p>
            <a:pPr marL="971550" lvl="1" indent="-514350">
              <a:lnSpc>
                <a:spcPct val="90000"/>
              </a:lnSpc>
              <a:buFont typeface="+mj-lt"/>
              <a:buAutoNum type="arabicPeriod"/>
            </a:pPr>
            <a:r>
              <a:rPr lang="fr-FR" dirty="0" smtClean="0"/>
              <a:t>Destruction</a:t>
            </a:r>
          </a:p>
          <a:p>
            <a:pPr lvl="2">
              <a:lnSpc>
                <a:spcPct val="90000"/>
              </a:lnSpc>
            </a:pPr>
            <a:endParaRPr lang="fr-FR" sz="1800" dirty="0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fr-FR" dirty="0" smtClean="0"/>
              <a:t>La classe (1) : définition</a:t>
            </a:r>
          </a:p>
        </p:txBody>
      </p:sp>
      <p:sp>
        <p:nvSpPr>
          <p:cNvPr id="6149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1357298"/>
            <a:ext cx="8572560" cy="4857784"/>
          </a:xfrm>
        </p:spPr>
        <p:txBody>
          <a:bodyPr>
            <a:normAutofit fontScale="92500" lnSpcReduction="20000"/>
          </a:bodyPr>
          <a:lstStyle/>
          <a:p>
            <a:r>
              <a:rPr lang="fr-FR" b="1" dirty="0" smtClean="0"/>
              <a:t>Classe</a:t>
            </a:r>
            <a:r>
              <a:rPr lang="fr-FR" dirty="0" smtClean="0"/>
              <a:t> : description d’une famille d’objets ayant une même structure et un même comportement. Elle est caractérisée par :</a:t>
            </a:r>
          </a:p>
          <a:p>
            <a:pPr lvl="1"/>
            <a:r>
              <a:rPr lang="fr-FR" dirty="0" smtClean="0"/>
              <a:t>Un </a:t>
            </a:r>
            <a:r>
              <a:rPr lang="fr-FR" b="1" dirty="0" smtClean="0">
                <a:solidFill>
                  <a:srgbClr val="FF0000"/>
                </a:solidFill>
              </a:rPr>
              <a:t>nom</a:t>
            </a:r>
          </a:p>
          <a:p>
            <a:pPr lvl="1"/>
            <a:r>
              <a:rPr lang="fr-FR" dirty="0" smtClean="0"/>
              <a:t>Une composante statique : des </a:t>
            </a:r>
            <a:r>
              <a:rPr lang="fr-FR" b="1" dirty="0" smtClean="0">
                <a:solidFill>
                  <a:srgbClr val="FF0000"/>
                </a:solidFill>
              </a:rPr>
              <a:t>champs</a:t>
            </a:r>
            <a:r>
              <a:rPr lang="fr-FR" dirty="0" smtClean="0"/>
              <a:t> (ou </a:t>
            </a:r>
            <a:r>
              <a:rPr lang="fr-FR" b="1" dirty="0" smtClean="0">
                <a:solidFill>
                  <a:srgbClr val="FF0000"/>
                </a:solidFill>
              </a:rPr>
              <a:t>attributs</a:t>
            </a:r>
            <a:r>
              <a:rPr lang="fr-FR" dirty="0" smtClean="0"/>
              <a:t>) nommés ayant une valeur pour chaque objet de la classe. Ils caractérisent l’état des objets pendant l’exécution du programme</a:t>
            </a:r>
          </a:p>
          <a:p>
            <a:pPr lvl="1"/>
            <a:r>
              <a:rPr lang="fr-FR" dirty="0" smtClean="0"/>
              <a:t>Une composante dynamique : des </a:t>
            </a:r>
            <a:r>
              <a:rPr lang="fr-FR" b="1" dirty="0" smtClean="0">
                <a:solidFill>
                  <a:srgbClr val="FF0000"/>
                </a:solidFill>
              </a:rPr>
              <a:t>méthodes</a:t>
            </a:r>
            <a:r>
              <a:rPr lang="fr-FR" dirty="0" smtClean="0"/>
              <a:t> représentant le comportement des objets de cette classe. Elles manipulent les champs des objets  et caractérisent les actions pouvant être effectuées par les objets.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0"/>
            <a:ext cx="8401080" cy="11430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La classe (2) : représentation graphique</a:t>
            </a:r>
          </a:p>
        </p:txBody>
      </p:sp>
      <p:sp>
        <p:nvSpPr>
          <p:cNvPr id="7175" name="Text Box 5"/>
          <p:cNvSpPr txBox="1">
            <a:spLocks noChangeArrowheads="1"/>
          </p:cNvSpPr>
          <p:nvPr/>
        </p:nvSpPr>
        <p:spPr bwMode="auto">
          <a:xfrm>
            <a:off x="4214810" y="1071546"/>
            <a:ext cx="1348948" cy="707886"/>
          </a:xfrm>
          <a:prstGeom prst="rect">
            <a:avLst/>
          </a:prstGeom>
          <a:noFill/>
          <a:ln w="9525" cap="sq">
            <a:noFill/>
            <a:miter lim="800000"/>
            <a:headEnd type="none" w="sm" len="sm"/>
            <a:tailEnd type="none" w="lg" len="med"/>
          </a:ln>
        </p:spPr>
        <p:txBody>
          <a:bodyPr wrap="square" anchor="ctr">
            <a:spAutoFit/>
          </a:bodyPr>
          <a:lstStyle/>
          <a:p>
            <a:pPr algn="ctr" defTabSz="762000"/>
            <a:r>
              <a:rPr lang="fr-FR" sz="2000" b="1" dirty="0" smtClean="0"/>
              <a:t>Nom de la classe</a:t>
            </a:r>
            <a:endParaRPr lang="fr-FR" sz="2000" b="1" dirty="0"/>
          </a:p>
        </p:txBody>
      </p:sp>
      <p:sp>
        <p:nvSpPr>
          <p:cNvPr id="7176" name="Text Box 6"/>
          <p:cNvSpPr txBox="1">
            <a:spLocks noChangeArrowheads="1"/>
          </p:cNvSpPr>
          <p:nvPr/>
        </p:nvSpPr>
        <p:spPr bwMode="auto">
          <a:xfrm>
            <a:off x="4214810" y="3786190"/>
            <a:ext cx="1371600" cy="400110"/>
          </a:xfrm>
          <a:prstGeom prst="rect">
            <a:avLst/>
          </a:prstGeom>
          <a:noFill/>
          <a:ln w="9525" cap="sq">
            <a:noFill/>
            <a:miter lim="800000"/>
            <a:headEnd type="none" w="sm" len="sm"/>
            <a:tailEnd type="none" w="lg" len="med"/>
          </a:ln>
        </p:spPr>
        <p:txBody>
          <a:bodyPr anchor="ctr">
            <a:spAutoFit/>
          </a:bodyPr>
          <a:lstStyle/>
          <a:p>
            <a:pPr algn="ctr" defTabSz="762000"/>
            <a:r>
              <a:rPr lang="fr-FR" sz="2000" b="1" dirty="0"/>
              <a:t>Méthodes</a:t>
            </a:r>
            <a:endParaRPr lang="fr-FR" b="1" dirty="0"/>
          </a:p>
        </p:txBody>
      </p:sp>
      <p:sp>
        <p:nvSpPr>
          <p:cNvPr id="7177" name="Text Box 7"/>
          <p:cNvSpPr txBox="1">
            <a:spLocks noChangeArrowheads="1"/>
          </p:cNvSpPr>
          <p:nvPr/>
        </p:nvSpPr>
        <p:spPr bwMode="auto">
          <a:xfrm>
            <a:off x="4357686" y="2214554"/>
            <a:ext cx="1032976" cy="400110"/>
          </a:xfrm>
          <a:prstGeom prst="rect">
            <a:avLst/>
          </a:prstGeom>
          <a:noFill/>
          <a:ln w="9525" cap="sq">
            <a:noFill/>
            <a:miter lim="800000"/>
            <a:headEnd type="none" w="sm" len="sm"/>
            <a:tailEnd type="none" w="lg" len="med"/>
          </a:ln>
        </p:spPr>
        <p:txBody>
          <a:bodyPr wrap="none" anchor="ctr">
            <a:spAutoFit/>
          </a:bodyPr>
          <a:lstStyle/>
          <a:p>
            <a:pPr algn="ctr" defTabSz="762000"/>
            <a:r>
              <a:rPr lang="fr-FR" sz="2000" b="1" dirty="0"/>
              <a:t>Champs</a:t>
            </a:r>
            <a:endParaRPr lang="fr-FR" b="1" dirty="0"/>
          </a:p>
        </p:txBody>
      </p:sp>
      <p:sp>
        <p:nvSpPr>
          <p:cNvPr id="7178" name="Line 8"/>
          <p:cNvSpPr>
            <a:spLocks noChangeShapeType="1"/>
          </p:cNvSpPr>
          <p:nvPr/>
        </p:nvSpPr>
        <p:spPr bwMode="auto">
          <a:xfrm flipH="1">
            <a:off x="3794556" y="1357298"/>
            <a:ext cx="491692" cy="500066"/>
          </a:xfrm>
          <a:prstGeom prst="line">
            <a:avLst/>
          </a:prstGeom>
          <a:noFill/>
          <a:ln w="50800" cap="sq">
            <a:solidFill>
              <a:srgbClr val="333333"/>
            </a:solidFill>
            <a:bevel/>
            <a:headEnd type="none" w="sm" len="sm"/>
            <a:tailEnd type="triangle" w="sm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9" name="Line 9"/>
          <p:cNvSpPr>
            <a:spLocks noChangeShapeType="1"/>
          </p:cNvSpPr>
          <p:nvPr/>
        </p:nvSpPr>
        <p:spPr bwMode="auto">
          <a:xfrm flipH="1">
            <a:off x="3714744" y="2428868"/>
            <a:ext cx="714380" cy="377189"/>
          </a:xfrm>
          <a:prstGeom prst="line">
            <a:avLst/>
          </a:prstGeom>
          <a:noFill/>
          <a:ln w="50800" cap="sq">
            <a:solidFill>
              <a:srgbClr val="333333"/>
            </a:solidFill>
            <a:bevel/>
            <a:headEnd type="none" w="sm" len="sm"/>
            <a:tailEnd type="triangle" w="sm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80" name="Line 10"/>
          <p:cNvSpPr>
            <a:spLocks noChangeShapeType="1"/>
          </p:cNvSpPr>
          <p:nvPr/>
        </p:nvSpPr>
        <p:spPr bwMode="auto">
          <a:xfrm flipH="1">
            <a:off x="3786182" y="4000504"/>
            <a:ext cx="571504" cy="928694"/>
          </a:xfrm>
          <a:prstGeom prst="line">
            <a:avLst/>
          </a:prstGeom>
          <a:noFill/>
          <a:ln w="50800" cap="sq">
            <a:solidFill>
              <a:srgbClr val="333333"/>
            </a:solidFill>
            <a:bevel/>
            <a:headEnd type="none" w="sm" len="sm"/>
            <a:tailEnd type="triangle" w="sm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94094" y="1428736"/>
            <a:ext cx="3500462" cy="450059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tx1"/>
                </a:solidFill>
              </a:rPr>
              <a:t>Point</a:t>
            </a:r>
          </a:p>
          <a:p>
            <a:pPr defTabSz="762000">
              <a:spcBef>
                <a:spcPts val="600"/>
              </a:spcBef>
            </a:pPr>
            <a:endParaRPr lang="fr-FR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endParaRPr lang="fr-FR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r>
              <a:rPr lang="fr-FR" dirty="0" smtClean="0">
                <a:latin typeface="Courier New" pitchFamily="49" charset="0"/>
              </a:rPr>
              <a:t>Abscisse</a:t>
            </a:r>
          </a:p>
          <a:p>
            <a:pPr defTabSz="762000">
              <a:spcBef>
                <a:spcPts val="600"/>
              </a:spcBef>
            </a:pPr>
            <a:r>
              <a:rPr lang="fr-FR" dirty="0" smtClean="0">
                <a:latin typeface="Courier New" pitchFamily="49" charset="0"/>
              </a:rPr>
              <a:t>Ordonnée</a:t>
            </a:r>
          </a:p>
          <a:p>
            <a:pPr defTabSz="762000">
              <a:spcBef>
                <a:spcPts val="600"/>
              </a:spcBef>
            </a:pPr>
            <a:endParaRPr lang="fr-FR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r>
              <a:rPr lang="fr-FR" dirty="0" smtClean="0">
                <a:latin typeface="Courier New" pitchFamily="49" charset="0"/>
              </a:rPr>
              <a:t>translate ()</a:t>
            </a:r>
          </a:p>
          <a:p>
            <a:pPr defTabSz="762000">
              <a:spcBef>
                <a:spcPts val="600"/>
              </a:spcBef>
            </a:pPr>
            <a:r>
              <a:rPr lang="fr-FR" dirty="0" smtClean="0">
                <a:latin typeface="Courier New" pitchFamily="49" charset="0"/>
              </a:rPr>
              <a:t>distance()</a:t>
            </a:r>
          </a:p>
          <a:p>
            <a:pPr defTabSz="762000">
              <a:spcBef>
                <a:spcPts val="600"/>
              </a:spcBef>
            </a:pPr>
            <a:endParaRPr lang="fr-FR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endParaRPr lang="fr-FR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endParaRPr lang="fr-FR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endParaRPr lang="fr-FR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endParaRPr lang="fr-FR" dirty="0"/>
          </a:p>
        </p:txBody>
      </p:sp>
      <p:cxnSp>
        <p:nvCxnSpPr>
          <p:cNvPr id="14" name="Connecteur droit 13"/>
          <p:cNvCxnSpPr/>
          <p:nvPr/>
        </p:nvCxnSpPr>
        <p:spPr>
          <a:xfrm rot="10800000">
            <a:off x="294094" y="2000241"/>
            <a:ext cx="3500462" cy="1588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necteur droit 15"/>
          <p:cNvCxnSpPr/>
          <p:nvPr/>
        </p:nvCxnSpPr>
        <p:spPr>
          <a:xfrm rot="10800000">
            <a:off x="285721" y="3498849"/>
            <a:ext cx="3500462" cy="1588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929322" y="1571612"/>
            <a:ext cx="2857520" cy="450059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b="1" dirty="0" smtClean="0"/>
              <a:t>Etudiant</a:t>
            </a:r>
          </a:p>
          <a:p>
            <a:pPr defTabSz="762000">
              <a:spcBef>
                <a:spcPts val="600"/>
              </a:spcBef>
            </a:pPr>
            <a:endParaRPr lang="fr-FR" sz="1600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r>
              <a:rPr lang="fr-FR" sz="1600" dirty="0" smtClean="0">
                <a:latin typeface="Courier New" pitchFamily="49" charset="0"/>
              </a:rPr>
              <a:t>nom </a:t>
            </a:r>
          </a:p>
          <a:p>
            <a:pPr defTabSz="762000">
              <a:spcBef>
                <a:spcPts val="600"/>
              </a:spcBef>
            </a:pPr>
            <a:r>
              <a:rPr lang="fr-FR" sz="1600" dirty="0" smtClean="0">
                <a:latin typeface="Courier New" pitchFamily="49" charset="0"/>
              </a:rPr>
              <a:t>cycle</a:t>
            </a:r>
          </a:p>
          <a:p>
            <a:pPr defTabSz="762000">
              <a:spcBef>
                <a:spcPts val="600"/>
              </a:spcBef>
            </a:pPr>
            <a:endParaRPr lang="fr-FR" sz="1600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r>
              <a:rPr lang="fr-FR" sz="1600" dirty="0" err="1" smtClean="0">
                <a:latin typeface="Courier New" pitchFamily="49" charset="0"/>
              </a:rPr>
              <a:t>getNom</a:t>
            </a:r>
            <a:r>
              <a:rPr lang="fr-FR" sz="1600" dirty="0" smtClean="0">
                <a:latin typeface="Courier New" pitchFamily="49" charset="0"/>
              </a:rPr>
              <a:t>()</a:t>
            </a:r>
          </a:p>
          <a:p>
            <a:pPr defTabSz="762000">
              <a:spcBef>
                <a:spcPts val="600"/>
              </a:spcBef>
            </a:pPr>
            <a:r>
              <a:rPr lang="fr-FR" sz="1600" b="1" dirty="0" err="1" smtClean="0">
                <a:latin typeface="Courier New" pitchFamily="49" charset="0"/>
              </a:rPr>
              <a:t>getcycle</a:t>
            </a:r>
            <a:r>
              <a:rPr lang="fr-FR" sz="1600" b="1" dirty="0" smtClean="0">
                <a:latin typeface="Courier New" pitchFamily="49" charset="0"/>
              </a:rPr>
              <a:t>()</a:t>
            </a:r>
          </a:p>
          <a:p>
            <a:pPr defTabSz="762000">
              <a:spcBef>
                <a:spcPts val="600"/>
              </a:spcBef>
            </a:pPr>
            <a:r>
              <a:rPr lang="fr-FR" sz="1600" b="1" dirty="0" err="1" smtClean="0">
                <a:latin typeface="Courier New" pitchFamily="49" charset="0"/>
              </a:rPr>
              <a:t>setNom</a:t>
            </a:r>
            <a:r>
              <a:rPr lang="fr-FR" sz="1600" b="1" dirty="0" smtClean="0">
                <a:latin typeface="Courier New" pitchFamily="49" charset="0"/>
              </a:rPr>
              <a:t>()</a:t>
            </a:r>
          </a:p>
          <a:p>
            <a:pPr defTabSz="762000">
              <a:spcBef>
                <a:spcPts val="600"/>
              </a:spcBef>
            </a:pPr>
            <a:r>
              <a:rPr lang="fr-FR" sz="1600" b="1" dirty="0" err="1" smtClean="0">
                <a:latin typeface="Courier New" pitchFamily="49" charset="0"/>
              </a:rPr>
              <a:t>setcycle</a:t>
            </a:r>
            <a:r>
              <a:rPr lang="fr-FR" sz="1600" b="1" dirty="0" smtClean="0">
                <a:latin typeface="Courier New" pitchFamily="49" charset="0"/>
              </a:rPr>
              <a:t>()</a:t>
            </a:r>
          </a:p>
          <a:p>
            <a:pPr defTabSz="762000">
              <a:spcBef>
                <a:spcPts val="600"/>
              </a:spcBef>
            </a:pPr>
            <a:endParaRPr lang="fr-FR" sz="1600" b="1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endParaRPr lang="fr-FR" sz="1600" b="1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endParaRPr lang="fr-FR" sz="1600" b="1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endParaRPr lang="fr-FR" sz="1600" b="1" dirty="0" smtClean="0">
              <a:latin typeface="Courier New" pitchFamily="49" charset="0"/>
            </a:endParaRPr>
          </a:p>
          <a:p>
            <a:pPr defTabSz="762000">
              <a:spcBef>
                <a:spcPts val="600"/>
              </a:spcBef>
            </a:pPr>
            <a:endParaRPr lang="fr-FR" b="1" dirty="0"/>
          </a:p>
        </p:txBody>
      </p:sp>
      <p:cxnSp>
        <p:nvCxnSpPr>
          <p:cNvPr id="17" name="Connecteur droit 16"/>
          <p:cNvCxnSpPr/>
          <p:nvPr/>
        </p:nvCxnSpPr>
        <p:spPr>
          <a:xfrm rot="10800000">
            <a:off x="5929322" y="2143116"/>
            <a:ext cx="2857520" cy="1588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necteur droit 17"/>
          <p:cNvCxnSpPr/>
          <p:nvPr/>
        </p:nvCxnSpPr>
        <p:spPr>
          <a:xfrm rot="10800000">
            <a:off x="5929322" y="3071810"/>
            <a:ext cx="2857520" cy="1588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Line 8"/>
          <p:cNvSpPr>
            <a:spLocks noChangeShapeType="1"/>
          </p:cNvSpPr>
          <p:nvPr/>
        </p:nvSpPr>
        <p:spPr bwMode="auto">
          <a:xfrm>
            <a:off x="5429256" y="1357298"/>
            <a:ext cx="428628" cy="500066"/>
          </a:xfrm>
          <a:prstGeom prst="line">
            <a:avLst/>
          </a:prstGeom>
          <a:noFill/>
          <a:ln w="50800" cap="sq">
            <a:solidFill>
              <a:srgbClr val="333333"/>
            </a:solidFill>
            <a:bevel/>
            <a:headEnd type="none" w="sm" len="sm"/>
            <a:tailEnd type="triangle" w="sm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2" name="Line 8"/>
          <p:cNvSpPr>
            <a:spLocks noChangeShapeType="1"/>
          </p:cNvSpPr>
          <p:nvPr/>
        </p:nvSpPr>
        <p:spPr bwMode="auto">
          <a:xfrm>
            <a:off x="5367342" y="2438392"/>
            <a:ext cx="561980" cy="276228"/>
          </a:xfrm>
          <a:prstGeom prst="line">
            <a:avLst/>
          </a:prstGeom>
          <a:noFill/>
          <a:ln w="50800" cap="sq">
            <a:solidFill>
              <a:srgbClr val="333333"/>
            </a:solidFill>
            <a:bevel/>
            <a:headEnd type="none" w="sm" len="sm"/>
            <a:tailEnd type="triangle" w="sm" len="med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5" name="Line 8"/>
          <p:cNvSpPr>
            <a:spLocks noChangeShapeType="1"/>
          </p:cNvSpPr>
          <p:nvPr/>
        </p:nvSpPr>
        <p:spPr bwMode="auto">
          <a:xfrm>
            <a:off x="5429256" y="4000504"/>
            <a:ext cx="500066" cy="857256"/>
          </a:xfrm>
          <a:prstGeom prst="line">
            <a:avLst/>
          </a:prstGeom>
          <a:noFill/>
          <a:ln w="50800" cap="sq">
            <a:solidFill>
              <a:srgbClr val="333333"/>
            </a:solidFill>
            <a:bevel/>
            <a:headEnd type="none" w="sm" len="sm"/>
            <a:tailEnd type="triangle" w="sm" len="med"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-71462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fr-FR" dirty="0"/>
              <a:t>Déclaration d’une classe</a:t>
            </a: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214282" y="571480"/>
            <a:ext cx="8643998" cy="200026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000" dirty="0"/>
              <a:t>Le nom de la classe est spécifié derrière le mot clé « </a:t>
            </a:r>
            <a:r>
              <a:rPr lang="fr-FR" sz="2000" b="1" dirty="0">
                <a:solidFill>
                  <a:srgbClr val="FF0000"/>
                </a:solidFill>
              </a:rPr>
              <a:t>class</a:t>
            </a:r>
            <a:r>
              <a:rPr lang="fr-FR" sz="2000" dirty="0"/>
              <a:t> »</a:t>
            </a:r>
          </a:p>
          <a:p>
            <a:pPr>
              <a:buFont typeface="Wingdings" pitchFamily="2" charset="2"/>
              <a:buChar char="Ø"/>
            </a:pPr>
            <a:r>
              <a:rPr lang="fr-FR" sz="2000" dirty="0"/>
              <a:t>Le </a:t>
            </a:r>
            <a:r>
              <a:rPr lang="fr-FR" sz="2000" dirty="0">
                <a:solidFill>
                  <a:srgbClr val="FF0000"/>
                </a:solidFill>
              </a:rPr>
              <a:t>corps</a:t>
            </a:r>
            <a:r>
              <a:rPr lang="fr-FR" sz="2000" dirty="0"/>
              <a:t> de la classe est délimité par des </a:t>
            </a:r>
            <a:r>
              <a:rPr lang="fr-FR" sz="2000" dirty="0" smtClean="0"/>
              <a:t>accolades </a:t>
            </a:r>
            <a:r>
              <a:rPr lang="fr-FR" sz="2000" b="1" dirty="0" smtClean="0">
                <a:solidFill>
                  <a:srgbClr val="FF0000"/>
                </a:solidFill>
                <a:latin typeface="Courier New" pitchFamily="49" charset="0"/>
              </a:rPr>
              <a:t>{}</a:t>
            </a:r>
            <a:endParaRPr lang="fr-FR" sz="2000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fr-FR" sz="2000" dirty="0"/>
              <a:t>On définit dans le corps les </a:t>
            </a:r>
            <a:r>
              <a:rPr lang="fr-FR" sz="2000" b="1" dirty="0">
                <a:solidFill>
                  <a:srgbClr val="FF0000"/>
                </a:solidFill>
              </a:rPr>
              <a:t>attributs</a:t>
            </a:r>
            <a:r>
              <a:rPr lang="fr-FR" sz="2000" dirty="0"/>
              <a:t> et les </a:t>
            </a:r>
            <a:r>
              <a:rPr lang="fr-FR" sz="2000" b="1" dirty="0">
                <a:solidFill>
                  <a:srgbClr val="FF0000"/>
                </a:solidFill>
              </a:rPr>
              <a:t>méthodes</a:t>
            </a:r>
            <a:r>
              <a:rPr lang="fr-FR" sz="2000" dirty="0"/>
              <a:t> qui constituent la classe</a:t>
            </a: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2643174" y="1785926"/>
            <a:ext cx="5143536" cy="1477328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fr-FR" dirty="0">
                <a:latin typeface="Courier New" pitchFamily="49" charset="0"/>
              </a:rPr>
              <a:t> </a:t>
            </a:r>
            <a:r>
              <a:rPr lang="fr-FR" b="1" i="1" dirty="0" smtClean="0">
                <a:latin typeface="Courier New" pitchFamily="49" charset="0"/>
              </a:rPr>
              <a:t>Modificateurs</a:t>
            </a:r>
            <a:r>
              <a:rPr lang="fr-FR" dirty="0" smtClean="0">
                <a:latin typeface="Courier New" pitchFamily="49" charset="0"/>
              </a:rPr>
              <a:t> </a:t>
            </a:r>
            <a:r>
              <a:rPr lang="fr-FR" b="1" dirty="0" smtClean="0">
                <a:latin typeface="Courier New" pitchFamily="49" charset="0"/>
              </a:rPr>
              <a:t>class</a:t>
            </a:r>
            <a:r>
              <a:rPr lang="fr-FR" dirty="0" smtClean="0">
                <a:latin typeface="Courier New" pitchFamily="49" charset="0"/>
              </a:rPr>
              <a:t> </a:t>
            </a:r>
            <a:r>
              <a:rPr lang="fr-FR" dirty="0" err="1" smtClean="0">
                <a:latin typeface="Courier New" pitchFamily="49" charset="0"/>
              </a:rPr>
              <a:t>Nomclasse</a:t>
            </a:r>
            <a:r>
              <a:rPr lang="fr-FR" b="1" dirty="0" smtClean="0">
                <a:latin typeface="Courier New" pitchFamily="49" charset="0"/>
              </a:rPr>
              <a:t>{</a:t>
            </a:r>
            <a:endParaRPr lang="fr-FR" b="1" dirty="0">
              <a:latin typeface="Courier New" pitchFamily="49" charset="0"/>
            </a:endParaRPr>
          </a:p>
          <a:p>
            <a:r>
              <a:rPr lang="fr-FR" dirty="0">
                <a:latin typeface="Courier New" pitchFamily="49" charset="0"/>
              </a:rPr>
              <a:t>	</a:t>
            </a:r>
          </a:p>
          <a:p>
            <a:r>
              <a:rPr lang="fr-FR" dirty="0">
                <a:latin typeface="Courier New" pitchFamily="49" charset="0"/>
              </a:rPr>
              <a:t>	&lt; corps de la classe </a:t>
            </a:r>
            <a:r>
              <a:rPr lang="fr-FR" dirty="0" smtClean="0">
                <a:latin typeface="Courier New" pitchFamily="49" charset="0"/>
              </a:rPr>
              <a:t>&gt;</a:t>
            </a:r>
          </a:p>
          <a:p>
            <a:endParaRPr lang="fr-FR" dirty="0">
              <a:latin typeface="Courier New" pitchFamily="49" charset="0"/>
            </a:endParaRPr>
          </a:p>
          <a:p>
            <a:r>
              <a:rPr lang="fr-FR" b="1" dirty="0">
                <a:latin typeface="Courier New" pitchFamily="49" charset="0"/>
              </a:rPr>
              <a:t>}</a:t>
            </a:r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428596" y="3431863"/>
          <a:ext cx="8429684" cy="2926095"/>
        </p:xfrm>
        <a:graphic>
          <a:graphicData uri="http://schemas.openxmlformats.org/drawingml/2006/table">
            <a:tbl>
              <a:tblPr/>
              <a:tblGrid>
                <a:gridCol w="1232419"/>
                <a:gridCol w="7197265"/>
              </a:tblGrid>
              <a:tr h="3419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Modificateur</a:t>
                      </a:r>
                      <a:endParaRPr lang="fr-FR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Rôle</a:t>
                      </a:r>
                      <a:endParaRPr lang="fr-FR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72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abstract</a:t>
                      </a:r>
                      <a:endParaRPr lang="fr-FR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la classe contient une ou des méthodes abstraites, qui n'ont pas de définition explicite. Une classe déclarée abstract </a:t>
                      </a:r>
                      <a:r>
                        <a:rPr lang="fr-FR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ne peut pas être instanciée </a:t>
                      </a:r>
                      <a:r>
                        <a:rPr lang="fr-F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: il faut définir une classe qui hérite de cette classe et qui implémente les méthodes nécessaires pour ne plus être abstraite.</a:t>
                      </a:r>
                      <a:endParaRPr lang="fr-FR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36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final</a:t>
                      </a:r>
                      <a:endParaRPr lang="fr-FR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la classe ne peut pas être modifiée, sa redéfinition grâce à l'héritage est interdite. Les classes déclarées final </a:t>
                      </a:r>
                      <a:r>
                        <a:rPr lang="fr-FR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ne peuvent donc pas avoir de classes filles</a:t>
                      </a:r>
                      <a:r>
                        <a:rPr lang="fr-F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.</a:t>
                      </a:r>
                      <a:endParaRPr lang="fr-FR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9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private</a:t>
                      </a:r>
                      <a:endParaRPr lang="fr-FR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la classe </a:t>
                      </a:r>
                      <a:r>
                        <a:rPr lang="fr-FR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n'est accessible qu'à partir du fichier où elle est définie</a:t>
                      </a:r>
                      <a:endParaRPr lang="fr-FR" sz="16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2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public</a:t>
                      </a:r>
                      <a:endParaRPr lang="fr-FR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La classe est </a:t>
                      </a:r>
                      <a:r>
                        <a:rPr lang="fr-FR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accessible partout</a:t>
                      </a:r>
                      <a:endParaRPr lang="fr-FR" sz="16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224">
                <a:tc>
                  <a:txBody>
                    <a:bodyPr/>
                    <a:lstStyle/>
                    <a:p>
                      <a:r>
                        <a:rPr lang="fr-FR" sz="1400" b="1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par défaut :</a:t>
                      </a:r>
                    </a:p>
                    <a:p>
                      <a:r>
                        <a:rPr lang="fr-FR" sz="1400" b="1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package </a:t>
                      </a:r>
                      <a:r>
                        <a:rPr lang="fr-FR" sz="1400" b="1" kern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friendly</a:t>
                      </a:r>
                      <a:endParaRPr lang="fr-FR" sz="1400" b="1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4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Il n'existe pas de mot clé pour définir ce niveau, qui est le niveau par défaut lorsqu'aucun modificateur n'est précisé. Cette déclaration permet à une</a:t>
                      </a:r>
                      <a:r>
                        <a:rPr lang="fr-FR" sz="1400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r>
                        <a:rPr lang="fr-FR" sz="14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classe</a:t>
                      </a:r>
                      <a:r>
                        <a:rPr lang="fr-FR" sz="1400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r>
                        <a:rPr lang="fr-FR" sz="14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d'être </a:t>
                      </a:r>
                      <a:r>
                        <a:rPr lang="fr-FR" sz="1400" kern="12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visible </a:t>
                      </a:r>
                      <a:r>
                        <a:rPr lang="fr-FR" sz="1400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par toutes les classes se trouvant dans le </a:t>
                      </a:r>
                      <a:r>
                        <a:rPr lang="fr-FR" sz="1400" kern="12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même package.</a:t>
                      </a:r>
                      <a:endParaRPr lang="fr-FR" sz="1400" kern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7772400" cy="71435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Syntaxe de définition d’une classe</a:t>
            </a:r>
          </a:p>
        </p:txBody>
      </p:sp>
      <p:sp>
        <p:nvSpPr>
          <p:cNvPr id="8197" name="Rectangle 1028"/>
          <p:cNvSpPr>
            <a:spLocks noChangeArrowheads="1"/>
          </p:cNvSpPr>
          <p:nvPr/>
        </p:nvSpPr>
        <p:spPr bwMode="auto">
          <a:xfrm>
            <a:off x="762000" y="928670"/>
            <a:ext cx="8382000" cy="5478423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762000">
              <a:spcBef>
                <a:spcPct val="50000"/>
              </a:spcBef>
            </a:pPr>
            <a:r>
              <a:rPr lang="fr-FR" sz="2800" b="0" dirty="0">
                <a:latin typeface="Times New Roman" pitchFamily="18" charset="0"/>
              </a:rPr>
              <a:t>Exemple : Une classe définissant un </a:t>
            </a:r>
            <a:r>
              <a:rPr lang="fr-FR" sz="2800" b="1" dirty="0">
                <a:latin typeface="Times New Roman" pitchFamily="18" charset="0"/>
              </a:rPr>
              <a:t>point</a:t>
            </a:r>
          </a:p>
          <a:p>
            <a:pPr defTabSz="762000">
              <a:spcBef>
                <a:spcPts val="600"/>
              </a:spcBef>
            </a:pPr>
            <a:r>
              <a:rPr lang="fr-FR" b="1" dirty="0" smtClean="0">
                <a:latin typeface="Courier New" pitchFamily="49" charset="0"/>
              </a:rPr>
              <a:t>public Class</a:t>
            </a:r>
            <a:r>
              <a:rPr lang="fr-FR" dirty="0" smtClean="0">
                <a:latin typeface="Courier New" pitchFamily="49" charset="0"/>
              </a:rPr>
              <a:t> </a:t>
            </a:r>
            <a:r>
              <a:rPr lang="fr-FR" dirty="0">
                <a:latin typeface="Courier New" pitchFamily="49" charset="0"/>
              </a:rPr>
              <a:t>Point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{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	double x; // abscisse du point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	double y; // ordonnée du point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	// translate de point de (</a:t>
            </a:r>
            <a:r>
              <a:rPr lang="fr-FR" dirty="0" err="1">
                <a:latin typeface="Courier New" pitchFamily="49" charset="0"/>
              </a:rPr>
              <a:t>dx,dy</a:t>
            </a:r>
            <a:r>
              <a:rPr lang="fr-FR" dirty="0">
                <a:latin typeface="Courier New" pitchFamily="49" charset="0"/>
              </a:rPr>
              <a:t>)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	</a:t>
            </a:r>
            <a:r>
              <a:rPr lang="fr-FR" dirty="0" err="1">
                <a:latin typeface="Courier New" pitchFamily="49" charset="0"/>
              </a:rPr>
              <a:t>void</a:t>
            </a:r>
            <a:r>
              <a:rPr lang="fr-FR" dirty="0">
                <a:latin typeface="Courier New" pitchFamily="49" charset="0"/>
              </a:rPr>
              <a:t> translate (double </a:t>
            </a:r>
            <a:r>
              <a:rPr lang="fr-FR" dirty="0" err="1">
                <a:latin typeface="Courier New" pitchFamily="49" charset="0"/>
              </a:rPr>
              <a:t>dx</a:t>
            </a:r>
            <a:r>
              <a:rPr lang="fr-FR" dirty="0">
                <a:latin typeface="Courier New" pitchFamily="49" charset="0"/>
              </a:rPr>
              <a:t>, double </a:t>
            </a:r>
            <a:r>
              <a:rPr lang="fr-FR" dirty="0" err="1">
                <a:latin typeface="Courier New" pitchFamily="49" charset="0"/>
              </a:rPr>
              <a:t>dy</a:t>
            </a:r>
            <a:r>
              <a:rPr lang="fr-FR" dirty="0">
                <a:latin typeface="Courier New" pitchFamily="49" charset="0"/>
              </a:rPr>
              <a:t>) {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		x = x+</a:t>
            </a:r>
            <a:r>
              <a:rPr lang="fr-FR" dirty="0" err="1">
                <a:latin typeface="Courier New" pitchFamily="49" charset="0"/>
              </a:rPr>
              <a:t>dx</a:t>
            </a:r>
            <a:r>
              <a:rPr lang="fr-FR" dirty="0">
                <a:latin typeface="Courier New" pitchFamily="49" charset="0"/>
              </a:rPr>
              <a:t>;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		y = y+</a:t>
            </a:r>
            <a:r>
              <a:rPr lang="fr-FR" dirty="0" err="1">
                <a:latin typeface="Courier New" pitchFamily="49" charset="0"/>
              </a:rPr>
              <a:t>dy</a:t>
            </a:r>
            <a:r>
              <a:rPr lang="fr-FR" dirty="0">
                <a:latin typeface="Courier New" pitchFamily="49" charset="0"/>
              </a:rPr>
              <a:t>;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	}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	// calcule la distance du point à l’origine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	double distance() {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		return </a:t>
            </a:r>
            <a:r>
              <a:rPr lang="fr-FR" dirty="0" err="1">
                <a:latin typeface="Courier New" pitchFamily="49" charset="0"/>
              </a:rPr>
              <a:t>Math.sqrt</a:t>
            </a:r>
            <a:r>
              <a:rPr lang="fr-FR" dirty="0">
                <a:latin typeface="Courier New" pitchFamily="49" charset="0"/>
              </a:rPr>
              <a:t>(x*x+y*y);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	}</a:t>
            </a:r>
          </a:p>
          <a:p>
            <a:pPr defTabSz="762000">
              <a:spcBef>
                <a:spcPts val="600"/>
              </a:spcBef>
            </a:pPr>
            <a:r>
              <a:rPr lang="fr-FR" dirty="0">
                <a:latin typeface="Courier New" pitchFamily="49" charset="0"/>
              </a:rPr>
              <a:t>}</a:t>
            </a:r>
          </a:p>
        </p:txBody>
      </p:sp>
      <p:grpSp>
        <p:nvGrpSpPr>
          <p:cNvPr id="2" name="Group 1032"/>
          <p:cNvGrpSpPr>
            <a:grpSpLocks/>
          </p:cNvGrpSpPr>
          <p:nvPr/>
        </p:nvGrpSpPr>
        <p:grpSpPr bwMode="auto">
          <a:xfrm>
            <a:off x="3214678" y="3429001"/>
            <a:ext cx="4802058" cy="1524000"/>
            <a:chOff x="2016" y="2688"/>
            <a:chExt cx="2888" cy="912"/>
          </a:xfrm>
        </p:grpSpPr>
        <p:sp>
          <p:nvSpPr>
            <p:cNvPr id="8203" name="Text Box 1033"/>
            <p:cNvSpPr txBox="1">
              <a:spLocks noChangeArrowheads="1"/>
            </p:cNvSpPr>
            <p:nvPr/>
          </p:nvSpPr>
          <p:spPr bwMode="auto">
            <a:xfrm>
              <a:off x="3936" y="2889"/>
              <a:ext cx="968" cy="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fr-FR" sz="2400" b="0" dirty="0">
                  <a:latin typeface="Arial" charset="0"/>
                </a:rPr>
                <a:t>Méthodes</a:t>
              </a:r>
            </a:p>
          </p:txBody>
        </p:sp>
        <p:sp>
          <p:nvSpPr>
            <p:cNvPr id="8204" name="Line 1034"/>
            <p:cNvSpPr>
              <a:spLocks noChangeShapeType="1"/>
            </p:cNvSpPr>
            <p:nvPr/>
          </p:nvSpPr>
          <p:spPr bwMode="auto">
            <a:xfrm flipH="1" flipV="1">
              <a:off x="2016" y="2688"/>
              <a:ext cx="1824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8205" name="Line 1035"/>
            <p:cNvSpPr>
              <a:spLocks noChangeShapeType="1"/>
            </p:cNvSpPr>
            <p:nvPr/>
          </p:nvSpPr>
          <p:spPr bwMode="auto">
            <a:xfrm flipH="1">
              <a:off x="2208" y="3072"/>
              <a:ext cx="1632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fr-FR"/>
            </a:p>
          </p:txBody>
        </p:sp>
        <p:cxnSp>
          <p:nvCxnSpPr>
            <p:cNvPr id="8206" name="AutoShape 1036"/>
            <p:cNvCxnSpPr>
              <a:cxnSpLocks noChangeShapeType="1"/>
              <a:stCxn id="8205" idx="0"/>
              <a:endCxn id="8205" idx="1"/>
            </p:cNvCxnSpPr>
            <p:nvPr/>
          </p:nvCxnSpPr>
          <p:spPr bwMode="auto">
            <a:xfrm flipH="1">
              <a:off x="2208" y="3072"/>
              <a:ext cx="1632" cy="527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8207" name="AutoShape 1037"/>
            <p:cNvCxnSpPr>
              <a:cxnSpLocks noChangeShapeType="1"/>
              <a:stCxn id="8205" idx="0"/>
              <a:endCxn id="8204" idx="1"/>
            </p:cNvCxnSpPr>
            <p:nvPr/>
          </p:nvCxnSpPr>
          <p:spPr bwMode="auto">
            <a:xfrm flipH="1" flipV="1">
              <a:off x="2016" y="2688"/>
              <a:ext cx="1824" cy="384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16" name="Groupe 15"/>
          <p:cNvGrpSpPr/>
          <p:nvPr/>
        </p:nvGrpSpPr>
        <p:grpSpPr>
          <a:xfrm>
            <a:off x="3357554" y="1447800"/>
            <a:ext cx="4897668" cy="461665"/>
            <a:chOff x="3357554" y="1447800"/>
            <a:chExt cx="4897668" cy="461665"/>
          </a:xfrm>
        </p:grpSpPr>
        <p:sp>
          <p:nvSpPr>
            <p:cNvPr id="8198" name="Text Box 1029"/>
            <p:cNvSpPr txBox="1">
              <a:spLocks noChangeArrowheads="1"/>
            </p:cNvSpPr>
            <p:nvPr/>
          </p:nvSpPr>
          <p:spPr bwMode="auto">
            <a:xfrm>
              <a:off x="5638800" y="1447800"/>
              <a:ext cx="261642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fr-FR" sz="2400" b="0" dirty="0">
                  <a:latin typeface="Arial" charset="0"/>
                </a:rPr>
                <a:t>Nom de la Classe</a:t>
              </a:r>
              <a:endParaRPr lang="fr-FR" sz="2800" b="0" dirty="0">
                <a:latin typeface="Times New Roman" pitchFamily="18" charset="0"/>
              </a:endParaRPr>
            </a:p>
          </p:txBody>
        </p:sp>
        <p:sp>
          <p:nvSpPr>
            <p:cNvPr id="8202" name="Line 1038"/>
            <p:cNvSpPr>
              <a:spLocks noChangeShapeType="1"/>
            </p:cNvSpPr>
            <p:nvPr/>
          </p:nvSpPr>
          <p:spPr bwMode="auto">
            <a:xfrm flipH="1">
              <a:off x="3357554" y="1688767"/>
              <a:ext cx="2214578" cy="4571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17" name="Groupe 16"/>
          <p:cNvGrpSpPr/>
          <p:nvPr/>
        </p:nvGrpSpPr>
        <p:grpSpPr>
          <a:xfrm>
            <a:off x="5643570" y="2071678"/>
            <a:ext cx="3214710" cy="785818"/>
            <a:chOff x="5643570" y="2071678"/>
            <a:chExt cx="3214710" cy="785818"/>
          </a:xfrm>
        </p:grpSpPr>
        <p:sp>
          <p:nvSpPr>
            <p:cNvPr id="8200" name="Text Box 1031"/>
            <p:cNvSpPr txBox="1">
              <a:spLocks noChangeArrowheads="1"/>
            </p:cNvSpPr>
            <p:nvPr/>
          </p:nvSpPr>
          <p:spPr bwMode="auto">
            <a:xfrm>
              <a:off x="7545100" y="2357430"/>
              <a:ext cx="131318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fr-FR" sz="2400" b="0" dirty="0">
                  <a:latin typeface="Arial" charset="0"/>
                </a:rPr>
                <a:t>Attributs</a:t>
              </a:r>
            </a:p>
          </p:txBody>
        </p:sp>
        <p:sp>
          <p:nvSpPr>
            <p:cNvPr id="14" name="Line 1038"/>
            <p:cNvSpPr>
              <a:spLocks noChangeShapeType="1"/>
            </p:cNvSpPr>
            <p:nvPr/>
          </p:nvSpPr>
          <p:spPr bwMode="auto">
            <a:xfrm flipH="1" flipV="1">
              <a:off x="5857884" y="2428868"/>
              <a:ext cx="1643074" cy="1428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5" name="Accolade fermante 14"/>
            <p:cNvSpPr/>
            <p:nvPr/>
          </p:nvSpPr>
          <p:spPr>
            <a:xfrm>
              <a:off x="5643570" y="2071678"/>
              <a:ext cx="285752" cy="785818"/>
            </a:xfrm>
            <a:prstGeom prst="righ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Conventions pour les </a:t>
            </a:r>
            <a:r>
              <a:rPr lang="fr-FR" dirty="0" err="1" smtClean="0"/>
              <a:t>identiﬁcateurs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4282" y="1142984"/>
            <a:ext cx="8715436" cy="5214974"/>
          </a:xfrm>
        </p:spPr>
        <p:txBody>
          <a:bodyPr>
            <a:normAutofit fontScale="92500" lnSpcReduction="20000"/>
          </a:bodyPr>
          <a:lstStyle/>
          <a:p>
            <a:r>
              <a:rPr lang="fr-FR" b="1" dirty="0" smtClean="0"/>
              <a:t>Classes</a:t>
            </a:r>
            <a:r>
              <a:rPr lang="fr-FR" dirty="0" smtClean="0"/>
              <a:t> : tous les mots commencent par une lettre majuscule</a:t>
            </a:r>
          </a:p>
          <a:p>
            <a:pPr>
              <a:buNone/>
            </a:pPr>
            <a:r>
              <a:rPr lang="fr-FR" dirty="0" smtClean="0"/>
              <a:t>	exemple: Point, Personne, Etudiant, System, etc.</a:t>
            </a:r>
          </a:p>
          <a:p>
            <a:pPr>
              <a:buNone/>
            </a:pPr>
            <a:endParaRPr lang="fr-FR" sz="1200" dirty="0" smtClean="0"/>
          </a:p>
          <a:p>
            <a:r>
              <a:rPr lang="fr-FR" b="1" dirty="0" smtClean="0"/>
              <a:t>Variables</a:t>
            </a:r>
            <a:r>
              <a:rPr lang="fr-FR" dirty="0" smtClean="0"/>
              <a:t> : comme pour les classes, mais le premier mot commence par une lettre minuscule (ex : nom, point1)</a:t>
            </a:r>
          </a:p>
          <a:p>
            <a:pPr>
              <a:buNone/>
            </a:pPr>
            <a:endParaRPr lang="fr-FR" sz="1200" dirty="0" smtClean="0"/>
          </a:p>
          <a:p>
            <a:r>
              <a:rPr lang="fr-FR" b="1" dirty="0" smtClean="0"/>
              <a:t>Constantes</a:t>
            </a:r>
            <a:r>
              <a:rPr lang="fr-FR" dirty="0" smtClean="0"/>
              <a:t> : en majuscule avec les mots séparés par le caractère souligné (ex. : UNE_CONSTANTE)</a:t>
            </a:r>
          </a:p>
          <a:p>
            <a:endParaRPr lang="fr-FR" sz="1200" dirty="0" smtClean="0"/>
          </a:p>
          <a:p>
            <a:r>
              <a:rPr lang="fr-FR" b="1" dirty="0" smtClean="0"/>
              <a:t>Méthodes</a:t>
            </a:r>
            <a:r>
              <a:rPr lang="fr-FR" dirty="0" smtClean="0"/>
              <a:t> : comme pour les variables, mais le premier mot est un verbe (ex. : </a:t>
            </a:r>
            <a:r>
              <a:rPr lang="fr-FR" dirty="0" err="1" smtClean="0"/>
              <a:t>afficherSomme</a:t>
            </a:r>
            <a:r>
              <a:rPr lang="fr-FR" dirty="0" smtClean="0"/>
              <a:t>, </a:t>
            </a:r>
            <a:r>
              <a:rPr lang="fr-FR" dirty="0" err="1" smtClean="0"/>
              <a:t>calculerPrix</a:t>
            </a:r>
            <a:r>
              <a:rPr lang="fr-FR" dirty="0" smtClean="0"/>
              <a:t>)</a:t>
            </a:r>
            <a:endParaRPr lang="fr-FR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-214330"/>
            <a:ext cx="8858280" cy="1000124"/>
          </a:xfrm>
        </p:spPr>
        <p:txBody>
          <a:bodyPr>
            <a:noAutofit/>
          </a:bodyPr>
          <a:lstStyle/>
          <a:p>
            <a:r>
              <a:rPr lang="fr-FR" sz="4000" dirty="0" smtClean="0"/>
              <a:t>Notion de </a:t>
            </a:r>
            <a:r>
              <a:rPr lang="fr-FR" sz="4000" b="1" dirty="0" smtClean="0"/>
              <a:t>méthodes</a:t>
            </a:r>
            <a:r>
              <a:rPr lang="fr-FR" sz="4000" dirty="0" smtClean="0"/>
              <a:t> et de paramètres (1)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071546"/>
            <a:ext cx="7662890" cy="5024454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Monotype Sorts" pitchFamily="2" charset="2"/>
              <a:buNone/>
            </a:pPr>
            <a:r>
              <a:rPr lang="fr-FR" dirty="0" smtClean="0"/>
              <a:t>La notion de méthodes dans les langages objets</a:t>
            </a:r>
          </a:p>
          <a:p>
            <a:pPr algn="just">
              <a:buFont typeface="Wingdings" pitchFamily="2" charset="2"/>
              <a:buChar char="Ø"/>
            </a:pPr>
            <a:r>
              <a:rPr lang="fr-FR" dirty="0" smtClean="0"/>
              <a:t>Proches de la notion de procédure ou de fonction dans les langages procéduraux. </a:t>
            </a:r>
          </a:p>
          <a:p>
            <a:pPr algn="just">
              <a:buNone/>
            </a:pPr>
            <a:endParaRPr lang="fr-FR" dirty="0" smtClean="0"/>
          </a:p>
          <a:p>
            <a:pPr algn="just">
              <a:buFont typeface="Wingdings" pitchFamily="2" charset="2"/>
              <a:buChar char="Ø"/>
            </a:pPr>
            <a:r>
              <a:rPr lang="fr-FR" dirty="0" smtClean="0"/>
              <a:t>La méthode c’est avant tout le regroupement d’un </a:t>
            </a:r>
            <a:r>
              <a:rPr lang="fr-FR" b="1" i="1" dirty="0" smtClean="0">
                <a:solidFill>
                  <a:srgbClr val="FF0000"/>
                </a:solidFill>
              </a:rPr>
              <a:t>ensemble d’instructions </a:t>
            </a:r>
            <a:endParaRPr lang="fr-FR" dirty="0" smtClean="0">
              <a:solidFill>
                <a:srgbClr val="FF0000"/>
              </a:solidFill>
            </a:endParaRPr>
          </a:p>
          <a:p>
            <a:pPr algn="just">
              <a:buNone/>
            </a:pPr>
            <a:endParaRPr lang="fr-FR" dirty="0" smtClean="0"/>
          </a:p>
          <a:p>
            <a:pPr algn="just">
              <a:buFont typeface="Wingdings" pitchFamily="2" charset="2"/>
              <a:buChar char="Ø"/>
            </a:pPr>
            <a:r>
              <a:rPr lang="fr-FR" dirty="0" smtClean="0"/>
              <a:t>Comme pour les procédures ou les fonctions (au sens mathématiques) on peut passer des paramètres aux méthodes et ces dernières peuvent renvoyer des valeurs (grâce au mot clé </a:t>
            </a:r>
            <a:r>
              <a:rPr lang="fr-FR" b="1" dirty="0" smtClean="0">
                <a:solidFill>
                  <a:srgbClr val="FF0000"/>
                </a:solidFill>
              </a:rPr>
              <a:t>return</a:t>
            </a:r>
            <a:r>
              <a:rPr lang="fr-FR" dirty="0" smtClean="0"/>
              <a:t>).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-24"/>
            <a:ext cx="8715436" cy="939784"/>
          </a:xfrm>
        </p:spPr>
        <p:txBody>
          <a:bodyPr>
            <a:normAutofit/>
          </a:bodyPr>
          <a:lstStyle/>
          <a:p>
            <a:r>
              <a:rPr lang="fr-FR" sz="3600" dirty="0" smtClean="0"/>
              <a:t>Notion de méthodes et de paramètres (2)</a:t>
            </a:r>
          </a:p>
        </p:txBody>
      </p:sp>
      <p:sp>
        <p:nvSpPr>
          <p:cNvPr id="26629" name="Rectangle 3"/>
          <p:cNvSpPr>
            <a:spLocks noChangeArrowheads="1"/>
          </p:cNvSpPr>
          <p:nvPr/>
        </p:nvSpPr>
        <p:spPr bwMode="auto">
          <a:xfrm>
            <a:off x="838200" y="2895600"/>
            <a:ext cx="7467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r>
              <a:rPr lang="fr-FR" sz="2000" b="0" dirty="0">
                <a:latin typeface="Times" pitchFamily="18" charset="0"/>
              </a:rPr>
              <a:t>&lt;</a:t>
            </a:r>
            <a:r>
              <a:rPr lang="fr-FR" sz="2400" b="0" dirty="0">
                <a:solidFill>
                  <a:srgbClr val="800080"/>
                </a:solidFill>
                <a:latin typeface="Times" pitchFamily="18" charset="0"/>
              </a:rPr>
              <a:t>modificateur</a:t>
            </a:r>
            <a:r>
              <a:rPr lang="fr-FR" sz="2000" b="0" dirty="0">
                <a:latin typeface="Times" pitchFamily="18" charset="0"/>
              </a:rPr>
              <a:t>&gt; &lt;</a:t>
            </a:r>
            <a:r>
              <a:rPr lang="fr-FR" sz="2000" b="0" dirty="0">
                <a:solidFill>
                  <a:srgbClr val="800080"/>
                </a:solidFill>
                <a:latin typeface="Times" pitchFamily="18" charset="0"/>
              </a:rPr>
              <a:t>type-retour</a:t>
            </a:r>
            <a:r>
              <a:rPr lang="fr-FR" sz="2000" b="0" dirty="0">
                <a:latin typeface="Times" pitchFamily="18" charset="0"/>
              </a:rPr>
              <a:t>&gt; &lt;</a:t>
            </a:r>
            <a:r>
              <a:rPr lang="fr-FR" sz="2000" b="0" dirty="0" err="1" smtClean="0">
                <a:solidFill>
                  <a:srgbClr val="00016C"/>
                </a:solidFill>
                <a:latin typeface="Times" pitchFamily="18" charset="0"/>
              </a:rPr>
              <a:t>nomMéthode</a:t>
            </a:r>
            <a:r>
              <a:rPr lang="fr-FR" sz="2000" b="0" dirty="0" smtClean="0">
                <a:latin typeface="Times" pitchFamily="18" charset="0"/>
              </a:rPr>
              <a:t>&gt; </a:t>
            </a:r>
            <a:r>
              <a:rPr lang="fr-FR" sz="2000" b="0" dirty="0">
                <a:latin typeface="Times" pitchFamily="18" charset="0"/>
              </a:rPr>
              <a:t>(&lt;</a:t>
            </a:r>
            <a:r>
              <a:rPr lang="fr-FR" sz="2000" b="0" dirty="0">
                <a:solidFill>
                  <a:srgbClr val="00016C"/>
                </a:solidFill>
                <a:latin typeface="Times" pitchFamily="18" charset="0"/>
              </a:rPr>
              <a:t>liste-</a:t>
            </a:r>
            <a:r>
              <a:rPr lang="fr-FR" sz="2000" b="0" dirty="0" err="1">
                <a:solidFill>
                  <a:srgbClr val="00016C"/>
                </a:solidFill>
                <a:latin typeface="Times" pitchFamily="18" charset="0"/>
              </a:rPr>
              <a:t>param</a:t>
            </a:r>
            <a:r>
              <a:rPr lang="fr-FR" sz="2000" b="0" dirty="0">
                <a:latin typeface="Times" pitchFamily="18" charset="0"/>
              </a:rPr>
              <a:t>&gt;) {&lt;</a:t>
            </a:r>
            <a:r>
              <a:rPr lang="fr-FR" sz="2000" b="0" dirty="0">
                <a:solidFill>
                  <a:srgbClr val="00016C"/>
                </a:solidFill>
                <a:latin typeface="Times" pitchFamily="18" charset="0"/>
              </a:rPr>
              <a:t>bloc</a:t>
            </a:r>
            <a:r>
              <a:rPr lang="fr-FR" sz="2000" b="0" dirty="0">
                <a:latin typeface="Times" pitchFamily="18" charset="0"/>
              </a:rPr>
              <a:t>&gt;}</a:t>
            </a:r>
            <a:endParaRPr lang="fr-FR" sz="2000" b="0" dirty="0">
              <a:latin typeface="Courier" pitchFamily="49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838200" y="1752600"/>
            <a:ext cx="7772400" cy="4408488"/>
            <a:chOff x="528" y="1104"/>
            <a:chExt cx="4896" cy="2777"/>
          </a:xfrm>
        </p:grpSpPr>
        <p:sp>
          <p:nvSpPr>
            <p:cNvPr id="26647" name="Text Box 5"/>
            <p:cNvSpPr txBox="1">
              <a:spLocks noChangeArrowheads="1"/>
            </p:cNvSpPr>
            <p:nvPr/>
          </p:nvSpPr>
          <p:spPr bwMode="auto">
            <a:xfrm>
              <a:off x="624" y="2976"/>
              <a:ext cx="4800" cy="905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defTabSz="762000">
                <a:spcBef>
                  <a:spcPct val="50000"/>
                </a:spcBef>
              </a:pPr>
              <a:r>
                <a:rPr lang="fr-FR" dirty="0">
                  <a:solidFill>
                    <a:srgbClr val="800080"/>
                  </a:solidFill>
                </a:rPr>
                <a:t>public</a:t>
              </a:r>
              <a:r>
                <a:rPr lang="fr-FR" dirty="0"/>
                <a:t> </a:t>
              </a:r>
              <a:r>
                <a:rPr lang="fr-FR" dirty="0">
                  <a:solidFill>
                    <a:srgbClr val="800080"/>
                  </a:solidFill>
                </a:rPr>
                <a:t>double</a:t>
              </a:r>
              <a:r>
                <a:rPr lang="fr-FR" dirty="0"/>
                <a:t> </a:t>
              </a:r>
              <a:r>
                <a:rPr lang="fr-FR" dirty="0" err="1">
                  <a:solidFill>
                    <a:srgbClr val="00016C"/>
                  </a:solidFill>
                </a:rPr>
                <a:t>add</a:t>
              </a:r>
              <a:r>
                <a:rPr lang="fr-FR" dirty="0"/>
                <a:t> (</a:t>
              </a:r>
              <a:r>
                <a:rPr lang="fr-FR" dirty="0">
                  <a:solidFill>
                    <a:srgbClr val="800080"/>
                  </a:solidFill>
                </a:rPr>
                <a:t>double</a:t>
              </a:r>
              <a:r>
                <a:rPr lang="fr-FR" dirty="0"/>
                <a:t> </a:t>
              </a:r>
              <a:r>
                <a:rPr lang="fr-FR" dirty="0">
                  <a:solidFill>
                    <a:srgbClr val="00016C"/>
                  </a:solidFill>
                </a:rPr>
                <a:t>number1</a:t>
              </a:r>
              <a:r>
                <a:rPr lang="fr-FR" dirty="0"/>
                <a:t>, </a:t>
              </a:r>
              <a:r>
                <a:rPr lang="fr-FR" dirty="0">
                  <a:solidFill>
                    <a:srgbClr val="800080"/>
                  </a:solidFill>
                </a:rPr>
                <a:t>double</a:t>
              </a:r>
              <a:r>
                <a:rPr lang="fr-FR" dirty="0"/>
                <a:t> </a:t>
              </a:r>
              <a:r>
                <a:rPr lang="fr-FR" dirty="0">
                  <a:solidFill>
                    <a:srgbClr val="00016C"/>
                  </a:solidFill>
                </a:rPr>
                <a:t>number2</a:t>
              </a:r>
              <a:r>
                <a:rPr lang="fr-FR" dirty="0"/>
                <a:t>) </a:t>
              </a:r>
            </a:p>
            <a:p>
              <a:pPr defTabSz="762000">
                <a:spcBef>
                  <a:spcPct val="50000"/>
                </a:spcBef>
              </a:pPr>
              <a:r>
                <a:rPr lang="fr-FR" dirty="0">
                  <a:solidFill>
                    <a:srgbClr val="00016C"/>
                  </a:solidFill>
                </a:rPr>
                <a:t>{ </a:t>
              </a:r>
            </a:p>
            <a:p>
              <a:pPr defTabSz="762000">
                <a:spcBef>
                  <a:spcPct val="50000"/>
                </a:spcBef>
              </a:pPr>
              <a:r>
                <a:rPr lang="fr-FR" dirty="0">
                  <a:solidFill>
                    <a:srgbClr val="00016C"/>
                  </a:solidFill>
                </a:rPr>
                <a:t>  return (number1 +number2);</a:t>
              </a:r>
            </a:p>
            <a:p>
              <a:pPr defTabSz="762000">
                <a:spcBef>
                  <a:spcPct val="50000"/>
                </a:spcBef>
              </a:pPr>
              <a:r>
                <a:rPr lang="fr-FR" dirty="0">
                  <a:solidFill>
                    <a:srgbClr val="00016C"/>
                  </a:solidFill>
                </a:rPr>
                <a:t>}</a:t>
              </a:r>
              <a:r>
                <a:rPr lang="fr-FR" dirty="0"/>
                <a:t>  </a:t>
              </a: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528" y="1104"/>
              <a:ext cx="1117" cy="1920"/>
              <a:chOff x="528" y="1104"/>
              <a:chExt cx="1117" cy="1920"/>
            </a:xfrm>
          </p:grpSpPr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528" y="1104"/>
                <a:ext cx="1117" cy="723"/>
                <a:chOff x="528" y="1104"/>
                <a:chExt cx="1117" cy="723"/>
              </a:xfrm>
            </p:grpSpPr>
            <p:sp>
              <p:nvSpPr>
                <p:cNvPr id="26651" name="Rectangle 8"/>
                <p:cNvSpPr>
                  <a:spLocks noChangeArrowheads="1"/>
                </p:cNvSpPr>
                <p:nvPr/>
              </p:nvSpPr>
              <p:spPr bwMode="auto">
                <a:xfrm>
                  <a:off x="528" y="1104"/>
                  <a:ext cx="1117" cy="406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lIns="90487" tIns="44450" rIns="90487" bIns="44450">
                  <a:spAutoFit/>
                </a:bodyPr>
                <a:lstStyle/>
                <a:p>
                  <a:pPr defTabSz="762000"/>
                  <a:r>
                    <a:rPr lang="fr-FR" dirty="0"/>
                    <a:t>exemple : public,</a:t>
                  </a:r>
                </a:p>
                <a:p>
                  <a:pPr defTabSz="762000"/>
                  <a:r>
                    <a:rPr lang="fr-FR" dirty="0" err="1" smtClean="0"/>
                    <a:t>Static</a:t>
                  </a:r>
                  <a:r>
                    <a:rPr lang="fr-FR" dirty="0" smtClean="0"/>
                    <a:t>, </a:t>
                  </a:r>
                  <a:r>
                    <a:rPr lang="fr-FR" dirty="0" err="1" smtClean="0"/>
                    <a:t>private</a:t>
                  </a:r>
                  <a:endParaRPr lang="fr-FR" dirty="0"/>
                </a:p>
              </p:txBody>
            </p:sp>
            <p:sp>
              <p:nvSpPr>
                <p:cNvPr id="26652" name="Line 9"/>
                <p:cNvSpPr>
                  <a:spLocks noChangeShapeType="1"/>
                </p:cNvSpPr>
                <p:nvPr/>
              </p:nvSpPr>
              <p:spPr bwMode="auto">
                <a:xfrm flipV="1">
                  <a:off x="1104" y="1488"/>
                  <a:ext cx="0" cy="339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triangle" w="med" len="med"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sp>
            <p:nvSpPr>
              <p:cNvPr id="26650" name="Line 10"/>
              <p:cNvSpPr>
                <a:spLocks noChangeShapeType="1"/>
              </p:cNvSpPr>
              <p:nvPr/>
            </p:nvSpPr>
            <p:spPr bwMode="auto">
              <a:xfrm flipH="1">
                <a:off x="816" y="2064"/>
                <a:ext cx="144" cy="960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prstDash val="dash"/>
                <a:round/>
                <a:headEnd type="none" w="sm" len="sm"/>
                <a:tailEnd type="triangle" w="lg" len="med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grpSp>
        <p:nvGrpSpPr>
          <p:cNvPr id="5" name="Group 11"/>
          <p:cNvGrpSpPr>
            <a:grpSpLocks/>
          </p:cNvGrpSpPr>
          <p:nvPr/>
        </p:nvGrpSpPr>
        <p:grpSpPr bwMode="auto">
          <a:xfrm>
            <a:off x="2133600" y="1752600"/>
            <a:ext cx="2514600" cy="3048000"/>
            <a:chOff x="1344" y="1104"/>
            <a:chExt cx="1584" cy="1920"/>
          </a:xfrm>
        </p:grpSpPr>
        <p:grpSp>
          <p:nvGrpSpPr>
            <p:cNvPr id="6" name="Group 12"/>
            <p:cNvGrpSpPr>
              <a:grpSpLocks/>
            </p:cNvGrpSpPr>
            <p:nvPr/>
          </p:nvGrpSpPr>
          <p:grpSpPr bwMode="auto">
            <a:xfrm>
              <a:off x="1728" y="1104"/>
              <a:ext cx="1200" cy="768"/>
              <a:chOff x="1728" y="1104"/>
              <a:chExt cx="1200" cy="768"/>
            </a:xfrm>
          </p:grpSpPr>
          <p:sp>
            <p:nvSpPr>
              <p:cNvPr id="26645" name="Rectangle 13"/>
              <p:cNvSpPr>
                <a:spLocks noChangeArrowheads="1"/>
              </p:cNvSpPr>
              <p:nvPr/>
            </p:nvSpPr>
            <p:spPr bwMode="auto">
              <a:xfrm>
                <a:off x="1728" y="1104"/>
                <a:ext cx="1200" cy="372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lIns="90487" tIns="44450" rIns="90487" bIns="44450">
                <a:spAutoFit/>
              </a:bodyPr>
              <a:lstStyle/>
              <a:p>
                <a:pPr defTabSz="762000"/>
                <a:r>
                  <a:rPr lang="fr-FR" dirty="0"/>
                  <a:t>type de la valeur renvoyée ou </a:t>
                </a:r>
                <a:r>
                  <a:rPr lang="fr-FR" dirty="0" err="1"/>
                  <a:t>void</a:t>
                </a:r>
                <a:endParaRPr lang="fr-FR" dirty="0">
                  <a:latin typeface="Courier" pitchFamily="49" charset="0"/>
                </a:endParaRPr>
              </a:p>
            </p:txBody>
          </p:sp>
          <p:sp>
            <p:nvSpPr>
              <p:cNvPr id="26646" name="Line 14"/>
              <p:cNvSpPr>
                <a:spLocks noChangeShapeType="1"/>
              </p:cNvSpPr>
              <p:nvPr/>
            </p:nvSpPr>
            <p:spPr bwMode="auto">
              <a:xfrm flipV="1">
                <a:off x="2256" y="1488"/>
                <a:ext cx="0" cy="38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26643" name="Line 15"/>
            <p:cNvSpPr>
              <a:spLocks noChangeShapeType="1"/>
            </p:cNvSpPr>
            <p:nvPr/>
          </p:nvSpPr>
          <p:spPr bwMode="auto">
            <a:xfrm flipH="1">
              <a:off x="1344" y="2112"/>
              <a:ext cx="768" cy="912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dash"/>
              <a:round/>
              <a:headEnd type="none" w="sm" len="sm"/>
              <a:tailEnd type="triangle" w="lg" len="med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6644" name="Line 16"/>
            <p:cNvSpPr>
              <a:spLocks noChangeShapeType="1"/>
            </p:cNvSpPr>
            <p:nvPr/>
          </p:nvSpPr>
          <p:spPr bwMode="auto">
            <a:xfrm flipH="1">
              <a:off x="1728" y="2064"/>
              <a:ext cx="1200" cy="96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dash"/>
              <a:round/>
              <a:headEnd type="none" w="sm" len="sm"/>
              <a:tailEnd type="triangle" w="lg" len="med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7" name="Group 17"/>
          <p:cNvGrpSpPr>
            <a:grpSpLocks/>
          </p:cNvGrpSpPr>
          <p:nvPr/>
        </p:nvGrpSpPr>
        <p:grpSpPr bwMode="auto">
          <a:xfrm>
            <a:off x="4038600" y="1752600"/>
            <a:ext cx="4605366" cy="3810000"/>
            <a:chOff x="2544" y="1104"/>
            <a:chExt cx="2671" cy="2400"/>
          </a:xfrm>
        </p:grpSpPr>
        <p:grpSp>
          <p:nvGrpSpPr>
            <p:cNvPr id="8" name="Group 18"/>
            <p:cNvGrpSpPr>
              <a:grpSpLocks/>
            </p:cNvGrpSpPr>
            <p:nvPr/>
          </p:nvGrpSpPr>
          <p:grpSpPr bwMode="auto">
            <a:xfrm>
              <a:off x="2736" y="1104"/>
              <a:ext cx="2479" cy="1920"/>
              <a:chOff x="2736" y="1104"/>
              <a:chExt cx="2479" cy="1920"/>
            </a:xfrm>
          </p:grpSpPr>
          <p:grpSp>
            <p:nvGrpSpPr>
              <p:cNvPr id="9" name="Group 19"/>
              <p:cNvGrpSpPr>
                <a:grpSpLocks/>
              </p:cNvGrpSpPr>
              <p:nvPr/>
            </p:nvGrpSpPr>
            <p:grpSpPr bwMode="auto">
              <a:xfrm>
                <a:off x="3168" y="1104"/>
                <a:ext cx="2047" cy="806"/>
                <a:chOff x="3168" y="1104"/>
                <a:chExt cx="2047" cy="806"/>
              </a:xfrm>
            </p:grpSpPr>
            <p:sp>
              <p:nvSpPr>
                <p:cNvPr id="26640" name="Rectangle 20"/>
                <p:cNvSpPr>
                  <a:spLocks noChangeArrowheads="1"/>
                </p:cNvSpPr>
                <p:nvPr/>
              </p:nvSpPr>
              <p:spPr bwMode="auto">
                <a:xfrm>
                  <a:off x="3168" y="1104"/>
                  <a:ext cx="2047" cy="526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lIns="90487" tIns="44450" rIns="90487" bIns="44450">
                  <a:spAutoFit/>
                </a:bodyPr>
                <a:lstStyle/>
                <a:p>
                  <a:pPr algn="just" defTabSz="762000"/>
                  <a:r>
                    <a:rPr lang="fr-FR" dirty="0"/>
                    <a:t>couples d'un type et d'un identificateur séparés par des « , »</a:t>
                  </a:r>
                  <a:endParaRPr lang="fr-FR" dirty="0">
                    <a:latin typeface="Courier" pitchFamily="49" charset="0"/>
                  </a:endParaRPr>
                </a:p>
              </p:txBody>
            </p:sp>
            <p:sp>
              <p:nvSpPr>
                <p:cNvPr id="26641" name="Line 21"/>
                <p:cNvSpPr>
                  <a:spLocks noChangeShapeType="1"/>
                </p:cNvSpPr>
                <p:nvPr/>
              </p:nvSpPr>
              <p:spPr bwMode="auto">
                <a:xfrm flipV="1">
                  <a:off x="3744" y="1632"/>
                  <a:ext cx="576" cy="278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triangle" w="med" len="med"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</p:grpSp>
          <p:sp>
            <p:nvSpPr>
              <p:cNvPr id="26639" name="Line 22"/>
              <p:cNvSpPr>
                <a:spLocks noChangeShapeType="1"/>
              </p:cNvSpPr>
              <p:nvPr/>
            </p:nvSpPr>
            <p:spPr bwMode="auto">
              <a:xfrm flipH="1">
                <a:off x="2736" y="2112"/>
                <a:ext cx="1008" cy="912"/>
              </a:xfrm>
              <a:prstGeom prst="line">
                <a:avLst/>
              </a:prstGeom>
              <a:noFill/>
              <a:ln w="9525">
                <a:solidFill>
                  <a:srgbClr val="808080"/>
                </a:solidFill>
                <a:prstDash val="dash"/>
                <a:round/>
                <a:headEnd type="none" w="sm" len="sm"/>
                <a:tailEnd type="triangle" w="lg" len="med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26637" name="Line 23"/>
            <p:cNvSpPr>
              <a:spLocks noChangeShapeType="1"/>
            </p:cNvSpPr>
            <p:nvPr/>
          </p:nvSpPr>
          <p:spPr bwMode="auto">
            <a:xfrm flipH="1">
              <a:off x="2544" y="2064"/>
              <a:ext cx="2160" cy="144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dash"/>
              <a:round/>
              <a:headEnd type="none" w="sm" len="sm"/>
              <a:tailEnd type="triangle" w="lg" len="med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10" name="Group 24"/>
          <p:cNvGrpSpPr>
            <a:grpSpLocks/>
          </p:cNvGrpSpPr>
          <p:nvPr/>
        </p:nvGrpSpPr>
        <p:grpSpPr bwMode="auto">
          <a:xfrm>
            <a:off x="1524000" y="5029200"/>
            <a:ext cx="6881813" cy="835025"/>
            <a:chOff x="960" y="3168"/>
            <a:chExt cx="4335" cy="526"/>
          </a:xfrm>
        </p:grpSpPr>
        <p:sp>
          <p:nvSpPr>
            <p:cNvPr id="26634" name="Line 25"/>
            <p:cNvSpPr>
              <a:spLocks noChangeShapeType="1"/>
            </p:cNvSpPr>
            <p:nvPr/>
          </p:nvSpPr>
          <p:spPr bwMode="auto">
            <a:xfrm flipH="1">
              <a:off x="960" y="3264"/>
              <a:ext cx="3216" cy="24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prstDash val="dash"/>
              <a:round/>
              <a:headEnd type="none" w="sm" len="sm"/>
              <a:tailEnd type="triangle" w="lg" len="med"/>
            </a:ln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6635" name="Rectangle 26"/>
            <p:cNvSpPr>
              <a:spLocks noChangeArrowheads="1"/>
            </p:cNvSpPr>
            <p:nvPr/>
          </p:nvSpPr>
          <p:spPr bwMode="auto">
            <a:xfrm>
              <a:off x="4176" y="3168"/>
              <a:ext cx="1119" cy="526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7" tIns="44450" rIns="90487" bIns="44450">
              <a:spAutoFit/>
            </a:bodyPr>
            <a:lstStyle/>
            <a:p>
              <a:pPr defTabSz="762000"/>
              <a:r>
                <a:rPr lang="fr-FR"/>
                <a:t>Notre méthode </a:t>
              </a:r>
            </a:p>
            <a:p>
              <a:pPr defTabSz="762000"/>
              <a:r>
                <a:rPr lang="fr-FR"/>
                <a:t>retourne ici une </a:t>
              </a:r>
            </a:p>
            <a:p>
              <a:pPr defTabSz="762000"/>
              <a:r>
                <a:rPr lang="fr-FR"/>
                <a:t>valeur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r>
              <a:rPr lang="fr-FR" dirty="0" smtClean="0"/>
              <a:t>Mode de passage des paramètres</a:t>
            </a:r>
          </a:p>
        </p:txBody>
      </p:sp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42984"/>
            <a:ext cx="8329642" cy="5429288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fr-FR" dirty="0" smtClean="0"/>
              <a:t>Java n'implémente qu'un seul mode de passage des paramètres à une méthode : le passage par </a:t>
            </a:r>
            <a:r>
              <a:rPr lang="fr-FR" b="1" dirty="0" smtClean="0">
                <a:solidFill>
                  <a:srgbClr val="FF0000"/>
                </a:solidFill>
              </a:rPr>
              <a:t>valeur</a:t>
            </a:r>
            <a:r>
              <a:rPr lang="fr-FR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fr-FR" dirty="0" smtClean="0"/>
              <a:t>Conséquences :</a:t>
            </a:r>
          </a:p>
          <a:p>
            <a:pPr lvl="1"/>
            <a:r>
              <a:rPr lang="fr-FR" dirty="0" smtClean="0">
                <a:solidFill>
                  <a:srgbClr val="FF0000"/>
                </a:solidFill>
              </a:rPr>
              <a:t>l'argument</a:t>
            </a:r>
            <a:r>
              <a:rPr lang="fr-FR" dirty="0" smtClean="0"/>
              <a:t> passé à une méthode </a:t>
            </a:r>
            <a:r>
              <a:rPr lang="fr-FR" dirty="0" smtClean="0">
                <a:solidFill>
                  <a:srgbClr val="FF0000"/>
                </a:solidFill>
              </a:rPr>
              <a:t>ne peut être modifié,</a:t>
            </a:r>
          </a:p>
          <a:p>
            <a:pPr lvl="1"/>
            <a:r>
              <a:rPr lang="fr-FR" dirty="0" smtClean="0"/>
              <a:t>si l'argument est une instance, c'est sa référence qui est passée par valeur. Ainsi, </a:t>
            </a:r>
            <a:r>
              <a:rPr lang="fr-FR" dirty="0" smtClean="0">
                <a:solidFill>
                  <a:srgbClr val="FF0000"/>
                </a:solidFill>
              </a:rPr>
              <a:t>le contenu de l'objet peut être modifié</a:t>
            </a:r>
            <a:r>
              <a:rPr lang="fr-FR" dirty="0" smtClean="0"/>
              <a:t>, </a:t>
            </a:r>
            <a:r>
              <a:rPr lang="fr-FR" dirty="0" smtClean="0">
                <a:solidFill>
                  <a:srgbClr val="FF0000"/>
                </a:solidFill>
              </a:rPr>
              <a:t>mais pas la référence </a:t>
            </a:r>
            <a:r>
              <a:rPr lang="fr-FR" dirty="0" smtClean="0"/>
              <a:t>elle-même.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7772400" cy="857232"/>
          </a:xfrm>
        </p:spPr>
        <p:txBody>
          <a:bodyPr>
            <a:normAutofit/>
          </a:bodyPr>
          <a:lstStyle/>
          <a:p>
            <a:r>
              <a:rPr lang="fr-FR" dirty="0" smtClean="0"/>
              <a:t>Surcharge de méthodes (1)</a:t>
            </a:r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357158" y="1285860"/>
            <a:ext cx="8253442" cy="514353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Dans une même classe, plusieurs méthodes peuvent posséder le même nom, pourvu qu'elles diffèrent en  nombre et/ou type de paramètres. 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 parle de </a:t>
            </a:r>
            <a:r>
              <a:rPr kumimoji="0" lang="fr-FR" sz="2800" b="1" i="0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surdéfinition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ou </a:t>
            </a:r>
            <a:r>
              <a:rPr kumimoji="0" lang="fr-FR" sz="2800" b="1" i="0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surcharge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on encore en anglais  </a:t>
            </a:r>
            <a:r>
              <a:rPr kumimoji="0" lang="fr-FR" sz="2800" b="0" i="0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d’</a:t>
            </a:r>
            <a:r>
              <a:rPr kumimoji="0" lang="fr-FR" sz="2800" b="1" i="0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overloading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en anglais.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 choix de la méthode à utiliser est en fonction des paramètres passés à l'appel. </a:t>
            </a:r>
          </a:p>
          <a:p>
            <a:pPr marL="1143000" marR="0" lvl="2" indent="-2286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Ce choix est réalisé de façon statique (c'est-à-dire à la compilation).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Très souvent les constructeurs sont surchargés (plusieurs constructeurs prenant des paramètres différents et initialisant de manières différentes les objets)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24"/>
            <a:ext cx="8229600" cy="785818"/>
          </a:xfrm>
        </p:spPr>
        <p:txBody>
          <a:bodyPr/>
          <a:lstStyle/>
          <a:p>
            <a:r>
              <a:rPr lang="fr-FR" dirty="0" smtClean="0"/>
              <a:t>Surcharge de méthodes (2)</a:t>
            </a:r>
            <a:endParaRPr lang="fr-FR" dirty="0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1142984"/>
            <a:ext cx="8229600" cy="486287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defTabSz="762000">
              <a:spcBef>
                <a:spcPct val="50000"/>
              </a:spcBef>
              <a:buNone/>
            </a:pPr>
            <a:r>
              <a:rPr lang="fr-FR" sz="2800" dirty="0" smtClean="0">
                <a:solidFill>
                  <a:srgbClr val="800080"/>
                </a:solidFill>
              </a:rPr>
              <a:t>Class  addition  </a:t>
            </a:r>
            <a:r>
              <a:rPr lang="fr-FR" sz="2800" dirty="0" smtClean="0">
                <a:solidFill>
                  <a:srgbClr val="00016C"/>
                </a:solidFill>
              </a:rPr>
              <a:t>{ </a:t>
            </a:r>
          </a:p>
          <a:p>
            <a:pPr lvl="1" defTabSz="762000">
              <a:spcBef>
                <a:spcPct val="50000"/>
              </a:spcBef>
              <a:buNone/>
            </a:pPr>
            <a:r>
              <a:rPr lang="fr-FR" sz="2000" dirty="0" smtClean="0">
                <a:solidFill>
                  <a:srgbClr val="800080"/>
                </a:solidFill>
              </a:rPr>
              <a:t>public</a:t>
            </a:r>
            <a:r>
              <a:rPr lang="fr-FR" sz="2000" dirty="0" smtClean="0"/>
              <a:t> </a:t>
            </a:r>
            <a:r>
              <a:rPr lang="fr-FR" sz="2000" dirty="0">
                <a:solidFill>
                  <a:srgbClr val="800080"/>
                </a:solidFill>
              </a:rPr>
              <a:t>double</a:t>
            </a:r>
            <a:r>
              <a:rPr lang="fr-FR" sz="2000" dirty="0"/>
              <a:t> </a:t>
            </a:r>
            <a:r>
              <a:rPr lang="fr-FR" sz="2000" dirty="0" err="1">
                <a:solidFill>
                  <a:srgbClr val="00016C"/>
                </a:solidFill>
              </a:rPr>
              <a:t>add</a:t>
            </a:r>
            <a:r>
              <a:rPr lang="fr-FR" sz="2000" dirty="0"/>
              <a:t> (</a:t>
            </a:r>
            <a:r>
              <a:rPr lang="fr-FR" sz="2000" dirty="0">
                <a:solidFill>
                  <a:srgbClr val="800080"/>
                </a:solidFill>
              </a:rPr>
              <a:t>double</a:t>
            </a:r>
            <a:r>
              <a:rPr lang="fr-FR" sz="2000" dirty="0"/>
              <a:t> </a:t>
            </a:r>
            <a:r>
              <a:rPr lang="fr-FR" sz="2000" dirty="0">
                <a:solidFill>
                  <a:srgbClr val="00016C"/>
                </a:solidFill>
              </a:rPr>
              <a:t>number1</a:t>
            </a:r>
            <a:r>
              <a:rPr lang="fr-FR" sz="2000" dirty="0"/>
              <a:t>, </a:t>
            </a:r>
            <a:r>
              <a:rPr lang="fr-FR" sz="2000" dirty="0">
                <a:solidFill>
                  <a:srgbClr val="800080"/>
                </a:solidFill>
              </a:rPr>
              <a:t>double</a:t>
            </a:r>
            <a:r>
              <a:rPr lang="fr-FR" sz="2000" dirty="0"/>
              <a:t> </a:t>
            </a:r>
            <a:r>
              <a:rPr lang="fr-FR" sz="2000" dirty="0">
                <a:solidFill>
                  <a:srgbClr val="00016C"/>
                </a:solidFill>
              </a:rPr>
              <a:t>number2</a:t>
            </a:r>
            <a:r>
              <a:rPr lang="fr-FR" sz="2000" dirty="0"/>
              <a:t>) </a:t>
            </a:r>
          </a:p>
          <a:p>
            <a:pPr lvl="1" defTabSz="762000">
              <a:spcBef>
                <a:spcPct val="50000"/>
              </a:spcBef>
              <a:buNone/>
            </a:pPr>
            <a:r>
              <a:rPr lang="fr-FR" sz="2000" dirty="0">
                <a:solidFill>
                  <a:srgbClr val="00016C"/>
                </a:solidFill>
              </a:rPr>
              <a:t>{ </a:t>
            </a:r>
          </a:p>
          <a:p>
            <a:pPr lvl="1" defTabSz="762000">
              <a:spcBef>
                <a:spcPct val="50000"/>
              </a:spcBef>
              <a:buNone/>
            </a:pPr>
            <a:r>
              <a:rPr lang="fr-FR" sz="2000" dirty="0">
                <a:solidFill>
                  <a:srgbClr val="00016C"/>
                </a:solidFill>
              </a:rPr>
              <a:t>  return (number1 +number2);</a:t>
            </a:r>
          </a:p>
          <a:p>
            <a:pPr lvl="1" defTabSz="762000">
              <a:spcBef>
                <a:spcPct val="50000"/>
              </a:spcBef>
              <a:buNone/>
            </a:pPr>
            <a:r>
              <a:rPr lang="fr-FR" sz="2000" dirty="0">
                <a:solidFill>
                  <a:srgbClr val="00016C"/>
                </a:solidFill>
              </a:rPr>
              <a:t>}</a:t>
            </a:r>
            <a:r>
              <a:rPr lang="fr-FR" sz="2000" dirty="0"/>
              <a:t>  </a:t>
            </a:r>
            <a:endParaRPr lang="fr-FR" sz="2000" dirty="0" smtClean="0"/>
          </a:p>
          <a:p>
            <a:pPr lvl="1" defTabSz="762000">
              <a:spcBef>
                <a:spcPct val="50000"/>
              </a:spcBef>
              <a:buNone/>
            </a:pPr>
            <a:r>
              <a:rPr lang="fr-FR" sz="2000" dirty="0" smtClean="0">
                <a:solidFill>
                  <a:srgbClr val="800080"/>
                </a:solidFill>
              </a:rPr>
              <a:t>public</a:t>
            </a:r>
            <a:r>
              <a:rPr lang="fr-FR" sz="2000" dirty="0" smtClean="0"/>
              <a:t> </a:t>
            </a:r>
            <a:r>
              <a:rPr lang="fr-FR" sz="2000" dirty="0" smtClean="0">
                <a:solidFill>
                  <a:srgbClr val="800080"/>
                </a:solidFill>
              </a:rPr>
              <a:t>double</a:t>
            </a:r>
            <a:r>
              <a:rPr lang="fr-FR" sz="2000" dirty="0" smtClean="0"/>
              <a:t> </a:t>
            </a:r>
            <a:r>
              <a:rPr lang="fr-FR" sz="2000" dirty="0" err="1" smtClean="0">
                <a:solidFill>
                  <a:srgbClr val="00016C"/>
                </a:solidFill>
              </a:rPr>
              <a:t>add</a:t>
            </a:r>
            <a:r>
              <a:rPr lang="fr-FR" sz="2000" dirty="0" smtClean="0"/>
              <a:t> (</a:t>
            </a:r>
            <a:r>
              <a:rPr lang="fr-FR" sz="2000" dirty="0" smtClean="0">
                <a:solidFill>
                  <a:srgbClr val="800080"/>
                </a:solidFill>
              </a:rPr>
              <a:t>double</a:t>
            </a:r>
            <a:r>
              <a:rPr lang="fr-FR" sz="2000" dirty="0" smtClean="0"/>
              <a:t> </a:t>
            </a:r>
            <a:r>
              <a:rPr lang="fr-FR" sz="2000" dirty="0" smtClean="0">
                <a:solidFill>
                  <a:srgbClr val="00016C"/>
                </a:solidFill>
              </a:rPr>
              <a:t>number1</a:t>
            </a:r>
            <a:r>
              <a:rPr lang="fr-FR" sz="2000" dirty="0" smtClean="0"/>
              <a:t>, </a:t>
            </a:r>
            <a:r>
              <a:rPr lang="fr-FR" sz="2000" dirty="0" smtClean="0">
                <a:solidFill>
                  <a:srgbClr val="800080"/>
                </a:solidFill>
              </a:rPr>
              <a:t>double</a:t>
            </a:r>
            <a:r>
              <a:rPr lang="fr-FR" sz="2000" dirty="0" smtClean="0"/>
              <a:t> </a:t>
            </a:r>
            <a:r>
              <a:rPr lang="fr-FR" sz="2000" dirty="0" smtClean="0">
                <a:solidFill>
                  <a:srgbClr val="00016C"/>
                </a:solidFill>
              </a:rPr>
              <a:t>number2, </a:t>
            </a:r>
            <a:r>
              <a:rPr lang="fr-FR" sz="2000" dirty="0" smtClean="0">
                <a:solidFill>
                  <a:srgbClr val="800080"/>
                </a:solidFill>
              </a:rPr>
              <a:t>double</a:t>
            </a:r>
            <a:r>
              <a:rPr lang="fr-FR" sz="2000" dirty="0" smtClean="0"/>
              <a:t> </a:t>
            </a:r>
            <a:r>
              <a:rPr lang="fr-FR" sz="2000" dirty="0" smtClean="0">
                <a:solidFill>
                  <a:srgbClr val="00016C"/>
                </a:solidFill>
              </a:rPr>
              <a:t>number3 </a:t>
            </a:r>
            <a:r>
              <a:rPr lang="fr-FR" sz="2000" dirty="0" smtClean="0"/>
              <a:t>) </a:t>
            </a:r>
          </a:p>
          <a:p>
            <a:pPr lvl="1" defTabSz="762000">
              <a:spcBef>
                <a:spcPct val="50000"/>
              </a:spcBef>
              <a:buNone/>
            </a:pPr>
            <a:r>
              <a:rPr lang="fr-FR" sz="2000" dirty="0" smtClean="0">
                <a:solidFill>
                  <a:srgbClr val="00016C"/>
                </a:solidFill>
              </a:rPr>
              <a:t>{ </a:t>
            </a:r>
          </a:p>
          <a:p>
            <a:pPr lvl="1" defTabSz="762000">
              <a:spcBef>
                <a:spcPct val="50000"/>
              </a:spcBef>
              <a:buNone/>
            </a:pPr>
            <a:r>
              <a:rPr lang="fr-FR" sz="2000" dirty="0" smtClean="0">
                <a:solidFill>
                  <a:srgbClr val="00016C"/>
                </a:solidFill>
              </a:rPr>
              <a:t>  return (number1 +number2+ number3);</a:t>
            </a:r>
          </a:p>
          <a:p>
            <a:pPr lvl="1" defTabSz="762000">
              <a:spcBef>
                <a:spcPct val="50000"/>
              </a:spcBef>
              <a:buNone/>
            </a:pPr>
            <a:r>
              <a:rPr lang="fr-FR" sz="2000" dirty="0" smtClean="0">
                <a:solidFill>
                  <a:srgbClr val="00016C"/>
                </a:solidFill>
              </a:rPr>
              <a:t>}</a:t>
            </a:r>
            <a:r>
              <a:rPr lang="fr-FR" sz="2000" dirty="0" smtClean="0"/>
              <a:t>  </a:t>
            </a:r>
          </a:p>
          <a:p>
            <a:pPr defTabSz="762000">
              <a:spcBef>
                <a:spcPct val="50000"/>
              </a:spcBef>
              <a:buNone/>
            </a:pPr>
            <a:r>
              <a:rPr lang="fr-FR" sz="2800" dirty="0" smtClean="0">
                <a:solidFill>
                  <a:srgbClr val="00016C"/>
                </a:solidFill>
              </a:rPr>
              <a:t>}</a:t>
            </a:r>
            <a:endParaRPr lang="fr-FR" sz="2800" dirty="0"/>
          </a:p>
        </p:txBody>
      </p:sp>
      <p:grpSp>
        <p:nvGrpSpPr>
          <p:cNvPr id="13" name="Groupe 12"/>
          <p:cNvGrpSpPr/>
          <p:nvPr/>
        </p:nvGrpSpPr>
        <p:grpSpPr>
          <a:xfrm>
            <a:off x="2643174" y="1928802"/>
            <a:ext cx="6327702" cy="1714513"/>
            <a:chOff x="2643174" y="2000239"/>
            <a:chExt cx="6327702" cy="1714513"/>
          </a:xfrm>
        </p:grpSpPr>
        <p:grpSp>
          <p:nvGrpSpPr>
            <p:cNvPr id="5" name="Groupe 4"/>
            <p:cNvGrpSpPr/>
            <p:nvPr/>
          </p:nvGrpSpPr>
          <p:grpSpPr>
            <a:xfrm>
              <a:off x="2786050" y="2000239"/>
              <a:ext cx="6184826" cy="1404930"/>
              <a:chOff x="1897272" y="947733"/>
              <a:chExt cx="6184826" cy="1404930"/>
            </a:xfrm>
          </p:grpSpPr>
          <p:sp>
            <p:nvSpPr>
              <p:cNvPr id="6" name="Text Box 1029"/>
              <p:cNvSpPr txBox="1">
                <a:spLocks noChangeArrowheads="1"/>
              </p:cNvSpPr>
              <p:nvPr/>
            </p:nvSpPr>
            <p:spPr bwMode="auto">
              <a:xfrm>
                <a:off x="5638800" y="1447800"/>
                <a:ext cx="2443298" cy="904863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>
                  <a:spcBef>
                    <a:spcPct val="20000"/>
                  </a:spcBef>
                </a:pPr>
                <a:r>
                  <a:rPr lang="fr-FR" sz="2400" b="0" dirty="0" smtClean="0">
                    <a:latin typeface="Arial" charset="0"/>
                  </a:rPr>
                  <a:t>La m</a:t>
                </a:r>
                <a:r>
                  <a:rPr lang="fr-FR" sz="2400" dirty="0" smtClean="0">
                    <a:latin typeface="Arial" charset="0"/>
                  </a:rPr>
                  <a:t>éthode </a:t>
                </a:r>
                <a:r>
                  <a:rPr lang="fr-FR" sz="2400" b="1" dirty="0" err="1" smtClean="0">
                    <a:solidFill>
                      <a:srgbClr val="FF0000"/>
                    </a:solidFill>
                    <a:latin typeface="Arial" charset="0"/>
                  </a:rPr>
                  <a:t>add</a:t>
                </a:r>
                <a:endParaRPr lang="fr-FR" sz="2400" b="1" dirty="0" smtClean="0">
                  <a:solidFill>
                    <a:srgbClr val="FF0000"/>
                  </a:solidFill>
                  <a:latin typeface="Arial" charset="0"/>
                </a:endParaRPr>
              </a:p>
              <a:p>
                <a:pPr>
                  <a:spcBef>
                    <a:spcPct val="20000"/>
                  </a:spcBef>
                </a:pPr>
                <a:r>
                  <a:rPr lang="fr-FR" sz="2400" dirty="0" smtClean="0">
                    <a:latin typeface="Arial" charset="0"/>
                  </a:rPr>
                  <a:t>e</a:t>
                </a:r>
                <a:r>
                  <a:rPr lang="fr-FR" sz="2400" b="0" dirty="0" smtClean="0">
                    <a:latin typeface="Arial" charset="0"/>
                  </a:rPr>
                  <a:t>st </a:t>
                </a:r>
                <a:r>
                  <a:rPr lang="fr-FR" sz="2400" b="0" dirty="0" smtClean="0">
                    <a:solidFill>
                      <a:srgbClr val="FF0000"/>
                    </a:solidFill>
                    <a:latin typeface="Arial" charset="0"/>
                  </a:rPr>
                  <a:t>surchargée</a:t>
                </a:r>
                <a:endParaRPr lang="fr-FR" sz="2800" b="0" dirty="0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7" name="Line 1038"/>
              <p:cNvSpPr>
                <a:spLocks noChangeShapeType="1"/>
              </p:cNvSpPr>
              <p:nvPr/>
            </p:nvSpPr>
            <p:spPr bwMode="auto">
              <a:xfrm flipH="1" flipV="1">
                <a:off x="1897272" y="947733"/>
                <a:ext cx="3674860" cy="74103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cxnSp>
          <p:nvCxnSpPr>
            <p:cNvPr id="9" name="Connecteur droit avec flèche 8"/>
            <p:cNvCxnSpPr>
              <a:stCxn id="7" idx="0"/>
            </p:cNvCxnSpPr>
            <p:nvPr/>
          </p:nvCxnSpPr>
          <p:spPr>
            <a:xfrm rot="16200000" flipH="1" flipV="1">
              <a:off x="4065302" y="1319144"/>
              <a:ext cx="973480" cy="381773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-142900"/>
            <a:ext cx="8229600" cy="642918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Méthodes particulières</a:t>
            </a:r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428596" y="571480"/>
          <a:ext cx="8429684" cy="2307910"/>
        </p:xfrm>
        <a:graphic>
          <a:graphicData uri="http://schemas.openxmlformats.org/drawingml/2006/table">
            <a:tbl>
              <a:tblPr/>
              <a:tblGrid>
                <a:gridCol w="1923551"/>
                <a:gridCol w="6506133"/>
              </a:tblGrid>
              <a:tr h="357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Méthodes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Rôle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kern="1200" baseline="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Constructeur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Un constructeur est une méthode qui permet  </a:t>
                      </a:r>
                      <a:r>
                        <a:rPr lang="fr-FR" sz="1600" kern="1200" baseline="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l’instanciation des objets </a:t>
                      </a: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à partir d’une classe et l’initialisation des champs de ces objets. Un constructeur  </a:t>
                      </a:r>
                      <a:r>
                        <a:rPr lang="fr-FR" sz="1600" kern="1200" baseline="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a le même nom que la classe </a:t>
                      </a: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et  </a:t>
                      </a:r>
                      <a:r>
                        <a:rPr lang="fr-FR" sz="1600" kern="1200" baseline="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sans type de retour</a:t>
                      </a: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Méthodes d’accès (</a:t>
                      </a:r>
                      <a:r>
                        <a:rPr lang="fr-FR" sz="1600" kern="1200" baseline="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getter</a:t>
                      </a: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Méthodes qui </a:t>
                      </a:r>
                      <a:r>
                        <a:rPr lang="fr-FR" sz="1600" kern="1200" baseline="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retourne l’état d’un objet </a:t>
                      </a: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(certains champs) qui sont généralement  privés 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La notation utilisée est </a:t>
                      </a:r>
                      <a:r>
                        <a:rPr lang="fr-FR" sz="1600" kern="1200" baseline="0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getXXX</a:t>
                      </a: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; XXX le champs retourné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0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Méthodes de modification (</a:t>
                      </a:r>
                      <a:r>
                        <a:rPr lang="fr-FR" sz="1600" kern="1200" baseline="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setter</a:t>
                      </a: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)</a:t>
                      </a:r>
                      <a:endParaRPr lang="fr-FR" sz="1600" kern="1200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Méthodes </a:t>
                      </a:r>
                      <a:r>
                        <a:rPr lang="fr-FR" sz="1600" kern="1200" baseline="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qui modifie l’état d’un objet </a:t>
                      </a: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(certains champs).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La notation utilisée est </a:t>
                      </a:r>
                      <a:r>
                        <a:rPr lang="fr-FR" sz="1600" kern="1200" baseline="0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setXXX</a:t>
                      </a:r>
                      <a:r>
                        <a:rPr lang="fr-FR" sz="16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; XXX le champs modifié</a:t>
                      </a:r>
                      <a:endParaRPr lang="fr-FR" sz="1600" kern="1200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285720" y="2857496"/>
            <a:ext cx="8858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762000"/>
            <a:r>
              <a:rPr lang="fr-FR" sz="1400" b="1" dirty="0" smtClean="0">
                <a:latin typeface="Courier New" pitchFamily="49" charset="0"/>
              </a:rPr>
              <a:t>Class</a:t>
            </a:r>
            <a:r>
              <a:rPr lang="fr-FR" sz="1400" dirty="0" smtClean="0">
                <a:latin typeface="Courier New" pitchFamily="49" charset="0"/>
              </a:rPr>
              <a:t> Point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{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double x; // abscisse du point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double y; // ordonnée du point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</a:t>
            </a:r>
            <a:r>
              <a:rPr lang="fr-FR" sz="1400" b="1" dirty="0" smtClean="0">
                <a:latin typeface="Courier New" pitchFamily="49" charset="0"/>
              </a:rPr>
              <a:t>// constructeur 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</a:t>
            </a:r>
            <a:r>
              <a:rPr lang="fr-FR" sz="1400" b="1" dirty="0" smtClean="0">
                <a:latin typeface="Courier New" pitchFamily="49" charset="0"/>
              </a:rPr>
              <a:t>Point (){</a:t>
            </a:r>
          </a:p>
          <a:p>
            <a:pPr defTabSz="762000"/>
            <a:r>
              <a:rPr lang="fr-FR" sz="1400" b="1" dirty="0" smtClean="0">
                <a:latin typeface="Courier New" pitchFamily="49" charset="0"/>
              </a:rPr>
              <a:t>	 x=0;</a:t>
            </a:r>
          </a:p>
          <a:p>
            <a:pPr defTabSz="762000"/>
            <a:r>
              <a:rPr lang="fr-FR" sz="1400" b="1" dirty="0" smtClean="0">
                <a:latin typeface="Courier New" pitchFamily="49" charset="0"/>
              </a:rPr>
              <a:t>	 y=0;</a:t>
            </a:r>
          </a:p>
          <a:p>
            <a:pPr defTabSz="762000"/>
            <a:r>
              <a:rPr lang="fr-FR" sz="1400" b="1" dirty="0" smtClean="0">
                <a:latin typeface="Courier New" pitchFamily="49" charset="0"/>
              </a:rPr>
              <a:t>	}</a:t>
            </a:r>
            <a:r>
              <a:rPr lang="fr-FR" sz="1400" dirty="0" smtClean="0">
                <a:latin typeface="Courier New" pitchFamily="49" charset="0"/>
              </a:rPr>
              <a:t>  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</a:t>
            </a:r>
            <a:r>
              <a:rPr lang="fr-FR" sz="1400" b="1" dirty="0" smtClean="0">
                <a:latin typeface="Courier New" pitchFamily="49" charset="0"/>
              </a:rPr>
              <a:t>// </a:t>
            </a:r>
            <a:r>
              <a:rPr lang="fr-FR" sz="1400" b="1" i="1" dirty="0" smtClean="0">
                <a:latin typeface="Courier New" pitchFamily="49" charset="0"/>
              </a:rPr>
              <a:t>méthode qui permet de retourner la valeur de y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</a:t>
            </a:r>
            <a:r>
              <a:rPr lang="fr-FR" sz="1400" b="1" dirty="0" smtClean="0">
                <a:latin typeface="Courier New" pitchFamily="49" charset="0"/>
              </a:rPr>
              <a:t>double </a:t>
            </a:r>
            <a:r>
              <a:rPr lang="fr-FR" sz="1400" b="1" dirty="0" err="1" smtClean="0">
                <a:latin typeface="Courier New" pitchFamily="49" charset="0"/>
              </a:rPr>
              <a:t>getY</a:t>
            </a:r>
            <a:r>
              <a:rPr lang="fr-FR" sz="1400" b="1" dirty="0" smtClean="0">
                <a:latin typeface="Courier New" pitchFamily="49" charset="0"/>
              </a:rPr>
              <a:t>() {</a:t>
            </a:r>
          </a:p>
          <a:p>
            <a:pPr defTabSz="762000"/>
            <a:r>
              <a:rPr lang="fr-FR" sz="1400" b="1" dirty="0" smtClean="0">
                <a:latin typeface="Courier New" pitchFamily="49" charset="0"/>
              </a:rPr>
              <a:t>		return y;</a:t>
            </a:r>
          </a:p>
          <a:p>
            <a:pPr defTabSz="762000"/>
            <a:r>
              <a:rPr lang="fr-FR" sz="1400" b="1" dirty="0" smtClean="0">
                <a:latin typeface="Courier New" pitchFamily="49" charset="0"/>
              </a:rPr>
              <a:t>	}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</a:t>
            </a:r>
            <a:r>
              <a:rPr lang="fr-FR" sz="1400" b="1" dirty="0" smtClean="0">
                <a:latin typeface="Courier New" pitchFamily="49" charset="0"/>
              </a:rPr>
              <a:t>// </a:t>
            </a:r>
            <a:r>
              <a:rPr lang="fr-FR" sz="1400" b="1" i="1" dirty="0" smtClean="0">
                <a:latin typeface="Courier New" pitchFamily="49" charset="0"/>
              </a:rPr>
              <a:t>méthode qui permet de modifier la valeur de y</a:t>
            </a:r>
            <a:endParaRPr lang="fr-FR" sz="1400" b="1" dirty="0" smtClean="0">
              <a:latin typeface="Courier New" pitchFamily="49" charset="0"/>
            </a:endParaRP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</a:t>
            </a:r>
            <a:r>
              <a:rPr lang="fr-FR" sz="1400" b="1" dirty="0" err="1" smtClean="0">
                <a:latin typeface="Courier New" pitchFamily="49" charset="0"/>
              </a:rPr>
              <a:t>void</a:t>
            </a:r>
            <a:r>
              <a:rPr lang="fr-FR" sz="1400" b="1" dirty="0" smtClean="0">
                <a:latin typeface="Courier New" pitchFamily="49" charset="0"/>
              </a:rPr>
              <a:t> </a:t>
            </a:r>
            <a:r>
              <a:rPr lang="fr-FR" sz="1400" b="1" dirty="0" err="1" smtClean="0">
                <a:latin typeface="Courier New" pitchFamily="49" charset="0"/>
              </a:rPr>
              <a:t>setY</a:t>
            </a:r>
            <a:r>
              <a:rPr lang="fr-FR" sz="1400" b="1" dirty="0" smtClean="0">
                <a:latin typeface="Courier New" pitchFamily="49" charset="0"/>
              </a:rPr>
              <a:t>(double </a:t>
            </a:r>
            <a:r>
              <a:rPr lang="fr-FR" sz="1400" b="1" dirty="0" err="1" smtClean="0">
                <a:latin typeface="Courier New" pitchFamily="49" charset="0"/>
              </a:rPr>
              <a:t>dy</a:t>
            </a:r>
            <a:r>
              <a:rPr lang="fr-FR" sz="1400" b="1" dirty="0" smtClean="0">
                <a:latin typeface="Courier New" pitchFamily="49" charset="0"/>
              </a:rPr>
              <a:t>) {</a:t>
            </a:r>
          </a:p>
          <a:p>
            <a:pPr defTabSz="762000"/>
            <a:r>
              <a:rPr lang="fr-FR" sz="1400" b="1" dirty="0" smtClean="0">
                <a:latin typeface="Courier New" pitchFamily="49" charset="0"/>
              </a:rPr>
              <a:t>		y=</a:t>
            </a:r>
            <a:r>
              <a:rPr lang="fr-FR" sz="1400" b="1" dirty="0" err="1" smtClean="0">
                <a:latin typeface="Courier New" pitchFamily="49" charset="0"/>
              </a:rPr>
              <a:t>dy</a:t>
            </a:r>
            <a:r>
              <a:rPr lang="fr-FR" sz="1400" b="1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sz="1400" b="1" dirty="0" smtClean="0">
                <a:latin typeface="Courier New" pitchFamily="49" charset="0"/>
              </a:rPr>
              <a:t>	}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}</a:t>
            </a:r>
            <a:endParaRPr lang="fr-FR" sz="16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/>
          <a:lstStyle/>
          <a:p>
            <a:r>
              <a:rPr lang="fr-FR" dirty="0" smtClean="0"/>
              <a:t>L’instanciation (1)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00108"/>
            <a:ext cx="8543956" cy="3714775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fr-FR" sz="2200" b="1" dirty="0" smtClean="0"/>
              <a:t>Instanciation</a:t>
            </a:r>
            <a:r>
              <a:rPr lang="fr-FR" sz="2200" dirty="0" smtClean="0"/>
              <a:t> : concrétisation d’une classe en un objet « </a:t>
            </a:r>
            <a:r>
              <a:rPr lang="fr-FR" sz="2200" i="1" dirty="0" smtClean="0"/>
              <a:t>concret</a:t>
            </a:r>
            <a:r>
              <a:rPr lang="fr-FR" sz="2200" dirty="0" smtClean="0"/>
              <a:t> ». </a:t>
            </a:r>
          </a:p>
          <a:p>
            <a:pPr lvl="1" algn="just"/>
            <a:r>
              <a:rPr lang="fr-FR" sz="2200" dirty="0" smtClean="0"/>
              <a:t>Dans nos programmes Java nous allons définir des classes et  </a:t>
            </a:r>
            <a:r>
              <a:rPr lang="fr-FR" sz="2200" b="1" i="1" dirty="0" smtClean="0">
                <a:solidFill>
                  <a:srgbClr val="FF0000"/>
                </a:solidFill>
              </a:rPr>
              <a:t>instancier</a:t>
            </a:r>
            <a:r>
              <a:rPr lang="fr-FR" sz="2200" dirty="0" smtClean="0"/>
              <a:t> ces classes en des objets qui vont interagir. Le fonctionnement du programme résultera de </a:t>
            </a:r>
            <a:r>
              <a:rPr lang="fr-FR" sz="2200" dirty="0" smtClean="0">
                <a:solidFill>
                  <a:srgbClr val="FF0000"/>
                </a:solidFill>
              </a:rPr>
              <a:t>l’interaction</a:t>
            </a:r>
            <a:r>
              <a:rPr lang="fr-FR" sz="2200" dirty="0" smtClean="0"/>
              <a:t> entre ces </a:t>
            </a:r>
            <a:r>
              <a:rPr lang="fr-FR" sz="2200" dirty="0" smtClean="0">
                <a:solidFill>
                  <a:srgbClr val="FF0000"/>
                </a:solidFill>
              </a:rPr>
              <a:t>objets</a:t>
            </a:r>
            <a:r>
              <a:rPr lang="fr-FR" sz="2200" dirty="0" smtClean="0"/>
              <a:t> « </a:t>
            </a:r>
            <a:r>
              <a:rPr lang="fr-FR" sz="2200" b="1" i="1" dirty="0" smtClean="0">
                <a:solidFill>
                  <a:srgbClr val="FF0000"/>
                </a:solidFill>
              </a:rPr>
              <a:t>instanciés</a:t>
            </a:r>
            <a:r>
              <a:rPr lang="fr-FR" sz="2200" dirty="0" smtClean="0"/>
              <a:t> ».</a:t>
            </a:r>
          </a:p>
          <a:p>
            <a:pPr lvl="1" algn="just"/>
            <a:r>
              <a:rPr lang="fr-FR" sz="2200" dirty="0" smtClean="0"/>
              <a:t>En Programmation Orientée Objet, on décrit des classes et l’application en elle-même va être constituée des objets instanciés, à partir de ces classes, qui vont communiquer et agir les uns sur les autres.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714348" y="4500570"/>
            <a:ext cx="8229600" cy="207170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Instance 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représentant physique d'une classe 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obtenu par moulage du dictionnaire des variables et détenant les valeurs de ces variables. 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Son comportement est défini par les méthodes de sa classe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 abus de langage « instance » = « objet »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42900"/>
            <a:ext cx="8229600" cy="928694"/>
          </a:xfrm>
        </p:spPr>
        <p:txBody>
          <a:bodyPr/>
          <a:lstStyle/>
          <a:p>
            <a:r>
              <a:rPr lang="fr-FR" dirty="0" smtClean="0"/>
              <a:t>L’instanciation (2)</a:t>
            </a:r>
          </a:p>
        </p:txBody>
      </p:sp>
      <p:grpSp>
        <p:nvGrpSpPr>
          <p:cNvPr id="10" name="Groupe 9"/>
          <p:cNvGrpSpPr/>
          <p:nvPr/>
        </p:nvGrpSpPr>
        <p:grpSpPr>
          <a:xfrm>
            <a:off x="285720" y="2285968"/>
            <a:ext cx="2857520" cy="2357478"/>
            <a:chOff x="785786" y="3643314"/>
            <a:chExt cx="2857520" cy="2357478"/>
          </a:xfrm>
        </p:grpSpPr>
        <p:sp>
          <p:nvSpPr>
            <p:cNvPr id="4" name="Rectangle 3"/>
            <p:cNvSpPr/>
            <p:nvPr/>
          </p:nvSpPr>
          <p:spPr>
            <a:xfrm>
              <a:off x="785786" y="3643314"/>
              <a:ext cx="2857520" cy="235747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fr-FR" sz="2400" b="1" dirty="0" smtClean="0"/>
                <a:t>Etudiant</a:t>
              </a:r>
            </a:p>
            <a:p>
              <a:pPr defTabSz="762000">
                <a:spcBef>
                  <a:spcPts val="600"/>
                </a:spcBef>
              </a:pPr>
              <a:r>
                <a:rPr lang="fr-FR" sz="1600" dirty="0" smtClean="0">
                  <a:latin typeface="Courier New" pitchFamily="49" charset="0"/>
                </a:rPr>
                <a:t>nom </a:t>
              </a:r>
            </a:p>
            <a:p>
              <a:pPr defTabSz="762000">
                <a:spcBef>
                  <a:spcPts val="600"/>
                </a:spcBef>
              </a:pPr>
              <a:r>
                <a:rPr lang="fr-FR" sz="1600" dirty="0" smtClean="0">
                  <a:latin typeface="Courier New" pitchFamily="49" charset="0"/>
                </a:rPr>
                <a:t>cycle</a:t>
              </a:r>
            </a:p>
            <a:p>
              <a:pPr defTabSz="762000">
                <a:spcBef>
                  <a:spcPts val="600"/>
                </a:spcBef>
              </a:pPr>
              <a:r>
                <a:rPr lang="fr-FR" sz="1600" dirty="0" err="1" smtClean="0">
                  <a:latin typeface="Courier New" pitchFamily="49" charset="0"/>
                </a:rPr>
                <a:t>getNom</a:t>
              </a:r>
              <a:r>
                <a:rPr lang="fr-FR" sz="1600" dirty="0" smtClean="0">
                  <a:latin typeface="Courier New" pitchFamily="49" charset="0"/>
                </a:rPr>
                <a:t>()</a:t>
              </a:r>
            </a:p>
            <a:p>
              <a:pPr defTabSz="762000">
                <a:spcBef>
                  <a:spcPts val="600"/>
                </a:spcBef>
              </a:pPr>
              <a:r>
                <a:rPr lang="fr-FR" sz="1600" b="1" dirty="0" err="1" smtClean="0">
                  <a:latin typeface="Courier New" pitchFamily="49" charset="0"/>
                </a:rPr>
                <a:t>getPrénom</a:t>
              </a:r>
              <a:endParaRPr lang="fr-FR" sz="1600" b="1" dirty="0" smtClean="0">
                <a:latin typeface="Courier New" pitchFamily="49" charset="0"/>
              </a:endParaRPr>
            </a:p>
            <a:p>
              <a:pPr defTabSz="762000">
                <a:spcBef>
                  <a:spcPts val="600"/>
                </a:spcBef>
              </a:pPr>
              <a:r>
                <a:rPr lang="fr-FR" sz="1600" b="1" dirty="0" err="1" smtClean="0">
                  <a:latin typeface="Courier New" pitchFamily="49" charset="0"/>
                </a:rPr>
                <a:t>setNom</a:t>
              </a:r>
              <a:endParaRPr lang="fr-FR" sz="1600" b="1" dirty="0" smtClean="0">
                <a:latin typeface="Courier New" pitchFamily="49" charset="0"/>
              </a:endParaRPr>
            </a:p>
            <a:p>
              <a:pPr defTabSz="762000">
                <a:spcBef>
                  <a:spcPts val="600"/>
                </a:spcBef>
              </a:pPr>
              <a:r>
                <a:rPr lang="fr-FR" sz="1600" b="1" dirty="0" smtClean="0">
                  <a:latin typeface="Courier New" pitchFamily="49" charset="0"/>
                </a:rPr>
                <a:t>Set prénom</a:t>
              </a:r>
              <a:endParaRPr lang="fr-FR" b="1" dirty="0"/>
            </a:p>
          </p:txBody>
        </p:sp>
        <p:cxnSp>
          <p:nvCxnSpPr>
            <p:cNvPr id="8" name="Connecteur droit 7"/>
            <p:cNvCxnSpPr/>
            <p:nvPr/>
          </p:nvCxnSpPr>
          <p:spPr>
            <a:xfrm rot="10800000">
              <a:off x="785786" y="4071966"/>
              <a:ext cx="2857520" cy="1588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4" name="Groupe 13"/>
          <p:cNvGrpSpPr/>
          <p:nvPr/>
        </p:nvGrpSpPr>
        <p:grpSpPr>
          <a:xfrm>
            <a:off x="5429256" y="1000108"/>
            <a:ext cx="2857520" cy="2357478"/>
            <a:chOff x="785786" y="3643314"/>
            <a:chExt cx="2857520" cy="2357478"/>
          </a:xfrm>
        </p:grpSpPr>
        <p:sp>
          <p:nvSpPr>
            <p:cNvPr id="15" name="Rectangle 14"/>
            <p:cNvSpPr/>
            <p:nvPr/>
          </p:nvSpPr>
          <p:spPr>
            <a:xfrm>
              <a:off x="785786" y="3643314"/>
              <a:ext cx="2857520" cy="235747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fr-FR" sz="2400" u="sng" dirty="0" smtClean="0"/>
                <a:t>Yanis: Etudiant</a:t>
              </a:r>
            </a:p>
            <a:p>
              <a:pPr defTabSz="762000">
                <a:spcBef>
                  <a:spcPts val="600"/>
                </a:spcBef>
              </a:pPr>
              <a:r>
                <a:rPr lang="fr-FR" sz="1600" dirty="0" smtClean="0">
                  <a:solidFill>
                    <a:srgbClr val="FF0000"/>
                  </a:solidFill>
                  <a:latin typeface="Courier New" pitchFamily="49" charset="0"/>
                </a:rPr>
                <a:t>nom= </a:t>
              </a:r>
              <a:r>
                <a:rPr lang="fr-FR" sz="1600" dirty="0" smtClean="0">
                  <a:solidFill>
                    <a:srgbClr val="FF0000"/>
                  </a:solidFill>
                </a:rPr>
                <a:t>" </a:t>
              </a:r>
              <a:r>
                <a:rPr lang="fr-FR" sz="1600" dirty="0" smtClean="0">
                  <a:solidFill>
                    <a:srgbClr val="FF0000"/>
                  </a:solidFill>
                  <a:latin typeface="Courier New" pitchFamily="49" charset="0"/>
                </a:rPr>
                <a:t>H . Yanis</a:t>
              </a:r>
              <a:r>
                <a:rPr lang="fr-FR" sz="1600" dirty="0" smtClean="0">
                  <a:solidFill>
                    <a:srgbClr val="FF0000"/>
                  </a:solidFill>
                </a:rPr>
                <a:t> "</a:t>
              </a:r>
              <a:r>
                <a:rPr lang="fr-FR" sz="1600" dirty="0" smtClean="0">
                  <a:solidFill>
                    <a:srgbClr val="FF0000"/>
                  </a:solidFill>
                  <a:latin typeface="Courier New" pitchFamily="49" charset="0"/>
                </a:rPr>
                <a:t>; </a:t>
              </a:r>
            </a:p>
            <a:p>
              <a:pPr defTabSz="762000">
                <a:spcBef>
                  <a:spcPts val="600"/>
                </a:spcBef>
              </a:pPr>
              <a:r>
                <a:rPr lang="fr-FR" sz="1600" dirty="0" smtClean="0">
                  <a:solidFill>
                    <a:srgbClr val="FF0000"/>
                  </a:solidFill>
                  <a:latin typeface="Courier New" pitchFamily="49" charset="0"/>
                </a:rPr>
                <a:t>cycle=</a:t>
              </a:r>
              <a:r>
                <a:rPr lang="fr-FR" sz="1600" dirty="0" smtClean="0">
                  <a:solidFill>
                    <a:srgbClr val="FF0000"/>
                  </a:solidFill>
                </a:rPr>
                <a:t> "Licence "</a:t>
              </a:r>
              <a:r>
                <a:rPr lang="fr-FR" sz="1600" dirty="0" smtClean="0">
                  <a:solidFill>
                    <a:srgbClr val="FF0000"/>
                  </a:solidFill>
                  <a:latin typeface="Courier New" pitchFamily="49" charset="0"/>
                </a:rPr>
                <a:t>;</a:t>
              </a:r>
            </a:p>
            <a:p>
              <a:pPr defTabSz="762000">
                <a:spcBef>
                  <a:spcPts val="600"/>
                </a:spcBef>
              </a:pPr>
              <a:r>
                <a:rPr lang="fr-FR" sz="1600" dirty="0" err="1" smtClean="0">
                  <a:latin typeface="Courier New" pitchFamily="49" charset="0"/>
                </a:rPr>
                <a:t>getNom</a:t>
              </a:r>
              <a:r>
                <a:rPr lang="fr-FR" sz="1600" dirty="0" smtClean="0">
                  <a:latin typeface="Courier New" pitchFamily="49" charset="0"/>
                </a:rPr>
                <a:t>()</a:t>
              </a:r>
            </a:p>
            <a:p>
              <a:pPr defTabSz="762000">
                <a:spcBef>
                  <a:spcPts val="600"/>
                </a:spcBef>
              </a:pPr>
              <a:r>
                <a:rPr lang="fr-FR" sz="1600" b="1" dirty="0" err="1" smtClean="0">
                  <a:latin typeface="Courier New" pitchFamily="49" charset="0"/>
                </a:rPr>
                <a:t>getcycle</a:t>
              </a:r>
              <a:r>
                <a:rPr lang="fr-FR" sz="1600" b="1" dirty="0" smtClean="0">
                  <a:latin typeface="Courier New" pitchFamily="49" charset="0"/>
                </a:rPr>
                <a:t>()</a:t>
              </a:r>
            </a:p>
            <a:p>
              <a:pPr defTabSz="762000">
                <a:spcBef>
                  <a:spcPts val="600"/>
                </a:spcBef>
              </a:pPr>
              <a:r>
                <a:rPr lang="fr-FR" sz="1600" b="1" dirty="0" err="1" smtClean="0">
                  <a:latin typeface="Courier New" pitchFamily="49" charset="0"/>
                </a:rPr>
                <a:t>setNom</a:t>
              </a:r>
              <a:r>
                <a:rPr lang="fr-FR" sz="1600" b="1" dirty="0" smtClean="0">
                  <a:latin typeface="Courier New" pitchFamily="49" charset="0"/>
                </a:rPr>
                <a:t>()</a:t>
              </a:r>
            </a:p>
            <a:p>
              <a:pPr defTabSz="762000">
                <a:spcBef>
                  <a:spcPts val="600"/>
                </a:spcBef>
              </a:pPr>
              <a:r>
                <a:rPr lang="fr-FR" sz="1600" b="1" dirty="0" err="1" smtClean="0">
                  <a:latin typeface="Courier New" pitchFamily="49" charset="0"/>
                </a:rPr>
                <a:t>setcycle</a:t>
              </a:r>
              <a:r>
                <a:rPr lang="fr-FR" sz="1600" b="1" dirty="0" smtClean="0">
                  <a:latin typeface="Courier New" pitchFamily="49" charset="0"/>
                </a:rPr>
                <a:t>()</a:t>
              </a:r>
              <a:endParaRPr lang="fr-FR" b="1" dirty="0"/>
            </a:p>
          </p:txBody>
        </p:sp>
        <p:cxnSp>
          <p:nvCxnSpPr>
            <p:cNvPr id="16" name="Connecteur droit 15"/>
            <p:cNvCxnSpPr/>
            <p:nvPr/>
          </p:nvCxnSpPr>
          <p:spPr>
            <a:xfrm rot="10800000">
              <a:off x="785786" y="4071966"/>
              <a:ext cx="2857520" cy="1588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9" name="Connecteur droit 18"/>
          <p:cNvCxnSpPr/>
          <p:nvPr/>
        </p:nvCxnSpPr>
        <p:spPr>
          <a:xfrm rot="5400000">
            <a:off x="1393010" y="3679033"/>
            <a:ext cx="5214974" cy="1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Connecteur droit 22"/>
          <p:cNvCxnSpPr/>
          <p:nvPr/>
        </p:nvCxnSpPr>
        <p:spPr>
          <a:xfrm rot="10800000">
            <a:off x="285720" y="3355973"/>
            <a:ext cx="2857520" cy="1588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Connecteur droit 23"/>
          <p:cNvCxnSpPr/>
          <p:nvPr/>
        </p:nvCxnSpPr>
        <p:spPr>
          <a:xfrm rot="10800000">
            <a:off x="5429256" y="2071678"/>
            <a:ext cx="2857520" cy="1588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1" name="Groupe 30"/>
          <p:cNvGrpSpPr/>
          <p:nvPr/>
        </p:nvGrpSpPr>
        <p:grpSpPr>
          <a:xfrm>
            <a:off x="5572132" y="3643314"/>
            <a:ext cx="2857520" cy="2357478"/>
            <a:chOff x="5000628" y="3643314"/>
            <a:chExt cx="2857520" cy="2357478"/>
          </a:xfrm>
        </p:grpSpPr>
        <p:grpSp>
          <p:nvGrpSpPr>
            <p:cNvPr id="27" name="Groupe 26"/>
            <p:cNvGrpSpPr/>
            <p:nvPr/>
          </p:nvGrpSpPr>
          <p:grpSpPr>
            <a:xfrm>
              <a:off x="5000628" y="3643314"/>
              <a:ext cx="2857520" cy="2357478"/>
              <a:chOff x="785786" y="3429000"/>
              <a:chExt cx="2857520" cy="2357478"/>
            </a:xfrm>
          </p:grpSpPr>
          <p:sp>
            <p:nvSpPr>
              <p:cNvPr id="28" name="Rectangle 27"/>
              <p:cNvSpPr/>
              <p:nvPr/>
            </p:nvSpPr>
            <p:spPr>
              <a:xfrm>
                <a:off x="785786" y="3429000"/>
                <a:ext cx="2857520" cy="2357478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r-FR" sz="2400" u="sng" dirty="0" smtClean="0"/>
                  <a:t>Lydia: Etudiant</a:t>
                </a:r>
              </a:p>
              <a:p>
                <a:pPr defTabSz="762000">
                  <a:spcBef>
                    <a:spcPts val="600"/>
                  </a:spcBef>
                </a:pPr>
                <a:r>
                  <a:rPr lang="fr-FR" sz="1600" dirty="0" smtClean="0">
                    <a:solidFill>
                      <a:srgbClr val="FF0000"/>
                    </a:solidFill>
                    <a:latin typeface="Courier New" pitchFamily="49" charset="0"/>
                  </a:rPr>
                  <a:t>nom= </a:t>
                </a:r>
                <a:r>
                  <a:rPr lang="fr-FR" sz="1600" dirty="0" smtClean="0">
                    <a:solidFill>
                      <a:srgbClr val="FF0000"/>
                    </a:solidFill>
                  </a:rPr>
                  <a:t>" </a:t>
                </a:r>
                <a:r>
                  <a:rPr lang="fr-FR" sz="1600" dirty="0" smtClean="0">
                    <a:solidFill>
                      <a:srgbClr val="FF0000"/>
                    </a:solidFill>
                    <a:latin typeface="Courier New" pitchFamily="49" charset="0"/>
                  </a:rPr>
                  <a:t>H . Lydia</a:t>
                </a:r>
                <a:r>
                  <a:rPr lang="fr-FR" sz="1600" dirty="0" smtClean="0">
                    <a:solidFill>
                      <a:srgbClr val="FF0000"/>
                    </a:solidFill>
                  </a:rPr>
                  <a:t> "</a:t>
                </a:r>
                <a:r>
                  <a:rPr lang="fr-FR" sz="1600" dirty="0" smtClean="0">
                    <a:solidFill>
                      <a:srgbClr val="FF0000"/>
                    </a:solidFill>
                    <a:latin typeface="Courier New" pitchFamily="49" charset="0"/>
                  </a:rPr>
                  <a:t>; </a:t>
                </a:r>
              </a:p>
              <a:p>
                <a:pPr defTabSz="762000">
                  <a:spcBef>
                    <a:spcPts val="600"/>
                  </a:spcBef>
                </a:pPr>
                <a:r>
                  <a:rPr lang="fr-FR" sz="1600" dirty="0" smtClean="0">
                    <a:solidFill>
                      <a:srgbClr val="FF0000"/>
                    </a:solidFill>
                    <a:latin typeface="Courier New" pitchFamily="49" charset="0"/>
                  </a:rPr>
                  <a:t>cycle=</a:t>
                </a:r>
                <a:r>
                  <a:rPr lang="fr-FR" sz="1600" dirty="0" smtClean="0">
                    <a:solidFill>
                      <a:srgbClr val="FF0000"/>
                    </a:solidFill>
                  </a:rPr>
                  <a:t> "Doctorat "</a:t>
                </a:r>
                <a:r>
                  <a:rPr lang="fr-FR" sz="1600" dirty="0" smtClean="0">
                    <a:solidFill>
                      <a:srgbClr val="FF0000"/>
                    </a:solidFill>
                    <a:latin typeface="Courier New" pitchFamily="49" charset="0"/>
                  </a:rPr>
                  <a:t>;</a:t>
                </a:r>
              </a:p>
              <a:p>
                <a:pPr defTabSz="762000">
                  <a:spcBef>
                    <a:spcPts val="600"/>
                  </a:spcBef>
                </a:pPr>
                <a:r>
                  <a:rPr lang="fr-FR" sz="1600" dirty="0" err="1" smtClean="0">
                    <a:latin typeface="Courier New" pitchFamily="49" charset="0"/>
                  </a:rPr>
                  <a:t>getNom</a:t>
                </a:r>
                <a:r>
                  <a:rPr lang="fr-FR" sz="1600" dirty="0" smtClean="0">
                    <a:latin typeface="Courier New" pitchFamily="49" charset="0"/>
                  </a:rPr>
                  <a:t>()</a:t>
                </a:r>
              </a:p>
              <a:p>
                <a:pPr defTabSz="762000">
                  <a:spcBef>
                    <a:spcPts val="600"/>
                  </a:spcBef>
                </a:pPr>
                <a:r>
                  <a:rPr lang="fr-FR" sz="1600" b="1" dirty="0" err="1" smtClean="0">
                    <a:latin typeface="Courier New" pitchFamily="49" charset="0"/>
                  </a:rPr>
                  <a:t>getcycle</a:t>
                </a:r>
                <a:r>
                  <a:rPr lang="fr-FR" sz="1600" b="1" dirty="0" smtClean="0">
                    <a:latin typeface="Courier New" pitchFamily="49" charset="0"/>
                  </a:rPr>
                  <a:t>()</a:t>
                </a:r>
              </a:p>
              <a:p>
                <a:pPr defTabSz="762000">
                  <a:spcBef>
                    <a:spcPts val="600"/>
                  </a:spcBef>
                </a:pPr>
                <a:r>
                  <a:rPr lang="fr-FR" sz="1600" b="1" dirty="0" err="1" smtClean="0">
                    <a:latin typeface="Courier New" pitchFamily="49" charset="0"/>
                  </a:rPr>
                  <a:t>setNom</a:t>
                </a:r>
                <a:r>
                  <a:rPr lang="fr-FR" sz="1600" b="1" dirty="0" smtClean="0">
                    <a:latin typeface="Courier New" pitchFamily="49" charset="0"/>
                  </a:rPr>
                  <a:t>()</a:t>
                </a:r>
              </a:p>
              <a:p>
                <a:pPr defTabSz="762000">
                  <a:spcBef>
                    <a:spcPts val="600"/>
                  </a:spcBef>
                </a:pPr>
                <a:r>
                  <a:rPr lang="fr-FR" sz="1600" b="1" dirty="0" err="1" smtClean="0">
                    <a:latin typeface="Courier New" pitchFamily="49" charset="0"/>
                  </a:rPr>
                  <a:t>setcycle</a:t>
                </a:r>
                <a:r>
                  <a:rPr lang="fr-FR" sz="1600" b="1" dirty="0" smtClean="0">
                    <a:latin typeface="Courier New" pitchFamily="49" charset="0"/>
                  </a:rPr>
                  <a:t>()</a:t>
                </a:r>
                <a:endParaRPr lang="fr-FR" b="1" dirty="0"/>
              </a:p>
            </p:txBody>
          </p:sp>
          <p:cxnSp>
            <p:nvCxnSpPr>
              <p:cNvPr id="29" name="Connecteur droit 28"/>
              <p:cNvCxnSpPr/>
              <p:nvPr/>
            </p:nvCxnSpPr>
            <p:spPr>
              <a:xfrm rot="10800000">
                <a:off x="785786" y="3857629"/>
                <a:ext cx="2857520" cy="1588"/>
              </a:xfrm>
              <a:prstGeom prst="line">
                <a:avLst/>
              </a:prstGeom>
              <a:ln w="254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30" name="Connecteur droit 29"/>
            <p:cNvCxnSpPr/>
            <p:nvPr/>
          </p:nvCxnSpPr>
          <p:spPr>
            <a:xfrm rot="10800000">
              <a:off x="5000628" y="4714884"/>
              <a:ext cx="2857520" cy="1588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4" name="Connecteur en angle 33"/>
          <p:cNvCxnSpPr>
            <a:stCxn id="4" idx="3"/>
            <a:endCxn id="15" idx="1"/>
          </p:cNvCxnSpPr>
          <p:nvPr/>
        </p:nvCxnSpPr>
        <p:spPr>
          <a:xfrm flipV="1">
            <a:off x="3143240" y="2178847"/>
            <a:ext cx="2286016" cy="1285860"/>
          </a:xfrm>
          <a:prstGeom prst="bentConnector3">
            <a:avLst>
              <a:gd name="adj1" fmla="val 67931"/>
            </a:avLst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en angle 35"/>
          <p:cNvCxnSpPr>
            <a:stCxn id="4" idx="3"/>
            <a:endCxn id="28" idx="1"/>
          </p:cNvCxnSpPr>
          <p:nvPr/>
        </p:nvCxnSpPr>
        <p:spPr>
          <a:xfrm>
            <a:off x="3143240" y="3464707"/>
            <a:ext cx="2428892" cy="1357346"/>
          </a:xfrm>
          <a:prstGeom prst="bentConnector3">
            <a:avLst>
              <a:gd name="adj1" fmla="val 63631"/>
            </a:avLst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ZoneTexte 44"/>
          <p:cNvSpPr txBox="1"/>
          <p:nvPr/>
        </p:nvSpPr>
        <p:spPr>
          <a:xfrm>
            <a:off x="785786" y="6110607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Classe </a:t>
            </a:r>
            <a:endParaRPr lang="fr-FR" b="1" dirty="0"/>
          </a:p>
        </p:txBody>
      </p:sp>
      <p:sp>
        <p:nvSpPr>
          <p:cNvPr id="46" name="ZoneTexte 45"/>
          <p:cNvSpPr txBox="1"/>
          <p:nvPr/>
        </p:nvSpPr>
        <p:spPr>
          <a:xfrm>
            <a:off x="5357818" y="6215082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Objets (instances)</a:t>
            </a:r>
            <a:endParaRPr lang="fr-FR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-214338"/>
            <a:ext cx="8229600" cy="928670"/>
          </a:xfrm>
        </p:spPr>
        <p:txBody>
          <a:bodyPr/>
          <a:lstStyle/>
          <a:p>
            <a:r>
              <a:rPr lang="fr-FR" dirty="0" smtClean="0"/>
              <a:t>Les constructeurs (1)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714356"/>
            <a:ext cx="8501122" cy="2357453"/>
          </a:xfrm>
        </p:spPr>
        <p:txBody>
          <a:bodyPr>
            <a:normAutofit fontScale="85000" lnSpcReduction="20000"/>
          </a:bodyPr>
          <a:lstStyle/>
          <a:p>
            <a:r>
              <a:rPr lang="fr-FR" sz="2800" dirty="0" smtClean="0"/>
              <a:t>L'appel de </a:t>
            </a:r>
            <a:r>
              <a:rPr lang="fr-FR" sz="2800" b="1" dirty="0" smtClean="0">
                <a:solidFill>
                  <a:srgbClr val="FF0000"/>
                </a:solidFill>
              </a:rPr>
              <a:t>new</a:t>
            </a:r>
            <a:r>
              <a:rPr lang="fr-FR" sz="2800" dirty="0" smtClean="0"/>
              <a:t> pour créer un nouvel objet déclenche, dans l'ordre :</a:t>
            </a:r>
          </a:p>
          <a:p>
            <a:pPr lvl="1"/>
            <a:r>
              <a:rPr lang="fr-FR" sz="2400" dirty="0" smtClean="0"/>
              <a:t>L'allocation mémoire nécessaire au stockage de ce nouvel objet et l'initialisation par défaut de ces attributs,</a:t>
            </a:r>
          </a:p>
          <a:p>
            <a:pPr lvl="1"/>
            <a:r>
              <a:rPr lang="fr-FR" sz="2400" dirty="0" smtClean="0"/>
              <a:t>L'initialisation explicite des attributs, s'il y a lieu,</a:t>
            </a:r>
          </a:p>
          <a:p>
            <a:pPr lvl="1"/>
            <a:r>
              <a:rPr lang="fr-FR" sz="2400" dirty="0" smtClean="0"/>
              <a:t>L'exécution d'un </a:t>
            </a:r>
            <a:r>
              <a:rPr lang="fr-FR" sz="2400" b="1" dirty="0" smtClean="0">
                <a:solidFill>
                  <a:srgbClr val="FF0000"/>
                </a:solidFill>
              </a:rPr>
              <a:t>constructeur</a:t>
            </a:r>
            <a:r>
              <a:rPr lang="fr-FR" sz="2400" dirty="0" smtClean="0"/>
              <a:t>.</a:t>
            </a:r>
          </a:p>
          <a:p>
            <a:r>
              <a:rPr lang="fr-FR" sz="2800" dirty="0" smtClean="0"/>
              <a:t>Un </a:t>
            </a:r>
            <a:r>
              <a:rPr lang="fr-FR" sz="2800" b="1" dirty="0" smtClean="0">
                <a:solidFill>
                  <a:srgbClr val="FF0000"/>
                </a:solidFill>
              </a:rPr>
              <a:t>constructeur</a:t>
            </a:r>
            <a:r>
              <a:rPr lang="fr-FR" sz="2800" dirty="0" smtClean="0"/>
              <a:t> est une méthode d'initialisation</a:t>
            </a:r>
            <a:r>
              <a:rPr lang="fr-FR" dirty="0" smtClean="0"/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4786314" y="3071810"/>
            <a:ext cx="4357686" cy="2462213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762000"/>
            <a:r>
              <a:rPr lang="fr-FR" sz="1400" b="1" dirty="0" smtClean="0">
                <a:latin typeface="Courier New" pitchFamily="49" charset="0"/>
              </a:rPr>
              <a:t>class</a:t>
            </a:r>
            <a:r>
              <a:rPr lang="fr-FR" sz="1400" dirty="0" smtClean="0">
                <a:latin typeface="Courier New" pitchFamily="49" charset="0"/>
              </a:rPr>
              <a:t> Point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{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double x; // abscisse du point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double y; // ordonnée du point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// constructeur 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</a:t>
            </a:r>
            <a:r>
              <a:rPr lang="fr-FR" sz="1400" b="1" dirty="0" smtClean="0">
                <a:latin typeface="Courier New" pitchFamily="49" charset="0"/>
              </a:rPr>
              <a:t>Point (double </a:t>
            </a:r>
            <a:r>
              <a:rPr lang="fr-FR" sz="1400" b="1" dirty="0" err="1" smtClean="0">
                <a:latin typeface="Courier New" pitchFamily="49" charset="0"/>
              </a:rPr>
              <a:t>dx</a:t>
            </a:r>
            <a:r>
              <a:rPr lang="fr-FR" sz="1400" b="1" dirty="0" smtClean="0">
                <a:latin typeface="Courier New" pitchFamily="49" charset="0"/>
              </a:rPr>
              <a:t>, double </a:t>
            </a:r>
            <a:r>
              <a:rPr lang="fr-FR" sz="1400" b="1" dirty="0" err="1" smtClean="0">
                <a:latin typeface="Courier New" pitchFamily="49" charset="0"/>
              </a:rPr>
              <a:t>dy</a:t>
            </a:r>
            <a:r>
              <a:rPr lang="fr-FR" sz="1400" b="1" dirty="0" smtClean="0">
                <a:latin typeface="Courier New" pitchFamily="49" charset="0"/>
              </a:rPr>
              <a:t>){</a:t>
            </a:r>
          </a:p>
          <a:p>
            <a:pPr defTabSz="762000"/>
            <a:r>
              <a:rPr lang="fr-FR" sz="1400" b="1" dirty="0" smtClean="0">
                <a:latin typeface="Courier New" pitchFamily="49" charset="0"/>
              </a:rPr>
              <a:t>	 x=</a:t>
            </a:r>
            <a:r>
              <a:rPr lang="fr-FR" sz="1400" b="1" dirty="0" err="1" smtClean="0">
                <a:latin typeface="Courier New" pitchFamily="49" charset="0"/>
              </a:rPr>
              <a:t>dx</a:t>
            </a:r>
            <a:r>
              <a:rPr lang="fr-FR" sz="1400" b="1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sz="1400" b="1" dirty="0" smtClean="0">
                <a:latin typeface="Courier New" pitchFamily="49" charset="0"/>
              </a:rPr>
              <a:t>	 y=</a:t>
            </a:r>
            <a:r>
              <a:rPr lang="fr-FR" sz="1400" b="1" dirty="0" err="1" smtClean="0">
                <a:latin typeface="Courier New" pitchFamily="49" charset="0"/>
              </a:rPr>
              <a:t>dy</a:t>
            </a:r>
            <a:r>
              <a:rPr lang="fr-FR" sz="1400" b="1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sz="1400" b="1" dirty="0" smtClean="0">
                <a:latin typeface="Courier New" pitchFamily="49" charset="0"/>
              </a:rPr>
              <a:t>	}</a:t>
            </a:r>
            <a:r>
              <a:rPr lang="fr-FR" sz="1400" dirty="0" smtClean="0">
                <a:latin typeface="Courier New" pitchFamily="49" charset="0"/>
              </a:rPr>
              <a:t>  </a:t>
            </a: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	</a:t>
            </a:r>
            <a:endParaRPr lang="fr-FR" sz="1400" b="1" dirty="0" smtClean="0">
              <a:latin typeface="Courier New" pitchFamily="49" charset="0"/>
            </a:endParaRPr>
          </a:p>
          <a:p>
            <a:pPr defTabSz="762000"/>
            <a:r>
              <a:rPr lang="fr-FR" sz="1400" dirty="0" smtClean="0">
                <a:latin typeface="Courier New" pitchFamily="49" charset="0"/>
              </a:rPr>
              <a:t>}</a:t>
            </a:r>
            <a:endParaRPr lang="fr-FR" sz="1600" dirty="0"/>
          </a:p>
        </p:txBody>
      </p:sp>
      <p:grpSp>
        <p:nvGrpSpPr>
          <p:cNvPr id="17" name="Groupe 16"/>
          <p:cNvGrpSpPr/>
          <p:nvPr/>
        </p:nvGrpSpPr>
        <p:grpSpPr>
          <a:xfrm>
            <a:off x="357158" y="3286124"/>
            <a:ext cx="5214974" cy="2031325"/>
            <a:chOff x="357158" y="3286124"/>
            <a:chExt cx="5214974" cy="2031325"/>
          </a:xfrm>
        </p:grpSpPr>
        <p:sp>
          <p:nvSpPr>
            <p:cNvPr id="792580" name="Text Box 4"/>
            <p:cNvSpPr txBox="1">
              <a:spLocks noChangeArrowheads="1"/>
            </p:cNvSpPr>
            <p:nvPr/>
          </p:nvSpPr>
          <p:spPr bwMode="auto">
            <a:xfrm>
              <a:off x="357158" y="3286124"/>
              <a:ext cx="3908425" cy="2031325"/>
            </a:xfrm>
            <a:prstGeom prst="rect">
              <a:avLst/>
            </a:prstGeom>
            <a:noFill/>
            <a:ln w="254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square">
              <a:spAutoFit/>
            </a:bodyPr>
            <a:lstStyle/>
            <a:p>
              <a:pPr defTabSz="762000"/>
              <a:r>
                <a:rPr lang="fr-FR" dirty="0"/>
                <a:t>public class </a:t>
              </a:r>
              <a:r>
                <a:rPr lang="fr-FR" dirty="0" err="1" smtClean="0"/>
                <a:t>TestPoint</a:t>
              </a:r>
              <a:endParaRPr lang="fr-FR" dirty="0"/>
            </a:p>
            <a:p>
              <a:pPr defTabSz="762000"/>
              <a:r>
                <a:rPr lang="fr-FR" dirty="0"/>
                <a:t>{ </a:t>
              </a:r>
            </a:p>
            <a:p>
              <a:pPr defTabSz="762000"/>
              <a:r>
                <a:rPr lang="fr-FR" dirty="0"/>
                <a:t>  public </a:t>
              </a:r>
              <a:r>
                <a:rPr lang="fr-FR" dirty="0" err="1"/>
                <a:t>static</a:t>
              </a:r>
              <a:r>
                <a:rPr lang="fr-FR" dirty="0"/>
                <a:t> </a:t>
              </a:r>
              <a:r>
                <a:rPr lang="fr-FR" dirty="0" err="1"/>
                <a:t>void</a:t>
              </a:r>
              <a:r>
                <a:rPr lang="fr-FR" dirty="0"/>
                <a:t> main(String </a:t>
              </a:r>
              <a:r>
                <a:rPr lang="fr-FR" dirty="0" err="1"/>
                <a:t>args</a:t>
              </a:r>
              <a:r>
                <a:rPr lang="fr-FR" dirty="0"/>
                <a:t>[]) </a:t>
              </a:r>
            </a:p>
            <a:p>
              <a:pPr defTabSz="762000"/>
              <a:r>
                <a:rPr lang="fr-FR" dirty="0"/>
                <a:t>  {</a:t>
              </a:r>
            </a:p>
            <a:p>
              <a:pPr defTabSz="762000"/>
              <a:r>
                <a:rPr lang="fr-FR" dirty="0"/>
                <a:t>    </a:t>
              </a:r>
              <a:r>
                <a:rPr lang="fr-FR" b="1" dirty="0" smtClean="0"/>
                <a:t>Point  p1 </a:t>
              </a:r>
              <a:r>
                <a:rPr lang="fr-FR" b="1" dirty="0">
                  <a:solidFill>
                    <a:srgbClr val="FF0000"/>
                  </a:solidFill>
                </a:rPr>
                <a:t>= new </a:t>
              </a:r>
              <a:r>
                <a:rPr lang="fr-FR" b="1" dirty="0" smtClean="0">
                  <a:solidFill>
                    <a:srgbClr val="FF0000"/>
                  </a:solidFill>
                </a:rPr>
                <a:t>Point(3,4)</a:t>
              </a:r>
              <a:endParaRPr lang="fr-FR" b="1" dirty="0">
                <a:solidFill>
                  <a:srgbClr val="FF0000"/>
                </a:solidFill>
              </a:endParaRPr>
            </a:p>
            <a:p>
              <a:pPr defTabSz="762000"/>
              <a:endParaRPr lang="fr-FR" dirty="0" smtClean="0"/>
            </a:p>
            <a:p>
              <a:pPr defTabSz="762000"/>
              <a:r>
                <a:rPr lang="fr-FR" dirty="0" smtClean="0"/>
                <a:t>}  </a:t>
              </a:r>
              <a:r>
                <a:rPr lang="fr-FR" dirty="0"/>
                <a:t>}</a:t>
              </a:r>
            </a:p>
          </p:txBody>
        </p:sp>
        <p:cxnSp>
          <p:nvCxnSpPr>
            <p:cNvPr id="10" name="Connecteur droit avec flèche 9"/>
            <p:cNvCxnSpPr/>
            <p:nvPr/>
          </p:nvCxnSpPr>
          <p:spPr>
            <a:xfrm flipV="1">
              <a:off x="3071802" y="4286256"/>
              <a:ext cx="2500330" cy="28575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e 22"/>
          <p:cNvGrpSpPr/>
          <p:nvPr/>
        </p:nvGrpSpPr>
        <p:grpSpPr>
          <a:xfrm>
            <a:off x="642910" y="5643578"/>
            <a:ext cx="4071966" cy="940836"/>
            <a:chOff x="642910" y="5643578"/>
            <a:chExt cx="4071966" cy="940836"/>
          </a:xfrm>
        </p:grpSpPr>
        <p:sp>
          <p:nvSpPr>
            <p:cNvPr id="12" name="Rectangle 11"/>
            <p:cNvSpPr/>
            <p:nvPr/>
          </p:nvSpPr>
          <p:spPr>
            <a:xfrm>
              <a:off x="3286116" y="5643578"/>
              <a:ext cx="857256" cy="9286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8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fr-FR" sz="2800" dirty="0" smtClean="0">
                  <a:solidFill>
                    <a:schemeClr val="tx1"/>
                  </a:solidFill>
                </a:rPr>
                <a:t>3</a:t>
              </a:r>
            </a:p>
            <a:p>
              <a:pPr algn="ctr"/>
              <a:r>
                <a:rPr lang="fr-FR" sz="2800" dirty="0" smtClean="0">
                  <a:solidFill>
                    <a:schemeClr val="tx1"/>
                  </a:solidFill>
                </a:rPr>
                <a:t>4</a:t>
              </a:r>
            </a:p>
            <a:p>
              <a:pPr algn="ctr"/>
              <a:endParaRPr lang="fr-FR" dirty="0"/>
            </a:p>
          </p:txBody>
        </p:sp>
        <p:sp>
          <p:nvSpPr>
            <p:cNvPr id="13" name="ZoneTexte 12"/>
            <p:cNvSpPr txBox="1"/>
            <p:nvPr/>
          </p:nvSpPr>
          <p:spPr>
            <a:xfrm>
              <a:off x="1071538" y="6000768"/>
              <a:ext cx="642942" cy="3693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fr-FR" b="1" dirty="0"/>
            </a:p>
          </p:txBody>
        </p:sp>
        <p:cxnSp>
          <p:nvCxnSpPr>
            <p:cNvPr id="15" name="Connecteur droit avec flèche 14"/>
            <p:cNvCxnSpPr>
              <a:stCxn id="13" idx="3"/>
            </p:cNvCxnSpPr>
            <p:nvPr/>
          </p:nvCxnSpPr>
          <p:spPr>
            <a:xfrm flipV="1">
              <a:off x="1714480" y="5643579"/>
              <a:ext cx="1500198" cy="54185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 17"/>
            <p:cNvCxnSpPr>
              <a:stCxn id="12" idx="1"/>
              <a:endCxn id="12" idx="3"/>
            </p:cNvCxnSpPr>
            <p:nvPr/>
          </p:nvCxnSpPr>
          <p:spPr>
            <a:xfrm rot="10800000" flipH="1">
              <a:off x="3286116" y="6107925"/>
              <a:ext cx="857256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ZoneTexte 18"/>
            <p:cNvSpPr txBox="1"/>
            <p:nvPr/>
          </p:nvSpPr>
          <p:spPr>
            <a:xfrm>
              <a:off x="642910" y="5988626"/>
              <a:ext cx="428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P1</a:t>
              </a:r>
              <a:endParaRPr lang="fr-FR" b="1" dirty="0"/>
            </a:p>
          </p:txBody>
        </p:sp>
        <p:sp>
          <p:nvSpPr>
            <p:cNvPr id="21" name="ZoneTexte 20"/>
            <p:cNvSpPr txBox="1"/>
            <p:nvPr/>
          </p:nvSpPr>
          <p:spPr>
            <a:xfrm>
              <a:off x="4286248" y="5643578"/>
              <a:ext cx="428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x</a:t>
              </a:r>
              <a:endParaRPr lang="fr-FR" b="1" dirty="0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4286248" y="6215082"/>
              <a:ext cx="428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y</a:t>
              </a:r>
              <a:endParaRPr lang="fr-FR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42852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Les constructeurs (2)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idx="1"/>
          </p:nvPr>
        </p:nvSpPr>
        <p:spPr>
          <a:xfrm>
            <a:off x="500034" y="1142984"/>
            <a:ext cx="8286808" cy="5143536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Lorsque l'initialisation explicite n'est pas possible (par exemple lorsque la valeur initiale d'un attribut est demandée dynamiquement à l'utilisateur), il est possible de réaliser l'initialisation au travers d'un constructeur.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Le constructeur est une méthode :</a:t>
            </a:r>
          </a:p>
          <a:p>
            <a:pPr lvl="1"/>
            <a:r>
              <a:rPr lang="fr-FR" b="1" dirty="0" smtClean="0">
                <a:solidFill>
                  <a:srgbClr val="FF0000"/>
                </a:solidFill>
              </a:rPr>
              <a:t>de même nom que la classe,</a:t>
            </a:r>
          </a:p>
          <a:p>
            <a:pPr lvl="1"/>
            <a:r>
              <a:rPr lang="fr-FR" b="1" dirty="0" smtClean="0">
                <a:solidFill>
                  <a:srgbClr val="FF0000"/>
                </a:solidFill>
              </a:rPr>
              <a:t>sans type de retour</a:t>
            </a:r>
            <a:r>
              <a:rPr lang="fr-FR" dirty="0" smtClean="0"/>
              <a:t>.</a:t>
            </a:r>
          </a:p>
          <a:p>
            <a:r>
              <a:rPr lang="fr-FR" dirty="0" smtClean="0"/>
              <a:t>Toute classe possède </a:t>
            </a:r>
            <a:r>
              <a:rPr lang="fr-FR" dirty="0" smtClean="0">
                <a:solidFill>
                  <a:srgbClr val="FF0000"/>
                </a:solidFill>
              </a:rPr>
              <a:t>au moins </a:t>
            </a:r>
            <a:r>
              <a:rPr lang="fr-FR" dirty="0" smtClean="0"/>
              <a:t>un constructeur. Si le programmeur ne l'écrit pas, il en existe un </a:t>
            </a:r>
            <a:r>
              <a:rPr lang="fr-FR" dirty="0" smtClean="0">
                <a:solidFill>
                  <a:srgbClr val="FF0000"/>
                </a:solidFill>
              </a:rPr>
              <a:t>par défaut, sans paramètres, de code vide</a:t>
            </a:r>
            <a:r>
              <a:rPr lang="fr-FR" dirty="0" smtClean="0"/>
              <a:t>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/>
          <a:lstStyle/>
          <a:p>
            <a:r>
              <a:rPr lang="fr-FR" dirty="0" smtClean="0"/>
              <a:t>Les constructeurs (3)</a:t>
            </a:r>
          </a:p>
        </p:txBody>
      </p:sp>
      <p:sp>
        <p:nvSpPr>
          <p:cNvPr id="13317" name="Text Box 4"/>
          <p:cNvSpPr txBox="1">
            <a:spLocks noChangeArrowheads="1"/>
          </p:cNvSpPr>
          <p:nvPr/>
        </p:nvSpPr>
        <p:spPr bwMode="auto">
          <a:xfrm>
            <a:off x="571472" y="2133600"/>
            <a:ext cx="4149753" cy="3693319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defTabSz="762000"/>
            <a:r>
              <a:rPr lang="fr-FR" b="1" dirty="0" smtClean="0">
                <a:latin typeface="Courier New" pitchFamily="49" charset="0"/>
              </a:rPr>
              <a:t>public class</a:t>
            </a:r>
            <a:r>
              <a:rPr lang="fr-FR" dirty="0" smtClean="0">
                <a:latin typeface="Courier New" pitchFamily="49" charset="0"/>
              </a:rPr>
              <a:t> Point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{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double x; // abscisse du point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double y; // ordonnée du point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// constructeur 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Point (double </a:t>
            </a:r>
            <a:r>
              <a:rPr lang="fr-FR" b="1" dirty="0" err="1" smtClean="0">
                <a:latin typeface="Courier New" pitchFamily="49" charset="0"/>
              </a:rPr>
              <a:t>dx</a:t>
            </a:r>
            <a:r>
              <a:rPr lang="fr-FR" b="1" dirty="0" smtClean="0">
                <a:latin typeface="Courier New" pitchFamily="49" charset="0"/>
              </a:rPr>
              <a:t>, double </a:t>
            </a:r>
            <a:r>
              <a:rPr lang="fr-FR" b="1" dirty="0" err="1" smtClean="0">
                <a:latin typeface="Courier New" pitchFamily="49" charset="0"/>
              </a:rPr>
              <a:t>dy</a:t>
            </a:r>
            <a:r>
              <a:rPr lang="fr-FR" b="1" dirty="0" smtClean="0">
                <a:latin typeface="Courier New" pitchFamily="49" charset="0"/>
              </a:rPr>
              <a:t>){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 x=</a:t>
            </a:r>
            <a:r>
              <a:rPr lang="fr-FR" b="1" dirty="0" err="1" smtClean="0">
                <a:latin typeface="Courier New" pitchFamily="49" charset="0"/>
              </a:rPr>
              <a:t>dx</a:t>
            </a:r>
            <a:r>
              <a:rPr lang="fr-FR" b="1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 y=</a:t>
            </a:r>
            <a:r>
              <a:rPr lang="fr-FR" b="1" dirty="0" err="1" smtClean="0">
                <a:latin typeface="Courier New" pitchFamily="49" charset="0"/>
              </a:rPr>
              <a:t>dy</a:t>
            </a:r>
            <a:r>
              <a:rPr lang="fr-FR" b="1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}</a:t>
            </a:r>
            <a:r>
              <a:rPr lang="fr-FR" dirty="0" smtClean="0">
                <a:latin typeface="Courier New" pitchFamily="49" charset="0"/>
              </a:rPr>
              <a:t>  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	</a:t>
            </a:r>
            <a:endParaRPr lang="fr-FR" b="1" dirty="0" smtClean="0">
              <a:latin typeface="Courier New" pitchFamily="49" charset="0"/>
            </a:endParaRPr>
          </a:p>
          <a:p>
            <a:pPr defTabSz="762000"/>
            <a:r>
              <a:rPr lang="fr-FR" dirty="0" smtClean="0">
                <a:latin typeface="Courier New" pitchFamily="49" charset="0"/>
              </a:rPr>
              <a:t>}</a:t>
            </a:r>
            <a:endParaRPr lang="fr-FR" sz="2000" dirty="0"/>
          </a:p>
        </p:txBody>
      </p:sp>
      <p:sp>
        <p:nvSpPr>
          <p:cNvPr id="13318" name="Text Box 5"/>
          <p:cNvSpPr txBox="1">
            <a:spLocks noChangeArrowheads="1"/>
          </p:cNvSpPr>
          <p:nvPr/>
        </p:nvSpPr>
        <p:spPr bwMode="auto">
          <a:xfrm>
            <a:off x="571472" y="1773784"/>
            <a:ext cx="1100429" cy="36933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defTabSz="762000"/>
            <a:r>
              <a:rPr lang="fr-FR" dirty="0" smtClean="0"/>
              <a:t>Point.java</a:t>
            </a:r>
            <a:endParaRPr lang="fr-FR" dirty="0"/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571472" y="5425130"/>
            <a:ext cx="5929354" cy="1361456"/>
            <a:chOff x="528" y="3552"/>
            <a:chExt cx="4128" cy="427"/>
          </a:xfrm>
        </p:grpSpPr>
        <p:sp>
          <p:nvSpPr>
            <p:cNvPr id="13326" name="Text Box 9"/>
            <p:cNvSpPr txBox="1">
              <a:spLocks noChangeArrowheads="1"/>
            </p:cNvSpPr>
            <p:nvPr/>
          </p:nvSpPr>
          <p:spPr bwMode="auto">
            <a:xfrm>
              <a:off x="528" y="3776"/>
              <a:ext cx="2423" cy="203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square">
              <a:spAutoFit/>
            </a:bodyPr>
            <a:lstStyle/>
            <a:p>
              <a:pPr defTabSz="762000"/>
              <a:r>
                <a:rPr lang="fr-FR" dirty="0">
                  <a:solidFill>
                    <a:srgbClr val="FF0000"/>
                  </a:solidFill>
                </a:rPr>
                <a:t>Va donner une erreur à la compilation</a:t>
              </a:r>
            </a:p>
          </p:txBody>
        </p:sp>
        <p:sp>
          <p:nvSpPr>
            <p:cNvPr id="13327" name="Line 10"/>
            <p:cNvSpPr>
              <a:spLocks noChangeShapeType="1"/>
            </p:cNvSpPr>
            <p:nvPr/>
          </p:nvSpPr>
          <p:spPr bwMode="auto">
            <a:xfrm flipV="1">
              <a:off x="2928" y="3552"/>
              <a:ext cx="1728" cy="24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571750" y="1879710"/>
            <a:ext cx="6143625" cy="2049463"/>
            <a:chOff x="1620" y="1104"/>
            <a:chExt cx="3870" cy="1291"/>
          </a:xfrm>
        </p:grpSpPr>
        <p:sp>
          <p:nvSpPr>
            <p:cNvPr id="13322" name="Text Box 6"/>
            <p:cNvSpPr txBox="1">
              <a:spLocks noChangeArrowheads="1"/>
            </p:cNvSpPr>
            <p:nvPr/>
          </p:nvSpPr>
          <p:spPr bwMode="auto">
            <a:xfrm>
              <a:off x="3312" y="1104"/>
              <a:ext cx="2178" cy="931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square">
              <a:spAutoFit/>
            </a:bodyPr>
            <a:lstStyle/>
            <a:p>
              <a:pPr algn="just" defTabSz="762000"/>
              <a:r>
                <a:rPr lang="fr-FR" dirty="0"/>
                <a:t>Définition d’un </a:t>
              </a:r>
              <a:r>
                <a:rPr lang="fr-FR" dirty="0" smtClean="0"/>
                <a:t>constructeur</a:t>
              </a:r>
              <a:r>
                <a:rPr lang="fr-FR" dirty="0"/>
                <a:t>. Le </a:t>
              </a:r>
            </a:p>
            <a:p>
              <a:pPr algn="just" defTabSz="762000"/>
              <a:r>
                <a:rPr lang="fr-FR" dirty="0"/>
                <a:t>constructeur par défaut </a:t>
              </a:r>
              <a:r>
                <a:rPr lang="fr-FR" dirty="0" smtClean="0"/>
                <a:t>(Point()) n’existe </a:t>
              </a:r>
              <a:r>
                <a:rPr lang="fr-FR" dirty="0"/>
                <a:t>plus.</a:t>
              </a:r>
            </a:p>
            <a:p>
              <a:pPr algn="just" defTabSz="762000"/>
              <a:r>
                <a:rPr lang="fr-FR" dirty="0"/>
                <a:t>Le code </a:t>
              </a:r>
              <a:r>
                <a:rPr lang="fr-FR" dirty="0" smtClean="0"/>
                <a:t> suivant occasionnera une </a:t>
              </a:r>
              <a:r>
                <a:rPr lang="fr-FR" dirty="0"/>
                <a:t>erreur</a:t>
              </a:r>
            </a:p>
          </p:txBody>
        </p:sp>
        <p:sp>
          <p:nvSpPr>
            <p:cNvPr id="13323" name="Line 12"/>
            <p:cNvSpPr>
              <a:spLocks noChangeShapeType="1"/>
            </p:cNvSpPr>
            <p:nvPr/>
          </p:nvSpPr>
          <p:spPr bwMode="auto">
            <a:xfrm flipH="1">
              <a:off x="1620" y="1344"/>
              <a:ext cx="1692" cy="1051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15" name="Groupe 14"/>
          <p:cNvGrpSpPr/>
          <p:nvPr/>
        </p:nvGrpSpPr>
        <p:grpSpPr>
          <a:xfrm>
            <a:off x="4902122" y="3352802"/>
            <a:ext cx="3813282" cy="2794001"/>
            <a:chOff x="4873518" y="3352802"/>
            <a:chExt cx="3813282" cy="2794001"/>
          </a:xfrm>
        </p:grpSpPr>
        <p:grpSp>
          <p:nvGrpSpPr>
            <p:cNvPr id="3" name="Group 14"/>
            <p:cNvGrpSpPr>
              <a:grpSpLocks/>
            </p:cNvGrpSpPr>
            <p:nvPr/>
          </p:nvGrpSpPr>
          <p:grpSpPr bwMode="auto">
            <a:xfrm>
              <a:off x="4876800" y="3352802"/>
              <a:ext cx="3810000" cy="2794001"/>
              <a:chOff x="3072" y="2112"/>
              <a:chExt cx="2400" cy="1760"/>
            </a:xfrm>
          </p:grpSpPr>
          <p:sp>
            <p:nvSpPr>
              <p:cNvPr id="13324" name="Text Box 8"/>
              <p:cNvSpPr txBox="1">
                <a:spLocks noChangeArrowheads="1"/>
              </p:cNvSpPr>
              <p:nvPr/>
            </p:nvSpPr>
            <p:spPr bwMode="auto">
              <a:xfrm>
                <a:off x="3072" y="2592"/>
                <a:ext cx="2400" cy="1280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square">
                <a:spAutoFit/>
              </a:bodyPr>
              <a:lstStyle/>
              <a:p>
                <a:pPr defTabSz="762000"/>
                <a:r>
                  <a:rPr lang="fr-FR" dirty="0"/>
                  <a:t>public class </a:t>
                </a:r>
                <a:r>
                  <a:rPr lang="fr-FR" dirty="0" err="1" smtClean="0"/>
                  <a:t>TestPoint</a:t>
                </a:r>
                <a:endParaRPr lang="fr-FR" dirty="0"/>
              </a:p>
              <a:p>
                <a:pPr defTabSz="762000"/>
                <a:r>
                  <a:rPr lang="fr-FR" dirty="0"/>
                  <a:t>{ </a:t>
                </a:r>
              </a:p>
              <a:p>
                <a:pPr defTabSz="762000"/>
                <a:r>
                  <a:rPr lang="fr-FR" dirty="0"/>
                  <a:t>  public </a:t>
                </a:r>
                <a:r>
                  <a:rPr lang="fr-FR" dirty="0" err="1"/>
                  <a:t>static</a:t>
                </a:r>
                <a:r>
                  <a:rPr lang="fr-FR" dirty="0"/>
                  <a:t> </a:t>
                </a:r>
                <a:r>
                  <a:rPr lang="fr-FR" dirty="0" err="1"/>
                  <a:t>void</a:t>
                </a:r>
                <a:r>
                  <a:rPr lang="fr-FR" dirty="0"/>
                  <a:t> main(String </a:t>
                </a:r>
                <a:r>
                  <a:rPr lang="fr-FR" dirty="0" err="1"/>
                  <a:t>args</a:t>
                </a:r>
                <a:r>
                  <a:rPr lang="fr-FR" dirty="0"/>
                  <a:t>[]) </a:t>
                </a:r>
              </a:p>
              <a:p>
                <a:pPr defTabSz="762000"/>
                <a:r>
                  <a:rPr lang="fr-FR" dirty="0"/>
                  <a:t>  {</a:t>
                </a:r>
              </a:p>
              <a:p>
                <a:pPr defTabSz="762000"/>
                <a:r>
                  <a:rPr lang="fr-FR" dirty="0"/>
                  <a:t>    </a:t>
                </a:r>
                <a:r>
                  <a:rPr lang="fr-FR" dirty="0" smtClean="0"/>
                  <a:t>point P2= </a:t>
                </a:r>
                <a:r>
                  <a:rPr lang="fr-FR" dirty="0">
                    <a:solidFill>
                      <a:srgbClr val="FA1402"/>
                    </a:solidFill>
                  </a:rPr>
                  <a:t>new </a:t>
                </a:r>
                <a:r>
                  <a:rPr lang="fr-FR" dirty="0" smtClean="0">
                    <a:solidFill>
                      <a:srgbClr val="FA1402"/>
                    </a:solidFill>
                  </a:rPr>
                  <a:t>Point();//appel du 	//constructeur par défaut </a:t>
                </a:r>
                <a:endParaRPr lang="fr-FR" dirty="0"/>
              </a:p>
              <a:p>
                <a:pPr defTabSz="762000"/>
                <a:r>
                  <a:rPr lang="fr-FR" dirty="0" smtClean="0"/>
                  <a:t>}  </a:t>
                </a:r>
                <a:r>
                  <a:rPr lang="fr-FR" dirty="0"/>
                  <a:t>}</a:t>
                </a:r>
              </a:p>
            </p:txBody>
          </p:sp>
          <p:sp>
            <p:nvSpPr>
              <p:cNvPr id="13325" name="Line 11"/>
              <p:cNvSpPr>
                <a:spLocks noChangeShapeType="1"/>
              </p:cNvSpPr>
              <p:nvPr/>
            </p:nvSpPr>
            <p:spPr bwMode="auto">
              <a:xfrm>
                <a:off x="4272" y="2112"/>
                <a:ext cx="0" cy="48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4873518" y="3730518"/>
              <a:ext cx="1471685" cy="36933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fr-FR" dirty="0" smtClean="0"/>
                <a:t>TestPoint.java</a:t>
              </a:r>
              <a:endParaRPr lang="fr-FR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3074"/>
          <p:cNvSpPr>
            <a:spLocks noGrp="1" noChangeArrowheads="1"/>
          </p:cNvSpPr>
          <p:nvPr>
            <p:ph type="title"/>
          </p:nvPr>
        </p:nvSpPr>
        <p:spPr>
          <a:xfrm>
            <a:off x="457200" y="-71462"/>
            <a:ext cx="8229600" cy="796908"/>
          </a:xfrm>
        </p:spPr>
        <p:txBody>
          <a:bodyPr/>
          <a:lstStyle/>
          <a:p>
            <a:r>
              <a:rPr lang="fr-FR" dirty="0" smtClean="0"/>
              <a:t>Les constructeurs (4)</a:t>
            </a:r>
          </a:p>
        </p:txBody>
      </p:sp>
      <p:sp>
        <p:nvSpPr>
          <p:cNvPr id="14341" name="Rectangle 3075"/>
          <p:cNvSpPr>
            <a:spLocks noGrp="1" noChangeArrowheads="1"/>
          </p:cNvSpPr>
          <p:nvPr>
            <p:ph idx="1"/>
          </p:nvPr>
        </p:nvSpPr>
        <p:spPr>
          <a:xfrm>
            <a:off x="838200" y="857232"/>
            <a:ext cx="8020080" cy="5314968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Pour une même classe, il peut y avoir </a:t>
            </a:r>
            <a:r>
              <a:rPr lang="fr-FR" dirty="0" smtClean="0">
                <a:solidFill>
                  <a:srgbClr val="FF0000"/>
                </a:solidFill>
              </a:rPr>
              <a:t>plusieurs</a:t>
            </a:r>
            <a:r>
              <a:rPr lang="fr-FR" dirty="0" smtClean="0"/>
              <a:t> constructeurs, de signatures différentes (</a:t>
            </a:r>
            <a:r>
              <a:rPr lang="fr-FR" dirty="0" smtClean="0">
                <a:solidFill>
                  <a:srgbClr val="FF0000"/>
                </a:solidFill>
              </a:rPr>
              <a:t>surcharge</a:t>
            </a:r>
            <a:r>
              <a:rPr lang="fr-FR" dirty="0" smtClean="0"/>
              <a:t>).</a:t>
            </a:r>
          </a:p>
          <a:p>
            <a:r>
              <a:rPr lang="fr-FR" dirty="0" smtClean="0"/>
              <a:t>L'appel de ces constructeurs est réalisé avec le </a:t>
            </a:r>
            <a:r>
              <a:rPr lang="fr-FR" dirty="0" smtClean="0">
                <a:solidFill>
                  <a:srgbClr val="FF0000"/>
                </a:solidFill>
                <a:latin typeface="Times" pitchFamily="18" charset="0"/>
              </a:rPr>
              <a:t>new</a:t>
            </a:r>
            <a:r>
              <a:rPr lang="fr-FR" dirty="0" smtClean="0"/>
              <a:t> auquel on fait passer les paramètres.</a:t>
            </a:r>
          </a:p>
          <a:p>
            <a:pPr lvl="1"/>
            <a:r>
              <a:rPr lang="fr-FR" b="1" dirty="0" smtClean="0">
                <a:latin typeface="Times" pitchFamily="18" charset="0"/>
              </a:rPr>
              <a:t>p1 = new Point(6,4);</a:t>
            </a:r>
            <a:endParaRPr lang="fr-FR" b="1" dirty="0" smtClean="0">
              <a:latin typeface="Courier" pitchFamily="49" charset="0"/>
            </a:endParaRPr>
          </a:p>
          <a:p>
            <a:r>
              <a:rPr lang="fr-FR" dirty="0" smtClean="0"/>
              <a:t>Déclenchement du "bon" constructeur </a:t>
            </a:r>
          </a:p>
          <a:p>
            <a:pPr lvl="1"/>
            <a:r>
              <a:rPr lang="fr-FR" dirty="0" smtClean="0"/>
              <a:t>Il se fait en fonction des paramètres passés lors de l'appel (nombre et types). C'est le mécanisme de "</a:t>
            </a:r>
            <a:r>
              <a:rPr lang="fr-FR" dirty="0" err="1" smtClean="0"/>
              <a:t>lookup</a:t>
            </a:r>
            <a:r>
              <a:rPr lang="fr-FR" dirty="0" smtClean="0"/>
              <a:t>".</a:t>
            </a:r>
          </a:p>
          <a:p>
            <a:r>
              <a:rPr lang="fr-FR" u="sng" dirty="0" smtClean="0">
                <a:solidFill>
                  <a:srgbClr val="CC0000"/>
                </a:solidFill>
              </a:rPr>
              <a:t>Attention</a:t>
            </a:r>
            <a:r>
              <a:rPr lang="fr-FR" sz="2000" dirty="0" smtClean="0"/>
              <a:t> </a:t>
            </a:r>
            <a:endParaRPr lang="fr-FR" dirty="0" smtClean="0"/>
          </a:p>
          <a:p>
            <a:pPr lvl="1"/>
            <a:r>
              <a:rPr lang="fr-FR" dirty="0" smtClean="0"/>
              <a:t>Si le programmeur crée un constructeur (même si c'est un constructeur avec paramètres), le constructeur par défaut n'est plus disponible. Attention aux erreurs de compilation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785794"/>
          </a:xfrm>
        </p:spPr>
        <p:txBody>
          <a:bodyPr/>
          <a:lstStyle/>
          <a:p>
            <a:r>
              <a:rPr lang="fr-FR" dirty="0" smtClean="0"/>
              <a:t>Les constructeurs (5)</a:t>
            </a:r>
          </a:p>
        </p:txBody>
      </p:sp>
      <p:sp>
        <p:nvSpPr>
          <p:cNvPr id="15365" name="Text Box 3"/>
          <p:cNvSpPr txBox="1">
            <a:spLocks noChangeArrowheads="1"/>
          </p:cNvSpPr>
          <p:nvPr/>
        </p:nvSpPr>
        <p:spPr bwMode="auto">
          <a:xfrm>
            <a:off x="285720" y="1214422"/>
            <a:ext cx="4429156" cy="535531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defTabSz="762000"/>
            <a:r>
              <a:rPr lang="fr-FR" b="1" dirty="0" smtClean="0">
                <a:latin typeface="Courier New" pitchFamily="49" charset="0"/>
              </a:rPr>
              <a:t>public class</a:t>
            </a:r>
            <a:r>
              <a:rPr lang="fr-FR" dirty="0" smtClean="0">
                <a:latin typeface="Courier New" pitchFamily="49" charset="0"/>
              </a:rPr>
              <a:t> Point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{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double x; // abscisse du point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double y; // ordonnée du point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// plusieurs constructeurs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Point (){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 x=0;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 y=0;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}</a:t>
            </a:r>
            <a:r>
              <a:rPr lang="fr-FR" dirty="0" smtClean="0">
                <a:latin typeface="Courier New" pitchFamily="49" charset="0"/>
              </a:rPr>
              <a:t>  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 </a:t>
            </a:r>
            <a:r>
              <a:rPr lang="fr-FR" b="1" dirty="0" smtClean="0">
                <a:latin typeface="Courier New" pitchFamily="49" charset="0"/>
              </a:rPr>
              <a:t>Point (double </a:t>
            </a:r>
            <a:r>
              <a:rPr lang="fr-FR" b="1" dirty="0" err="1" smtClean="0">
                <a:latin typeface="Courier New" pitchFamily="49" charset="0"/>
              </a:rPr>
              <a:t>dx</a:t>
            </a:r>
            <a:r>
              <a:rPr lang="fr-FR" b="1" dirty="0" smtClean="0">
                <a:latin typeface="Courier New" pitchFamily="49" charset="0"/>
              </a:rPr>
              <a:t>){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 x=</a:t>
            </a:r>
            <a:r>
              <a:rPr lang="fr-FR" b="1" dirty="0" err="1" smtClean="0">
                <a:latin typeface="Courier New" pitchFamily="49" charset="0"/>
              </a:rPr>
              <a:t>dx</a:t>
            </a:r>
            <a:r>
              <a:rPr lang="fr-FR" b="1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 y=0;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}</a:t>
            </a:r>
            <a:r>
              <a:rPr lang="fr-FR" dirty="0" smtClean="0">
                <a:latin typeface="Courier New" pitchFamily="49" charset="0"/>
              </a:rPr>
              <a:t>  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Point (double </a:t>
            </a:r>
            <a:r>
              <a:rPr lang="fr-FR" b="1" dirty="0" err="1" smtClean="0">
                <a:latin typeface="Courier New" pitchFamily="49" charset="0"/>
              </a:rPr>
              <a:t>dx</a:t>
            </a:r>
            <a:r>
              <a:rPr lang="fr-FR" b="1" dirty="0" smtClean="0">
                <a:latin typeface="Courier New" pitchFamily="49" charset="0"/>
              </a:rPr>
              <a:t>, double </a:t>
            </a:r>
            <a:r>
              <a:rPr lang="fr-FR" b="1" dirty="0" err="1" smtClean="0">
                <a:latin typeface="Courier New" pitchFamily="49" charset="0"/>
              </a:rPr>
              <a:t>dy</a:t>
            </a:r>
            <a:r>
              <a:rPr lang="fr-FR" b="1" dirty="0" smtClean="0">
                <a:latin typeface="Courier New" pitchFamily="49" charset="0"/>
              </a:rPr>
              <a:t>){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 x=</a:t>
            </a:r>
            <a:r>
              <a:rPr lang="fr-FR" b="1" dirty="0" err="1" smtClean="0">
                <a:latin typeface="Courier New" pitchFamily="49" charset="0"/>
              </a:rPr>
              <a:t>dx</a:t>
            </a:r>
            <a:r>
              <a:rPr lang="fr-FR" b="1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 y=</a:t>
            </a:r>
            <a:r>
              <a:rPr lang="fr-FR" b="1" dirty="0" err="1" smtClean="0">
                <a:latin typeface="Courier New" pitchFamily="49" charset="0"/>
              </a:rPr>
              <a:t>dy</a:t>
            </a:r>
            <a:r>
              <a:rPr lang="fr-FR" b="1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}</a:t>
            </a:r>
            <a:r>
              <a:rPr lang="fr-FR" dirty="0" smtClean="0">
                <a:latin typeface="Courier New" pitchFamily="49" charset="0"/>
              </a:rPr>
              <a:t>  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	</a:t>
            </a:r>
            <a:endParaRPr lang="fr-FR" b="1" dirty="0" smtClean="0">
              <a:latin typeface="Courier New" pitchFamily="49" charset="0"/>
            </a:endParaRPr>
          </a:p>
          <a:p>
            <a:pPr defTabSz="762000"/>
            <a:r>
              <a:rPr lang="fr-FR" dirty="0" smtClean="0">
                <a:latin typeface="Courier New" pitchFamily="49" charset="0"/>
              </a:rPr>
              <a:t>}</a:t>
            </a:r>
            <a:endParaRPr lang="fr-FR" sz="2000" dirty="0"/>
          </a:p>
        </p:txBody>
      </p:sp>
      <p:sp>
        <p:nvSpPr>
          <p:cNvPr id="15366" name="Text Box 4"/>
          <p:cNvSpPr txBox="1">
            <a:spLocks noChangeArrowheads="1"/>
          </p:cNvSpPr>
          <p:nvPr/>
        </p:nvSpPr>
        <p:spPr bwMode="auto">
          <a:xfrm>
            <a:off x="285720" y="848858"/>
            <a:ext cx="1100429" cy="36933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defTabSz="762000"/>
            <a:r>
              <a:rPr lang="fr-FR" dirty="0" smtClean="0"/>
              <a:t>Point.java</a:t>
            </a:r>
            <a:endParaRPr lang="fr-FR" dirty="0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642798" y="2534287"/>
            <a:ext cx="2714888" cy="1323574"/>
            <a:chOff x="1410" y="1355"/>
            <a:chExt cx="3930" cy="1160"/>
          </a:xfrm>
        </p:grpSpPr>
        <p:sp>
          <p:nvSpPr>
            <p:cNvPr id="15371" name="Text Box 5"/>
            <p:cNvSpPr txBox="1">
              <a:spLocks noChangeArrowheads="1"/>
            </p:cNvSpPr>
            <p:nvPr/>
          </p:nvSpPr>
          <p:spPr bwMode="auto">
            <a:xfrm>
              <a:off x="3360" y="1355"/>
              <a:ext cx="1980" cy="1160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square">
              <a:spAutoFit/>
            </a:bodyPr>
            <a:lstStyle/>
            <a:p>
              <a:pPr defTabSz="762000"/>
              <a:r>
                <a:rPr lang="fr-FR" sz="1600" b="1" dirty="0">
                  <a:solidFill>
                    <a:srgbClr val="0070C0"/>
                  </a:solidFill>
                </a:rPr>
                <a:t>Redéfinition d’un </a:t>
              </a:r>
            </a:p>
            <a:p>
              <a:pPr defTabSz="762000"/>
              <a:r>
                <a:rPr lang="fr-FR" sz="1600" b="1" dirty="0">
                  <a:solidFill>
                    <a:srgbClr val="0070C0"/>
                  </a:solidFill>
                </a:rPr>
                <a:t>Constructeur sans paramètres</a:t>
              </a:r>
            </a:p>
          </p:txBody>
        </p:sp>
        <p:sp>
          <p:nvSpPr>
            <p:cNvPr id="15372" name="Line 6"/>
            <p:cNvSpPr>
              <a:spLocks noChangeShapeType="1"/>
            </p:cNvSpPr>
            <p:nvPr/>
          </p:nvSpPr>
          <p:spPr bwMode="auto">
            <a:xfrm flipH="1">
              <a:off x="1410" y="1440"/>
              <a:ext cx="1950" cy="136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4428469" y="5357433"/>
            <a:ext cx="4572476" cy="1429154"/>
            <a:chOff x="2431" y="2134"/>
            <a:chExt cx="2990" cy="1217"/>
          </a:xfrm>
        </p:grpSpPr>
        <p:sp>
          <p:nvSpPr>
            <p:cNvPr id="15369" name="Text Box 7"/>
            <p:cNvSpPr txBox="1">
              <a:spLocks noChangeArrowheads="1"/>
            </p:cNvSpPr>
            <p:nvPr/>
          </p:nvSpPr>
          <p:spPr bwMode="auto">
            <a:xfrm>
              <a:off x="3168" y="2256"/>
              <a:ext cx="2253" cy="1095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square">
              <a:spAutoFit/>
            </a:bodyPr>
            <a:lstStyle/>
            <a:p>
              <a:pPr defTabSz="762000"/>
              <a:r>
                <a:rPr lang="fr-FR" dirty="0"/>
                <a:t>On définit plusieurs constructeurs </a:t>
              </a:r>
            </a:p>
            <a:p>
              <a:pPr defTabSz="762000"/>
              <a:r>
                <a:rPr lang="fr-FR" dirty="0"/>
                <a:t>qui se différencient uniquement </a:t>
              </a:r>
            </a:p>
            <a:p>
              <a:pPr defTabSz="762000"/>
              <a:r>
                <a:rPr lang="fr-FR" dirty="0"/>
                <a:t>par leurs paramètres </a:t>
              </a:r>
              <a:r>
                <a:rPr lang="fr-FR" dirty="0" smtClean="0"/>
                <a:t>(surcharge)</a:t>
              </a:r>
              <a:endParaRPr lang="fr-FR" dirty="0"/>
            </a:p>
          </p:txBody>
        </p:sp>
        <p:sp>
          <p:nvSpPr>
            <p:cNvPr id="15370" name="Line 8"/>
            <p:cNvSpPr>
              <a:spLocks noChangeShapeType="1"/>
            </p:cNvSpPr>
            <p:nvPr/>
          </p:nvSpPr>
          <p:spPr bwMode="auto">
            <a:xfrm flipH="1" flipV="1">
              <a:off x="2431" y="2134"/>
              <a:ext cx="737" cy="36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19" name="Groupe 18"/>
          <p:cNvGrpSpPr/>
          <p:nvPr/>
        </p:nvGrpSpPr>
        <p:grpSpPr>
          <a:xfrm>
            <a:off x="4858144" y="857232"/>
            <a:ext cx="4357718" cy="4278502"/>
            <a:chOff x="4858144" y="857232"/>
            <a:chExt cx="4357718" cy="4278502"/>
          </a:xfrm>
        </p:grpSpPr>
        <p:sp>
          <p:nvSpPr>
            <p:cNvPr id="13" name="Text Box 8"/>
            <p:cNvSpPr txBox="1">
              <a:spLocks noChangeArrowheads="1"/>
            </p:cNvSpPr>
            <p:nvPr/>
          </p:nvSpPr>
          <p:spPr bwMode="auto">
            <a:xfrm>
              <a:off x="4929544" y="1230188"/>
              <a:ext cx="3810000" cy="3416320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square">
              <a:spAutoFit/>
            </a:bodyPr>
            <a:lstStyle/>
            <a:p>
              <a:pPr defTabSz="762000"/>
              <a:r>
                <a:rPr lang="fr-FR" dirty="0"/>
                <a:t>public class </a:t>
              </a:r>
              <a:r>
                <a:rPr lang="fr-FR" dirty="0" err="1" smtClean="0"/>
                <a:t>TestPoint</a:t>
              </a:r>
              <a:endParaRPr lang="fr-FR" dirty="0"/>
            </a:p>
            <a:p>
              <a:pPr defTabSz="762000"/>
              <a:r>
                <a:rPr lang="fr-FR" dirty="0"/>
                <a:t>{ </a:t>
              </a:r>
            </a:p>
            <a:p>
              <a:pPr defTabSz="762000"/>
              <a:r>
                <a:rPr lang="fr-FR" dirty="0"/>
                <a:t>  public </a:t>
              </a:r>
              <a:r>
                <a:rPr lang="fr-FR" dirty="0" err="1"/>
                <a:t>static</a:t>
              </a:r>
              <a:r>
                <a:rPr lang="fr-FR" dirty="0"/>
                <a:t> </a:t>
              </a:r>
              <a:r>
                <a:rPr lang="fr-FR" dirty="0" err="1"/>
                <a:t>void</a:t>
              </a:r>
              <a:r>
                <a:rPr lang="fr-FR" dirty="0"/>
                <a:t> main(String </a:t>
              </a:r>
              <a:r>
                <a:rPr lang="fr-FR" dirty="0" err="1"/>
                <a:t>args</a:t>
              </a:r>
              <a:r>
                <a:rPr lang="fr-FR" dirty="0"/>
                <a:t>[]) </a:t>
              </a:r>
            </a:p>
            <a:p>
              <a:pPr defTabSz="762000"/>
              <a:r>
                <a:rPr lang="fr-FR" dirty="0"/>
                <a:t>  {</a:t>
              </a:r>
            </a:p>
            <a:p>
              <a:pPr defTabSz="762000"/>
              <a:r>
                <a:rPr lang="fr-FR" dirty="0"/>
                <a:t>    </a:t>
              </a:r>
              <a:r>
                <a:rPr lang="fr-FR" dirty="0" smtClean="0"/>
                <a:t>Point p1= </a:t>
              </a:r>
              <a:r>
                <a:rPr lang="fr-FR" dirty="0"/>
                <a:t>new </a:t>
              </a:r>
              <a:r>
                <a:rPr lang="fr-FR" dirty="0" smtClean="0"/>
                <a:t>Point()</a:t>
              </a:r>
            </a:p>
            <a:p>
              <a:pPr defTabSz="762000"/>
              <a:r>
                <a:rPr lang="fr-FR" dirty="0" smtClean="0"/>
                <a:t>    Point  p2=new Point(3);</a:t>
              </a:r>
            </a:p>
            <a:p>
              <a:pPr defTabSz="762000"/>
              <a:r>
                <a:rPr lang="fr-FR" dirty="0" smtClean="0"/>
                <a:t>    Point  p3=new Point(3,4);</a:t>
              </a:r>
            </a:p>
            <a:p>
              <a:pPr defTabSz="762000"/>
              <a:r>
                <a:rPr lang="fr-FR" dirty="0" smtClean="0">
                  <a:solidFill>
                    <a:srgbClr val="FA1402"/>
                  </a:solidFill>
                </a:rPr>
                <a:t>    Point  p3=new Point(3,4,5);</a:t>
              </a:r>
            </a:p>
            <a:p>
              <a:pPr defTabSz="762000"/>
              <a:r>
                <a:rPr lang="fr-FR" dirty="0" smtClean="0">
                  <a:solidFill>
                    <a:srgbClr val="FA1402"/>
                  </a:solidFill>
                </a:rPr>
                <a:t>        </a:t>
              </a:r>
            </a:p>
            <a:p>
              <a:pPr defTabSz="762000"/>
              <a:r>
                <a:rPr lang="fr-FR" dirty="0" smtClean="0"/>
                <a:t>}  </a:t>
              </a:r>
            </a:p>
            <a:p>
              <a:pPr defTabSz="762000"/>
              <a:endParaRPr lang="fr-FR" dirty="0" smtClean="0"/>
            </a:p>
            <a:p>
              <a:pPr defTabSz="762000"/>
              <a:r>
                <a:rPr lang="fr-FR" dirty="0" smtClean="0"/>
                <a:t>}</a:t>
              </a:r>
              <a:endParaRPr lang="fr-FR" dirty="0"/>
            </a:p>
          </p:txBody>
        </p:sp>
        <p:sp>
          <p:nvSpPr>
            <p:cNvPr id="15" name="Text Box 4"/>
            <p:cNvSpPr txBox="1">
              <a:spLocks noChangeArrowheads="1"/>
            </p:cNvSpPr>
            <p:nvPr/>
          </p:nvSpPr>
          <p:spPr bwMode="auto">
            <a:xfrm>
              <a:off x="4929190" y="857232"/>
              <a:ext cx="1471685" cy="36933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fr-FR" dirty="0" smtClean="0"/>
                <a:t>TestPoint.java</a:t>
              </a:r>
              <a:endParaRPr lang="fr-FR" dirty="0"/>
            </a:p>
          </p:txBody>
        </p:sp>
        <p:grpSp>
          <p:nvGrpSpPr>
            <p:cNvPr id="16" name="Group 16"/>
            <p:cNvGrpSpPr>
              <a:grpSpLocks/>
            </p:cNvGrpSpPr>
            <p:nvPr/>
          </p:nvGrpSpPr>
          <p:grpSpPr bwMode="auto">
            <a:xfrm>
              <a:off x="4858144" y="3500445"/>
              <a:ext cx="4357718" cy="1635289"/>
              <a:chOff x="1301" y="3552"/>
              <a:chExt cx="5236" cy="289"/>
            </a:xfrm>
          </p:grpSpPr>
          <p:sp>
            <p:nvSpPr>
              <p:cNvPr id="17" name="Text Box 9"/>
              <p:cNvSpPr txBox="1">
                <a:spLocks noChangeArrowheads="1"/>
              </p:cNvSpPr>
              <p:nvPr/>
            </p:nvSpPr>
            <p:spPr bwMode="auto">
              <a:xfrm>
                <a:off x="1301" y="3776"/>
                <a:ext cx="5236" cy="65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square">
                <a:spAutoFit/>
              </a:bodyPr>
              <a:lstStyle/>
              <a:p>
                <a:pPr defTabSz="762000"/>
                <a:r>
                  <a:rPr lang="fr-FR" dirty="0">
                    <a:solidFill>
                      <a:srgbClr val="FF0000"/>
                    </a:solidFill>
                  </a:rPr>
                  <a:t>Va donner une erreur à la compilation</a:t>
                </a:r>
              </a:p>
            </p:txBody>
          </p:sp>
          <p:sp>
            <p:nvSpPr>
              <p:cNvPr id="18" name="Line 10"/>
              <p:cNvSpPr>
                <a:spLocks noChangeShapeType="1"/>
              </p:cNvSpPr>
              <p:nvPr/>
            </p:nvSpPr>
            <p:spPr bwMode="auto">
              <a:xfrm flipV="1">
                <a:off x="2928" y="3552"/>
                <a:ext cx="1291" cy="24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214314"/>
            <a:ext cx="8229600" cy="571480"/>
          </a:xfrm>
        </p:spPr>
        <p:txBody>
          <a:bodyPr>
            <a:noAutofit/>
          </a:bodyPr>
          <a:lstStyle/>
          <a:p>
            <a:r>
              <a:rPr lang="fr-FR" b="1" dirty="0" smtClean="0"/>
              <a:t>Résumé : Classe et objet en Java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2362200" y="1857364"/>
            <a:ext cx="2670175" cy="1628776"/>
            <a:chOff x="1488" y="1575"/>
            <a:chExt cx="1682" cy="1026"/>
          </a:xfrm>
        </p:grpSpPr>
        <p:sp>
          <p:nvSpPr>
            <p:cNvPr id="16396" name="Rectangle 3"/>
            <p:cNvSpPr>
              <a:spLocks noChangeArrowheads="1"/>
            </p:cNvSpPr>
            <p:nvPr/>
          </p:nvSpPr>
          <p:spPr bwMode="auto">
            <a:xfrm>
              <a:off x="2164" y="1575"/>
              <a:ext cx="1006" cy="102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7" tIns="44450" rIns="90487" bIns="44450">
              <a:spAutoFit/>
            </a:bodyPr>
            <a:lstStyle/>
            <a:p>
              <a:pPr defTabSz="762000"/>
              <a:r>
                <a:rPr lang="fr-FR" sz="2000" dirty="0">
                  <a:solidFill>
                    <a:srgbClr val="00016C"/>
                  </a:solidFill>
                  <a:latin typeface="Times" pitchFamily="18" charset="0"/>
                </a:rPr>
                <a:t>class</a:t>
              </a:r>
              <a:r>
                <a:rPr lang="fr-FR" sz="2000" dirty="0">
                  <a:latin typeface="Times" pitchFamily="18" charset="0"/>
                </a:rPr>
                <a:t> </a:t>
              </a:r>
              <a:r>
                <a:rPr lang="fr-FR" sz="2000" dirty="0" smtClean="0">
                  <a:latin typeface="Times" pitchFamily="18" charset="0"/>
                </a:rPr>
                <a:t>Point</a:t>
              </a:r>
              <a:endParaRPr lang="fr-FR" sz="2000" dirty="0">
                <a:latin typeface="Times" pitchFamily="18" charset="0"/>
              </a:endParaRPr>
            </a:p>
            <a:p>
              <a:pPr defTabSz="762000"/>
              <a:r>
                <a:rPr lang="fr-FR" sz="2000" dirty="0">
                  <a:latin typeface="Times" pitchFamily="18" charset="0"/>
                </a:rPr>
                <a:t>{</a:t>
              </a:r>
            </a:p>
            <a:p>
              <a:pPr defTabSz="762000"/>
              <a:r>
                <a:rPr lang="fr-FR" sz="2000" dirty="0">
                  <a:latin typeface="Times" pitchFamily="18" charset="0"/>
                </a:rPr>
                <a:t>  </a:t>
              </a:r>
              <a:r>
                <a:rPr lang="fr-FR" sz="2000" dirty="0" smtClean="0">
                  <a:solidFill>
                    <a:srgbClr val="00016C"/>
                  </a:solidFill>
                  <a:latin typeface="Times" pitchFamily="18" charset="0"/>
                </a:rPr>
                <a:t>double x</a:t>
              </a:r>
              <a:r>
                <a:rPr lang="fr-FR" sz="2000" dirty="0" smtClean="0">
                  <a:latin typeface="Times" pitchFamily="18" charset="0"/>
                </a:rPr>
                <a:t>;</a:t>
              </a:r>
              <a:endParaRPr lang="fr-FR" sz="2000" dirty="0">
                <a:latin typeface="Times" pitchFamily="18" charset="0"/>
              </a:endParaRPr>
            </a:p>
            <a:p>
              <a:pPr defTabSz="762000"/>
              <a:r>
                <a:rPr lang="fr-FR" sz="2000" dirty="0" smtClean="0">
                  <a:latin typeface="Times" pitchFamily="18" charset="0"/>
                </a:rPr>
                <a:t>double y;</a:t>
              </a:r>
              <a:endParaRPr lang="fr-FR" sz="2000" dirty="0">
                <a:latin typeface="Times" pitchFamily="18" charset="0"/>
              </a:endParaRPr>
            </a:p>
            <a:p>
              <a:pPr defTabSz="762000"/>
              <a:r>
                <a:rPr lang="fr-FR" sz="2000" dirty="0">
                  <a:latin typeface="Times" pitchFamily="18" charset="0"/>
                </a:rPr>
                <a:t>}</a:t>
              </a:r>
              <a:endParaRPr lang="fr-FR" sz="1800" dirty="0">
                <a:latin typeface="Times" pitchFamily="18" charset="0"/>
              </a:endParaRPr>
            </a:p>
          </p:txBody>
        </p:sp>
        <p:sp>
          <p:nvSpPr>
            <p:cNvPr id="16398" name="Line 9"/>
            <p:cNvSpPr>
              <a:spLocks noChangeShapeType="1"/>
            </p:cNvSpPr>
            <p:nvPr/>
          </p:nvSpPr>
          <p:spPr bwMode="auto">
            <a:xfrm>
              <a:off x="1488" y="2208"/>
              <a:ext cx="576" cy="0"/>
            </a:xfrm>
            <a:prstGeom prst="line">
              <a:avLst/>
            </a:prstGeom>
            <a:noFill/>
            <a:ln w="25400" cap="sq">
              <a:solidFill>
                <a:srgbClr val="333333"/>
              </a:solidFill>
              <a:round/>
              <a:headEnd type="none" w="sm" len="sm"/>
              <a:tailEnd type="triangle" w="med" len="med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5105402" y="1277936"/>
            <a:ext cx="3051176" cy="2079626"/>
            <a:chOff x="3216" y="1248"/>
            <a:chExt cx="1922" cy="1310"/>
          </a:xfrm>
        </p:grpSpPr>
        <p:sp>
          <p:nvSpPr>
            <p:cNvPr id="16393" name="Rectangle 5"/>
            <p:cNvSpPr>
              <a:spLocks noChangeArrowheads="1"/>
            </p:cNvSpPr>
            <p:nvPr/>
          </p:nvSpPr>
          <p:spPr bwMode="auto">
            <a:xfrm>
              <a:off x="4180" y="1248"/>
              <a:ext cx="536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7" tIns="44450" rIns="90487" bIns="44450">
              <a:spAutoFit/>
            </a:bodyPr>
            <a:lstStyle/>
            <a:p>
              <a:pPr defTabSz="762000"/>
              <a:r>
                <a:rPr lang="fr-FR" sz="2000" dirty="0" smtClean="0">
                  <a:solidFill>
                    <a:srgbClr val="00016C"/>
                  </a:solidFill>
                  <a:latin typeface="Times" pitchFamily="18" charset="0"/>
                </a:rPr>
                <a:t>Objets</a:t>
              </a:r>
              <a:endParaRPr lang="fr-FR" sz="2000" dirty="0">
                <a:solidFill>
                  <a:srgbClr val="00016C"/>
                </a:solidFill>
                <a:latin typeface="Times" pitchFamily="18" charset="0"/>
              </a:endParaRPr>
            </a:p>
          </p:txBody>
        </p:sp>
        <p:sp>
          <p:nvSpPr>
            <p:cNvPr id="16394" name="Rectangle 6"/>
            <p:cNvSpPr>
              <a:spLocks noChangeArrowheads="1"/>
            </p:cNvSpPr>
            <p:nvPr/>
          </p:nvSpPr>
          <p:spPr bwMode="auto">
            <a:xfrm>
              <a:off x="3888" y="1920"/>
              <a:ext cx="1250" cy="63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7" tIns="44450" rIns="90487" bIns="44450">
              <a:spAutoFit/>
            </a:bodyPr>
            <a:lstStyle/>
            <a:p>
              <a:pPr defTabSz="762000"/>
              <a:r>
                <a:rPr lang="fr-FR" sz="2000" dirty="0" smtClean="0">
                  <a:latin typeface="Times" pitchFamily="18" charset="0"/>
                </a:rPr>
                <a:t>Point       p1, p2;</a:t>
              </a:r>
              <a:endParaRPr lang="fr-FR" sz="2000" dirty="0">
                <a:latin typeface="Times" pitchFamily="18" charset="0"/>
              </a:endParaRPr>
            </a:p>
            <a:p>
              <a:pPr defTabSz="762000"/>
              <a:r>
                <a:rPr lang="fr-FR" sz="2000" dirty="0" smtClean="0">
                  <a:latin typeface="Times" pitchFamily="18" charset="0"/>
                </a:rPr>
                <a:t>p1= </a:t>
              </a:r>
              <a:r>
                <a:rPr lang="fr-FR" sz="2000" dirty="0">
                  <a:solidFill>
                    <a:srgbClr val="00016C"/>
                  </a:solidFill>
                  <a:latin typeface="Times" pitchFamily="18" charset="0"/>
                </a:rPr>
                <a:t>new</a:t>
              </a:r>
              <a:r>
                <a:rPr lang="fr-FR" sz="2000" dirty="0">
                  <a:latin typeface="Times" pitchFamily="18" charset="0"/>
                </a:rPr>
                <a:t> </a:t>
              </a:r>
              <a:r>
                <a:rPr lang="fr-FR" sz="2000" dirty="0" smtClean="0">
                  <a:latin typeface="Times" pitchFamily="18" charset="0"/>
                </a:rPr>
                <a:t>Point </a:t>
              </a:r>
              <a:r>
                <a:rPr lang="fr-FR" sz="2000" dirty="0">
                  <a:latin typeface="Times" pitchFamily="18" charset="0"/>
                </a:rPr>
                <a:t>();</a:t>
              </a:r>
            </a:p>
            <a:p>
              <a:pPr defTabSz="762000"/>
              <a:r>
                <a:rPr lang="fr-FR" sz="2000" dirty="0" smtClean="0">
                  <a:latin typeface="Times" pitchFamily="18" charset="0"/>
                </a:rPr>
                <a:t>p2= </a:t>
              </a:r>
              <a:r>
                <a:rPr lang="fr-FR" sz="2000" dirty="0">
                  <a:solidFill>
                    <a:srgbClr val="00016C"/>
                  </a:solidFill>
                  <a:latin typeface="Times" pitchFamily="18" charset="0"/>
                </a:rPr>
                <a:t>new</a:t>
              </a:r>
              <a:r>
                <a:rPr lang="fr-FR" sz="2000" dirty="0">
                  <a:latin typeface="Times" pitchFamily="18" charset="0"/>
                </a:rPr>
                <a:t> </a:t>
              </a:r>
              <a:r>
                <a:rPr lang="fr-FR" sz="2000" dirty="0" smtClean="0">
                  <a:latin typeface="Times" pitchFamily="18" charset="0"/>
                </a:rPr>
                <a:t>Point </a:t>
              </a:r>
              <a:r>
                <a:rPr lang="fr-FR" sz="2000" dirty="0">
                  <a:latin typeface="Times" pitchFamily="18" charset="0"/>
                </a:rPr>
                <a:t>();</a:t>
              </a:r>
              <a:endParaRPr lang="fr-FR" sz="2000" dirty="0">
                <a:latin typeface="Courier" pitchFamily="49" charset="0"/>
              </a:endParaRPr>
            </a:p>
          </p:txBody>
        </p:sp>
        <p:sp>
          <p:nvSpPr>
            <p:cNvPr id="16395" name="Line 10"/>
            <p:cNvSpPr>
              <a:spLocks noChangeShapeType="1"/>
            </p:cNvSpPr>
            <p:nvPr/>
          </p:nvSpPr>
          <p:spPr bwMode="auto">
            <a:xfrm>
              <a:off x="3216" y="2208"/>
              <a:ext cx="576" cy="0"/>
            </a:xfrm>
            <a:prstGeom prst="line">
              <a:avLst/>
            </a:prstGeom>
            <a:noFill/>
            <a:ln w="25400" cap="sq">
              <a:solidFill>
                <a:srgbClr val="333333"/>
              </a:solidFill>
              <a:round/>
              <a:headEnd type="none" w="sm" len="sm"/>
              <a:tailEnd type="triangle" w="med" len="med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385035" name="Text Box 11"/>
          <p:cNvSpPr txBox="1">
            <a:spLocks noChangeArrowheads="1"/>
          </p:cNvSpPr>
          <p:nvPr/>
        </p:nvSpPr>
        <p:spPr bwMode="auto">
          <a:xfrm>
            <a:off x="285720" y="4429132"/>
            <a:ext cx="8572560" cy="193899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med"/>
          </a:ln>
        </p:spPr>
        <p:txBody>
          <a:bodyPr wrap="square" anchor="ctr">
            <a:spAutoFit/>
          </a:bodyPr>
          <a:lstStyle/>
          <a:p>
            <a:pPr defTabSz="762000"/>
            <a:r>
              <a:rPr lang="fr-FR" sz="2400" dirty="0"/>
              <a:t>L’opérateur d’instanciation en Java est </a:t>
            </a:r>
            <a:r>
              <a:rPr lang="fr-FR" sz="2400" dirty="0">
                <a:solidFill>
                  <a:srgbClr val="00016C"/>
                </a:solidFill>
              </a:rPr>
              <a:t>new</a:t>
            </a:r>
            <a:r>
              <a:rPr lang="fr-FR" sz="2400" dirty="0">
                <a:solidFill>
                  <a:srgbClr val="800080"/>
                </a:solidFill>
              </a:rPr>
              <a:t> </a:t>
            </a:r>
            <a:r>
              <a:rPr lang="fr-FR" sz="2400" dirty="0"/>
              <a:t>:</a:t>
            </a:r>
          </a:p>
          <a:p>
            <a:pPr defTabSz="762000"/>
            <a:r>
              <a:rPr lang="fr-FR" sz="2400" b="1" dirty="0" err="1"/>
              <a:t>MaClasse</a:t>
            </a:r>
            <a:r>
              <a:rPr lang="fr-FR" sz="2400" b="1" dirty="0"/>
              <a:t> </a:t>
            </a:r>
            <a:r>
              <a:rPr lang="fr-FR" sz="2400" b="1" dirty="0" err="1"/>
              <a:t>monObjet</a:t>
            </a:r>
            <a:r>
              <a:rPr lang="fr-FR" sz="2400" b="1" dirty="0"/>
              <a:t> = </a:t>
            </a:r>
            <a:r>
              <a:rPr lang="fr-FR" sz="2400" b="1" dirty="0">
                <a:solidFill>
                  <a:srgbClr val="FF0000"/>
                </a:solidFill>
              </a:rPr>
              <a:t>new</a:t>
            </a:r>
            <a:r>
              <a:rPr lang="fr-FR" sz="2400" b="1" dirty="0"/>
              <a:t> </a:t>
            </a:r>
            <a:r>
              <a:rPr lang="fr-FR" sz="2400" b="1" dirty="0" err="1"/>
              <a:t>MaClasse</a:t>
            </a:r>
            <a:r>
              <a:rPr lang="fr-FR" sz="2400" b="1" dirty="0"/>
              <a:t>();</a:t>
            </a:r>
          </a:p>
          <a:p>
            <a:pPr defTabSz="762000"/>
            <a:r>
              <a:rPr lang="fr-FR" sz="2400" dirty="0"/>
              <a:t>En fait, </a:t>
            </a:r>
            <a:r>
              <a:rPr lang="fr-FR" sz="2400" dirty="0">
                <a:solidFill>
                  <a:srgbClr val="FF0000"/>
                </a:solidFill>
              </a:rPr>
              <a:t>new</a:t>
            </a:r>
            <a:r>
              <a:rPr lang="fr-FR" sz="2400" dirty="0"/>
              <a:t> va </a:t>
            </a:r>
            <a:r>
              <a:rPr lang="fr-FR" sz="2400" dirty="0">
                <a:solidFill>
                  <a:srgbClr val="FF0000"/>
                </a:solidFill>
              </a:rPr>
              <a:t>réserver</a:t>
            </a:r>
            <a:r>
              <a:rPr lang="fr-FR" sz="2400" dirty="0"/>
              <a:t> l’espace mémoire nécessaire pour créer l’objet « </a:t>
            </a:r>
            <a:r>
              <a:rPr lang="fr-FR" sz="2400" dirty="0" err="1"/>
              <a:t>monObjet</a:t>
            </a:r>
            <a:r>
              <a:rPr lang="fr-FR" sz="2400" dirty="0"/>
              <a:t> » de la classe « </a:t>
            </a:r>
            <a:r>
              <a:rPr lang="fr-FR" sz="2400" dirty="0" err="1"/>
              <a:t>MaClasse</a:t>
            </a:r>
            <a:r>
              <a:rPr lang="fr-FR" sz="2400" dirty="0"/>
              <a:t> </a:t>
            </a:r>
            <a:r>
              <a:rPr lang="fr-FR" sz="2400" dirty="0" smtClean="0"/>
              <a:t>», et le </a:t>
            </a:r>
            <a:r>
              <a:rPr lang="fr-FR" sz="2400" b="1" dirty="0" smtClean="0">
                <a:solidFill>
                  <a:srgbClr val="FF0000"/>
                </a:solidFill>
              </a:rPr>
              <a:t>constructeur</a:t>
            </a:r>
            <a:r>
              <a:rPr lang="fr-FR" sz="2400" b="1" dirty="0" smtClean="0">
                <a:solidFill>
                  <a:srgbClr val="00016C"/>
                </a:solidFill>
              </a:rPr>
              <a:t> </a:t>
            </a:r>
            <a:r>
              <a:rPr lang="fr-FR" sz="2400" b="1" dirty="0" err="1" smtClean="0"/>
              <a:t>MaClasse</a:t>
            </a:r>
            <a:r>
              <a:rPr lang="fr-FR" sz="2400" b="1" dirty="0" smtClean="0"/>
              <a:t>() </a:t>
            </a:r>
            <a:r>
              <a:rPr lang="fr-FR" sz="2400" dirty="0" smtClean="0">
                <a:solidFill>
                  <a:srgbClr val="FF0000"/>
                </a:solidFill>
              </a:rPr>
              <a:t>initialise</a:t>
            </a:r>
            <a:r>
              <a:rPr lang="fr-FR" sz="2400" dirty="0" smtClean="0"/>
              <a:t> les attributs de l’objet crée. </a:t>
            </a:r>
            <a:endParaRPr lang="fr-FR" sz="2400" dirty="0"/>
          </a:p>
        </p:txBody>
      </p:sp>
      <p:sp>
        <p:nvSpPr>
          <p:cNvPr id="12" name="Rectangle 11"/>
          <p:cNvSpPr/>
          <p:nvPr/>
        </p:nvSpPr>
        <p:spPr>
          <a:xfrm>
            <a:off x="642910" y="1500174"/>
            <a:ext cx="1785950" cy="21431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solidFill>
                  <a:schemeClr val="tx1"/>
                </a:solidFill>
              </a:rPr>
              <a:t>Point</a:t>
            </a:r>
          </a:p>
          <a:p>
            <a:pPr algn="ctr"/>
            <a:endParaRPr lang="fr-FR" sz="1600" b="1" dirty="0" smtClean="0">
              <a:solidFill>
                <a:schemeClr val="tx1"/>
              </a:solidFill>
            </a:endParaRPr>
          </a:p>
          <a:p>
            <a:pPr algn="ctr"/>
            <a:endParaRPr lang="fr-FR" sz="1600" b="1" dirty="0" smtClean="0">
              <a:solidFill>
                <a:schemeClr val="tx1"/>
              </a:solidFill>
            </a:endParaRPr>
          </a:p>
          <a:p>
            <a:pPr algn="ctr"/>
            <a:endParaRPr lang="fr-FR" sz="1200" dirty="0" smtClean="0"/>
          </a:p>
          <a:p>
            <a:pPr defTabSz="762000">
              <a:spcBef>
                <a:spcPts val="600"/>
              </a:spcBef>
            </a:pPr>
            <a:r>
              <a:rPr lang="fr-FR" sz="1200" dirty="0" smtClean="0">
                <a:latin typeface="Courier New" pitchFamily="49" charset="0"/>
              </a:rPr>
              <a:t>double x; // abscisse du point</a:t>
            </a:r>
          </a:p>
          <a:p>
            <a:pPr defTabSz="762000">
              <a:spcBef>
                <a:spcPts val="600"/>
              </a:spcBef>
            </a:pPr>
            <a:r>
              <a:rPr lang="fr-FR" sz="1200" dirty="0" smtClean="0">
                <a:latin typeface="Courier New" pitchFamily="49" charset="0"/>
              </a:rPr>
              <a:t>double y; // ordonnée du point</a:t>
            </a:r>
          </a:p>
        </p:txBody>
      </p:sp>
      <p:cxnSp>
        <p:nvCxnSpPr>
          <p:cNvPr id="13" name="Connecteur droit 12"/>
          <p:cNvCxnSpPr/>
          <p:nvPr/>
        </p:nvCxnSpPr>
        <p:spPr>
          <a:xfrm rot="10800000" flipV="1">
            <a:off x="642910" y="2000239"/>
            <a:ext cx="1785950" cy="1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5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5035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71462"/>
            <a:ext cx="8229600" cy="1143000"/>
          </a:xfrm>
        </p:spPr>
        <p:txBody>
          <a:bodyPr/>
          <a:lstStyle/>
          <a:p>
            <a:r>
              <a:rPr lang="fr-FR" b="1" dirty="0" smtClean="0"/>
              <a:t>Objets, tableaux, types de base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28670"/>
            <a:ext cx="8229600" cy="3328998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/>
              <a:t>Lorsqu'une variable est d'un type objet ou tableau, ce n'est pas l'objet ou le tableau lui-même qui est stocké dans la variable mais une </a:t>
            </a:r>
            <a:r>
              <a:rPr lang="fr-FR" b="1" dirty="0" smtClean="0">
                <a:solidFill>
                  <a:srgbClr val="FF0000"/>
                </a:solidFill>
              </a:rPr>
              <a:t>référence</a:t>
            </a:r>
            <a:r>
              <a:rPr lang="fr-FR" dirty="0" smtClean="0"/>
              <a:t> vers cet objet ou ce tableau (on retrouve la notion d’adresse mémoire ou du </a:t>
            </a:r>
            <a:r>
              <a:rPr lang="fr-FR" dirty="0" smtClean="0">
                <a:solidFill>
                  <a:srgbClr val="FF0000"/>
                </a:solidFill>
              </a:rPr>
              <a:t>pointeur en C</a:t>
            </a:r>
            <a:r>
              <a:rPr lang="fr-FR" dirty="0" smtClean="0"/>
              <a:t>).</a:t>
            </a:r>
          </a:p>
          <a:p>
            <a:r>
              <a:rPr lang="fr-FR" dirty="0" smtClean="0"/>
              <a:t>Lorsqu'une variable est d'un type de base, la variable contient la valeur.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85720" y="4286256"/>
            <a:ext cx="3571900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b="1" dirty="0" smtClean="0"/>
              <a:t>Int  a=0; </a:t>
            </a:r>
            <a:r>
              <a:rPr lang="fr-FR" dirty="0" smtClean="0"/>
              <a:t>// variable de type de base</a:t>
            </a:r>
          </a:p>
          <a:p>
            <a:r>
              <a:rPr lang="fr-FR" b="1" dirty="0" smtClean="0"/>
              <a:t>Int  tab[]={4,5,6};  </a:t>
            </a:r>
            <a:r>
              <a:rPr lang="fr-FR" dirty="0" smtClean="0"/>
              <a:t>// tableau</a:t>
            </a:r>
          </a:p>
          <a:p>
            <a:r>
              <a:rPr lang="fr-FR" b="1" dirty="0" smtClean="0"/>
              <a:t>Point p1=new Point(2,5); </a:t>
            </a:r>
            <a:r>
              <a:rPr lang="fr-FR" dirty="0" smtClean="0"/>
              <a:t>// objet</a:t>
            </a:r>
            <a:endParaRPr lang="fr-FR" dirty="0"/>
          </a:p>
        </p:txBody>
      </p:sp>
      <p:grpSp>
        <p:nvGrpSpPr>
          <p:cNvPr id="5" name="Groupe 4"/>
          <p:cNvGrpSpPr/>
          <p:nvPr/>
        </p:nvGrpSpPr>
        <p:grpSpPr>
          <a:xfrm>
            <a:off x="4000496" y="4071942"/>
            <a:ext cx="1071570" cy="412252"/>
            <a:chOff x="642910" y="5988626"/>
            <a:chExt cx="1071570" cy="412252"/>
          </a:xfrm>
        </p:grpSpPr>
        <p:sp>
          <p:nvSpPr>
            <p:cNvPr id="7" name="ZoneTexte 6"/>
            <p:cNvSpPr txBox="1"/>
            <p:nvPr/>
          </p:nvSpPr>
          <p:spPr>
            <a:xfrm>
              <a:off x="1071538" y="6000768"/>
              <a:ext cx="642942" cy="40011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fr-FR" sz="2000" b="1" dirty="0" smtClean="0"/>
                <a:t>0</a:t>
              </a:r>
              <a:endParaRPr lang="fr-FR" sz="2000" b="1" dirty="0"/>
            </a:p>
          </p:txBody>
        </p:sp>
        <p:sp>
          <p:nvSpPr>
            <p:cNvPr id="10" name="ZoneTexte 9"/>
            <p:cNvSpPr txBox="1"/>
            <p:nvPr/>
          </p:nvSpPr>
          <p:spPr>
            <a:xfrm>
              <a:off x="642910" y="5988626"/>
              <a:ext cx="428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a</a:t>
              </a:r>
              <a:endParaRPr lang="fr-FR" b="1" dirty="0"/>
            </a:p>
          </p:txBody>
        </p:sp>
      </p:grpSp>
      <p:grpSp>
        <p:nvGrpSpPr>
          <p:cNvPr id="21" name="Groupe 20"/>
          <p:cNvGrpSpPr/>
          <p:nvPr/>
        </p:nvGrpSpPr>
        <p:grpSpPr>
          <a:xfrm>
            <a:off x="4000496" y="5715016"/>
            <a:ext cx="4071966" cy="940836"/>
            <a:chOff x="642910" y="5643578"/>
            <a:chExt cx="4071966" cy="940836"/>
          </a:xfrm>
        </p:grpSpPr>
        <p:sp>
          <p:nvSpPr>
            <p:cNvPr id="22" name="Rectangle 21"/>
            <p:cNvSpPr/>
            <p:nvPr/>
          </p:nvSpPr>
          <p:spPr>
            <a:xfrm>
              <a:off x="3286116" y="5643578"/>
              <a:ext cx="857256" cy="9286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8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fr-FR" sz="2800" dirty="0" smtClean="0">
                  <a:solidFill>
                    <a:schemeClr val="tx1"/>
                  </a:solidFill>
                </a:rPr>
                <a:t>2</a:t>
              </a:r>
            </a:p>
            <a:p>
              <a:pPr algn="ctr"/>
              <a:r>
                <a:rPr lang="fr-FR" sz="2800" dirty="0" smtClean="0">
                  <a:solidFill>
                    <a:schemeClr val="tx1"/>
                  </a:solidFill>
                </a:rPr>
                <a:t>5</a:t>
              </a:r>
            </a:p>
            <a:p>
              <a:pPr algn="ctr"/>
              <a:endParaRPr lang="fr-FR" dirty="0"/>
            </a:p>
          </p:txBody>
        </p:sp>
        <p:sp>
          <p:nvSpPr>
            <p:cNvPr id="23" name="ZoneTexte 22"/>
            <p:cNvSpPr txBox="1"/>
            <p:nvPr/>
          </p:nvSpPr>
          <p:spPr>
            <a:xfrm>
              <a:off x="1071538" y="6000768"/>
              <a:ext cx="642942" cy="3693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fr-FR" b="1" dirty="0"/>
            </a:p>
          </p:txBody>
        </p:sp>
        <p:cxnSp>
          <p:nvCxnSpPr>
            <p:cNvPr id="24" name="Connecteur droit avec flèche 23"/>
            <p:cNvCxnSpPr>
              <a:stCxn id="23" idx="3"/>
            </p:cNvCxnSpPr>
            <p:nvPr/>
          </p:nvCxnSpPr>
          <p:spPr>
            <a:xfrm flipV="1">
              <a:off x="1714480" y="5643579"/>
              <a:ext cx="1500198" cy="54185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necteur droit 24"/>
            <p:cNvCxnSpPr>
              <a:stCxn id="22" idx="1"/>
              <a:endCxn id="22" idx="3"/>
            </p:cNvCxnSpPr>
            <p:nvPr/>
          </p:nvCxnSpPr>
          <p:spPr>
            <a:xfrm rot="10800000" flipH="1">
              <a:off x="3286116" y="6107925"/>
              <a:ext cx="857256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ZoneTexte 25"/>
            <p:cNvSpPr txBox="1"/>
            <p:nvPr/>
          </p:nvSpPr>
          <p:spPr>
            <a:xfrm>
              <a:off x="642910" y="5988626"/>
              <a:ext cx="428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P1</a:t>
              </a:r>
              <a:endParaRPr lang="fr-FR" b="1" dirty="0"/>
            </a:p>
          </p:txBody>
        </p:sp>
        <p:sp>
          <p:nvSpPr>
            <p:cNvPr id="27" name="ZoneTexte 26"/>
            <p:cNvSpPr txBox="1"/>
            <p:nvPr/>
          </p:nvSpPr>
          <p:spPr>
            <a:xfrm>
              <a:off x="4286248" y="5643578"/>
              <a:ext cx="428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x</a:t>
              </a:r>
              <a:endParaRPr lang="fr-FR" b="1" dirty="0"/>
            </a:p>
          </p:txBody>
        </p:sp>
        <p:sp>
          <p:nvSpPr>
            <p:cNvPr id="28" name="ZoneTexte 27"/>
            <p:cNvSpPr txBox="1"/>
            <p:nvPr/>
          </p:nvSpPr>
          <p:spPr>
            <a:xfrm>
              <a:off x="4286248" y="6215082"/>
              <a:ext cx="428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y</a:t>
              </a:r>
              <a:endParaRPr lang="fr-FR" b="1" dirty="0"/>
            </a:p>
          </p:txBody>
        </p:sp>
      </p:grpSp>
      <p:grpSp>
        <p:nvGrpSpPr>
          <p:cNvPr id="33" name="Groupe 32"/>
          <p:cNvGrpSpPr/>
          <p:nvPr/>
        </p:nvGrpSpPr>
        <p:grpSpPr>
          <a:xfrm>
            <a:off x="3929058" y="4416990"/>
            <a:ext cx="4643470" cy="1083712"/>
            <a:chOff x="3929058" y="4416990"/>
            <a:chExt cx="4643470" cy="1083712"/>
          </a:xfrm>
        </p:grpSpPr>
        <p:sp>
          <p:nvSpPr>
            <p:cNvPr id="14" name="Rectangle 13"/>
            <p:cNvSpPr/>
            <p:nvPr/>
          </p:nvSpPr>
          <p:spPr>
            <a:xfrm>
              <a:off x="6643702" y="4500570"/>
              <a:ext cx="857256" cy="9286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0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fr-FR" sz="2000" dirty="0" smtClean="0">
                  <a:solidFill>
                    <a:schemeClr val="tx1"/>
                  </a:solidFill>
                </a:rPr>
                <a:t>4</a:t>
              </a:r>
            </a:p>
            <a:p>
              <a:pPr algn="ctr"/>
              <a:r>
                <a:rPr lang="fr-FR" sz="2000" dirty="0" smtClean="0">
                  <a:solidFill>
                    <a:schemeClr val="tx1"/>
                  </a:solidFill>
                </a:rPr>
                <a:t>5</a:t>
              </a:r>
            </a:p>
            <a:p>
              <a:pPr algn="ctr"/>
              <a:r>
                <a:rPr lang="fr-FR" sz="2000" dirty="0" smtClean="0">
                  <a:solidFill>
                    <a:schemeClr val="tx1"/>
                  </a:solidFill>
                </a:rPr>
                <a:t>6</a:t>
              </a:r>
            </a:p>
            <a:p>
              <a:pPr algn="ctr"/>
              <a:endParaRPr lang="fr-FR" dirty="0"/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4429124" y="4857760"/>
              <a:ext cx="642942" cy="3693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fr-FR" b="1" dirty="0"/>
            </a:p>
          </p:txBody>
        </p:sp>
        <p:cxnSp>
          <p:nvCxnSpPr>
            <p:cNvPr id="16" name="Connecteur droit avec flèche 15"/>
            <p:cNvCxnSpPr>
              <a:stCxn id="15" idx="3"/>
            </p:cNvCxnSpPr>
            <p:nvPr/>
          </p:nvCxnSpPr>
          <p:spPr>
            <a:xfrm flipV="1">
              <a:off x="5072066" y="4500571"/>
              <a:ext cx="1500198" cy="54185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10800000" flipH="1">
              <a:off x="6643702" y="4786322"/>
              <a:ext cx="857256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8" name="ZoneTexte 17"/>
            <p:cNvSpPr txBox="1"/>
            <p:nvPr/>
          </p:nvSpPr>
          <p:spPr>
            <a:xfrm>
              <a:off x="3929058" y="4845618"/>
              <a:ext cx="5000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tab</a:t>
              </a:r>
              <a:endParaRPr lang="fr-FR" b="1" dirty="0"/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7643834" y="4416990"/>
              <a:ext cx="9286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tab[0]</a:t>
              </a:r>
              <a:endParaRPr lang="fr-FR" b="1" dirty="0"/>
            </a:p>
          </p:txBody>
        </p:sp>
        <p:cxnSp>
          <p:nvCxnSpPr>
            <p:cNvPr id="29" name="Connecteur droit 28"/>
            <p:cNvCxnSpPr/>
            <p:nvPr/>
          </p:nvCxnSpPr>
          <p:spPr>
            <a:xfrm rot="10800000" flipH="1">
              <a:off x="6643703" y="5070485"/>
              <a:ext cx="857256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0" name="ZoneTexte 29"/>
            <p:cNvSpPr txBox="1"/>
            <p:nvPr/>
          </p:nvSpPr>
          <p:spPr>
            <a:xfrm>
              <a:off x="7643834" y="4774180"/>
              <a:ext cx="9286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tab[1]</a:t>
              </a:r>
              <a:endParaRPr lang="fr-FR" b="1" dirty="0"/>
            </a:p>
          </p:txBody>
        </p:sp>
        <p:sp>
          <p:nvSpPr>
            <p:cNvPr id="31" name="ZoneTexte 30"/>
            <p:cNvSpPr txBox="1"/>
            <p:nvPr/>
          </p:nvSpPr>
          <p:spPr>
            <a:xfrm>
              <a:off x="7643834" y="5131370"/>
              <a:ext cx="9286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tab[2]</a:t>
              </a:r>
              <a:endParaRPr lang="fr-FR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chemeClr val="tx1"/>
                </a:solidFill>
              </a:rPr>
              <a:t>Opérateur </a:t>
            </a:r>
            <a:r>
              <a:rPr lang="fr-FR" b="1" dirty="0" err="1" smtClean="0">
                <a:solidFill>
                  <a:schemeClr val="tx1"/>
                </a:solidFill>
                <a:latin typeface="Times" pitchFamily="18" charset="0"/>
              </a:rPr>
              <a:t>instanceof</a:t>
            </a:r>
            <a:endParaRPr lang="fr-FR" b="1" dirty="0" smtClean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42938" y="1047744"/>
            <a:ext cx="7772400" cy="1524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3200" b="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L'opérateur</a:t>
            </a:r>
            <a:r>
              <a:rPr kumimoji="0" lang="fr-FR" sz="3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fr-FR" sz="3200" b="1" i="0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" pitchFamily="18" charset="0"/>
                <a:ea typeface="+mn-ea"/>
                <a:cs typeface="+mn-cs"/>
              </a:rPr>
              <a:t>instanceof</a:t>
            </a:r>
            <a:r>
              <a:rPr kumimoji="0" lang="fr-FR" sz="3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confère aux instances une capacité d'introspection : il permet de savoir si une instance est instance d'une classe donnée.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Renvoie une valeur booléenne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286248" y="2857496"/>
            <a:ext cx="4000528" cy="3139321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762000"/>
            <a:r>
              <a:rPr lang="fr-FR" dirty="0"/>
              <a:t>if ( ... )  </a:t>
            </a:r>
          </a:p>
          <a:p>
            <a:pPr defTabSz="762000"/>
            <a:r>
              <a:rPr lang="fr-FR" dirty="0"/>
              <a:t>  Personne </a:t>
            </a:r>
            <a:r>
              <a:rPr lang="fr-FR" dirty="0" smtClean="0"/>
              <a:t>nadine= </a:t>
            </a:r>
            <a:r>
              <a:rPr lang="fr-FR" dirty="0"/>
              <a:t>new Etudiant();</a:t>
            </a:r>
          </a:p>
          <a:p>
            <a:pPr defTabSz="762000"/>
            <a:r>
              <a:rPr lang="fr-FR" dirty="0" err="1"/>
              <a:t>else</a:t>
            </a:r>
            <a:r>
              <a:rPr lang="fr-FR" dirty="0"/>
              <a:t>        </a:t>
            </a:r>
          </a:p>
          <a:p>
            <a:pPr defTabSz="762000"/>
            <a:r>
              <a:rPr lang="fr-FR" dirty="0"/>
              <a:t> Personne </a:t>
            </a:r>
            <a:r>
              <a:rPr lang="fr-FR" dirty="0" smtClean="0"/>
              <a:t>nadine= </a:t>
            </a:r>
            <a:r>
              <a:rPr lang="fr-FR" dirty="0"/>
              <a:t>new </a:t>
            </a:r>
            <a:r>
              <a:rPr lang="fr-FR" dirty="0" err="1"/>
              <a:t>Employe</a:t>
            </a:r>
            <a:r>
              <a:rPr lang="fr-FR" dirty="0"/>
              <a:t>();</a:t>
            </a:r>
          </a:p>
          <a:p>
            <a:pPr defTabSz="762000"/>
            <a:endParaRPr lang="fr-FR" dirty="0"/>
          </a:p>
          <a:p>
            <a:pPr defTabSz="762000"/>
            <a:r>
              <a:rPr lang="fr-FR" dirty="0"/>
              <a:t>//...</a:t>
            </a:r>
          </a:p>
          <a:p>
            <a:pPr defTabSz="762000"/>
            <a:endParaRPr lang="fr-FR" dirty="0"/>
          </a:p>
          <a:p>
            <a:pPr defTabSz="762000"/>
            <a:r>
              <a:rPr lang="fr-FR" dirty="0"/>
              <a:t>if </a:t>
            </a:r>
            <a:r>
              <a:rPr lang="fr-FR" dirty="0" smtClean="0"/>
              <a:t>(nadine </a:t>
            </a:r>
            <a:r>
              <a:rPr lang="fr-FR" b="1" dirty="0" err="1" smtClean="0">
                <a:solidFill>
                  <a:srgbClr val="FF0000"/>
                </a:solidFill>
              </a:rPr>
              <a:t>instanceof</a:t>
            </a:r>
            <a:r>
              <a:rPr lang="fr-FR" dirty="0" smtClean="0"/>
              <a:t>  </a:t>
            </a:r>
            <a:r>
              <a:rPr lang="fr-FR" dirty="0" err="1" smtClean="0"/>
              <a:t>Employe</a:t>
            </a:r>
            <a:r>
              <a:rPr lang="fr-FR" dirty="0"/>
              <a:t>)  </a:t>
            </a:r>
          </a:p>
          <a:p>
            <a:pPr defTabSz="762000"/>
            <a:r>
              <a:rPr lang="fr-FR" dirty="0"/>
              <a:t> // discuter affaires</a:t>
            </a:r>
          </a:p>
          <a:p>
            <a:pPr defTabSz="762000"/>
            <a:r>
              <a:rPr lang="fr-FR" dirty="0" err="1"/>
              <a:t>else</a:t>
            </a:r>
            <a:r>
              <a:rPr lang="fr-FR" dirty="0"/>
              <a:t>                          </a:t>
            </a:r>
          </a:p>
          <a:p>
            <a:pPr defTabSz="762000"/>
            <a:r>
              <a:rPr lang="fr-FR" dirty="0"/>
              <a:t> // proposer un stage</a:t>
            </a:r>
          </a:p>
        </p:txBody>
      </p:sp>
      <p:grpSp>
        <p:nvGrpSpPr>
          <p:cNvPr id="18" name="Groupe 17"/>
          <p:cNvGrpSpPr/>
          <p:nvPr/>
        </p:nvGrpSpPr>
        <p:grpSpPr>
          <a:xfrm>
            <a:off x="413812" y="3143248"/>
            <a:ext cx="3700262" cy="2786082"/>
            <a:chOff x="413812" y="3143248"/>
            <a:chExt cx="3700262" cy="2786082"/>
          </a:xfrm>
        </p:grpSpPr>
        <p:sp>
          <p:nvSpPr>
            <p:cNvPr id="12" name="ZoneTexte 11"/>
            <p:cNvSpPr txBox="1"/>
            <p:nvPr/>
          </p:nvSpPr>
          <p:spPr>
            <a:xfrm>
              <a:off x="1485382" y="3143248"/>
              <a:ext cx="1500198" cy="36933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fr-FR" dirty="0" smtClean="0">
                  <a:solidFill>
                    <a:schemeClr val="dk1"/>
                  </a:solidFill>
                  <a:latin typeface="Arial" charset="0"/>
                </a:rPr>
                <a:t>Personne</a:t>
              </a:r>
              <a:endParaRPr lang="fr-FR" dirty="0">
                <a:solidFill>
                  <a:schemeClr val="dk1"/>
                </a:solidFill>
                <a:latin typeface="Arial" charset="0"/>
              </a:endParaRPr>
            </a:p>
          </p:txBody>
        </p:sp>
        <p:sp>
          <p:nvSpPr>
            <p:cNvPr id="13" name="Text Box 25"/>
            <p:cNvSpPr txBox="1">
              <a:spLocks noChangeArrowheads="1"/>
            </p:cNvSpPr>
            <p:nvPr/>
          </p:nvSpPr>
          <p:spPr bwMode="auto">
            <a:xfrm>
              <a:off x="413812" y="4429132"/>
              <a:ext cx="1146468" cy="369332"/>
            </a:xfrm>
            <a:prstGeom prst="rect">
              <a:avLst/>
            </a:prstGeom>
            <a:noFill/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1800" b="1" dirty="0" smtClean="0">
                  <a:latin typeface="Arial" charset="0"/>
                </a:rPr>
                <a:t>Employé</a:t>
              </a:r>
              <a:endParaRPr lang="fr-FR" sz="1800" b="1" dirty="0">
                <a:latin typeface="Arial" charset="0"/>
              </a:endParaRPr>
            </a:p>
          </p:txBody>
        </p:sp>
        <p:sp>
          <p:nvSpPr>
            <p:cNvPr id="14" name="Text Box 33"/>
            <p:cNvSpPr txBox="1">
              <a:spLocks noChangeArrowheads="1"/>
            </p:cNvSpPr>
            <p:nvPr/>
          </p:nvSpPr>
          <p:spPr bwMode="auto">
            <a:xfrm>
              <a:off x="2828191" y="4458160"/>
              <a:ext cx="1285883" cy="369332"/>
            </a:xfrm>
            <a:prstGeom prst="rect">
              <a:avLst/>
            </a:prstGeom>
            <a:noFill/>
            <a:ln w="9525">
              <a:solidFill>
                <a:srgbClr val="993366"/>
              </a:solidFill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fr-FR" sz="1800" b="1" dirty="0" smtClean="0">
                  <a:latin typeface="Arial" charset="0"/>
                </a:rPr>
                <a:t>Etudiant</a:t>
              </a:r>
            </a:p>
          </p:txBody>
        </p:sp>
        <p:cxnSp>
          <p:nvCxnSpPr>
            <p:cNvPr id="15" name="Connecteur droit avec flèche 14"/>
            <p:cNvCxnSpPr>
              <a:stCxn id="12" idx="2"/>
              <a:endCxn id="13" idx="0"/>
            </p:cNvCxnSpPr>
            <p:nvPr/>
          </p:nvCxnSpPr>
          <p:spPr>
            <a:xfrm rot="5400000">
              <a:off x="1152988" y="3346639"/>
              <a:ext cx="916552" cy="124843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avec flèche 15"/>
            <p:cNvCxnSpPr>
              <a:stCxn id="12" idx="2"/>
              <a:endCxn id="14" idx="0"/>
            </p:cNvCxnSpPr>
            <p:nvPr/>
          </p:nvCxnSpPr>
          <p:spPr>
            <a:xfrm rot="16200000" flipH="1">
              <a:off x="2380517" y="3367544"/>
              <a:ext cx="945580" cy="123565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ZoneTexte 16"/>
            <p:cNvSpPr txBox="1"/>
            <p:nvPr/>
          </p:nvSpPr>
          <p:spPr>
            <a:xfrm>
              <a:off x="1643042" y="5559998"/>
              <a:ext cx="13573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/>
                <a:t>Nadine </a:t>
              </a:r>
              <a:endParaRPr lang="fr-FR" dirty="0"/>
            </a:p>
          </p:txBody>
        </p:sp>
        <p:cxnSp>
          <p:nvCxnSpPr>
            <p:cNvPr id="19" name="Connecteur en angle 18"/>
            <p:cNvCxnSpPr>
              <a:stCxn id="17" idx="0"/>
              <a:endCxn id="14" idx="2"/>
            </p:cNvCxnSpPr>
            <p:nvPr/>
          </p:nvCxnSpPr>
          <p:spPr>
            <a:xfrm rot="5400000" flipH="1" flipV="1">
              <a:off x="2530165" y="4619030"/>
              <a:ext cx="732506" cy="1149430"/>
            </a:xfrm>
            <a:prstGeom prst="bentConnector3">
              <a:avLst>
                <a:gd name="adj1" fmla="val 54305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Forme 20"/>
            <p:cNvCxnSpPr>
              <a:stCxn id="17" idx="0"/>
              <a:endCxn id="13" idx="2"/>
            </p:cNvCxnSpPr>
            <p:nvPr/>
          </p:nvCxnSpPr>
          <p:spPr>
            <a:xfrm rot="16200000" flipV="1">
              <a:off x="1273608" y="4511902"/>
              <a:ext cx="761534" cy="1334657"/>
            </a:xfrm>
            <a:prstGeom prst="bentConnector3">
              <a:avLst>
                <a:gd name="adj1" fmla="val 5207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ZoneTexte 26"/>
            <p:cNvSpPr txBox="1"/>
            <p:nvPr/>
          </p:nvSpPr>
          <p:spPr>
            <a:xfrm>
              <a:off x="2500298" y="4845618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??</a:t>
              </a:r>
              <a:endParaRPr lang="fr-FR" dirty="0"/>
            </a:p>
          </p:txBody>
        </p:sp>
        <p:sp>
          <p:nvSpPr>
            <p:cNvPr id="33" name="ZoneTexte 32"/>
            <p:cNvSpPr txBox="1"/>
            <p:nvPr/>
          </p:nvSpPr>
          <p:spPr>
            <a:xfrm>
              <a:off x="1500166" y="4867284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??</a:t>
              </a:r>
              <a:endParaRPr lang="fr-FR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0"/>
            <a:ext cx="7772400" cy="785794"/>
          </a:xfrm>
        </p:spPr>
        <p:txBody>
          <a:bodyPr>
            <a:normAutofit/>
          </a:bodyPr>
          <a:lstStyle/>
          <a:p>
            <a:r>
              <a:rPr lang="fr-FR" dirty="0" smtClean="0"/>
              <a:t>L’autoréférence : </a:t>
            </a:r>
            <a:r>
              <a:rPr lang="fr-FR" b="1" dirty="0" err="1" smtClean="0"/>
              <a:t>this</a:t>
            </a:r>
            <a:r>
              <a:rPr lang="fr-FR" dirty="0" smtClean="0"/>
              <a:t> (1)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28596" y="1071546"/>
            <a:ext cx="8182004" cy="5214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 mot réservé </a:t>
            </a:r>
            <a:r>
              <a:rPr kumimoji="0" lang="fr-FR" sz="3200" b="1" i="0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" pitchFamily="18" charset="0"/>
                <a:ea typeface="+mn-ea"/>
                <a:cs typeface="+mn-cs"/>
              </a:rPr>
              <a:t>this</a:t>
            </a:r>
            <a:r>
              <a:rPr kumimoji="0" lang="fr-FR" sz="3200" b="1" i="0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Times" pitchFamily="18" charset="0"/>
                <a:ea typeface="+mn-ea"/>
                <a:cs typeface="+mn-cs"/>
              </a:rPr>
              <a:t> </a:t>
            </a:r>
            <a:r>
              <a:rPr kumimoji="0" lang="fr-FR" sz="3200" b="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utilisé dans une méthode, désigne la référence de l'instance à laquelle le message a été envoyée (donc celle sur laquelle la méthode est « exécutée »).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Il est utilisé principalement :</a:t>
            </a:r>
          </a:p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r-FR" sz="2800" dirty="0" smtClean="0"/>
              <a:t>P</a:t>
            </a:r>
            <a:r>
              <a:rPr kumimoji="0" lang="fr-FR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our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lever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une 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ambiguïté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</a:t>
            </a:r>
          </a:p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fr-FR" sz="2800" dirty="0" smtClean="0"/>
              <a:t>D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ans un constructeur, pour 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appeler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un 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autre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constructeur</a:t>
            </a:r>
            <a:r>
              <a:rPr kumimoji="0" lang="fr-F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 la même classe.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285776"/>
            <a:ext cx="8229600" cy="1143000"/>
          </a:xfrm>
        </p:spPr>
        <p:txBody>
          <a:bodyPr/>
          <a:lstStyle/>
          <a:p>
            <a:r>
              <a:rPr lang="fr-FR" dirty="0" smtClean="0"/>
              <a:t>L’autoréférence : </a:t>
            </a:r>
            <a:r>
              <a:rPr lang="fr-FR" dirty="0" err="1" smtClean="0"/>
              <a:t>this</a:t>
            </a:r>
            <a:r>
              <a:rPr lang="fr-FR" dirty="0" smtClean="0"/>
              <a:t> (2)</a:t>
            </a:r>
            <a:endParaRPr lang="fr-FR" dirty="0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558791" y="714356"/>
            <a:ext cx="2727325" cy="2444259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lIns="90487" tIns="44450" rIns="90487" bIns="44450">
            <a:spAutoFit/>
          </a:bodyPr>
          <a:lstStyle/>
          <a:p>
            <a:pPr defTabSz="762000">
              <a:lnSpc>
                <a:spcPct val="85000"/>
              </a:lnSpc>
            </a:pPr>
            <a:r>
              <a:rPr lang="fr-FR" dirty="0"/>
              <a:t>class </a:t>
            </a:r>
            <a:r>
              <a:rPr lang="fr-FR" dirty="0" smtClean="0"/>
              <a:t>Point</a:t>
            </a:r>
            <a:endParaRPr lang="fr-FR" dirty="0"/>
          </a:p>
          <a:p>
            <a:pPr defTabSz="762000">
              <a:lnSpc>
                <a:spcPct val="85000"/>
              </a:lnSpc>
            </a:pPr>
            <a:r>
              <a:rPr lang="fr-FR" dirty="0"/>
              <a:t>   {</a:t>
            </a:r>
          </a:p>
          <a:p>
            <a:pPr defTabSz="762000">
              <a:lnSpc>
                <a:spcPct val="85000"/>
              </a:lnSpc>
            </a:pPr>
            <a:r>
              <a:rPr lang="fr-FR" dirty="0"/>
              <a:t>      </a:t>
            </a:r>
            <a:r>
              <a:rPr lang="fr-FR" dirty="0" err="1" smtClean="0"/>
              <a:t>private</a:t>
            </a:r>
            <a:r>
              <a:rPr lang="fr-FR" dirty="0" smtClean="0"/>
              <a:t> </a:t>
            </a:r>
            <a:r>
              <a:rPr lang="fr-FR" dirty="0" err="1" smtClean="0"/>
              <a:t>int</a:t>
            </a:r>
            <a:r>
              <a:rPr lang="fr-FR" dirty="0" smtClean="0"/>
              <a:t> x;</a:t>
            </a:r>
          </a:p>
          <a:p>
            <a:pPr defTabSz="762000">
              <a:lnSpc>
                <a:spcPct val="85000"/>
              </a:lnSpc>
            </a:pPr>
            <a:r>
              <a:rPr lang="fr-FR" dirty="0" smtClean="0"/>
              <a:t>      </a:t>
            </a:r>
            <a:r>
              <a:rPr lang="fr-FR" dirty="0" err="1" smtClean="0"/>
              <a:t>private</a:t>
            </a:r>
            <a:r>
              <a:rPr lang="fr-FR" dirty="0" smtClean="0"/>
              <a:t> </a:t>
            </a:r>
            <a:r>
              <a:rPr lang="fr-FR" dirty="0" err="1" smtClean="0"/>
              <a:t>int</a:t>
            </a:r>
            <a:r>
              <a:rPr lang="fr-FR" dirty="0" smtClean="0"/>
              <a:t> y;</a:t>
            </a:r>
            <a:endParaRPr lang="fr-FR" dirty="0"/>
          </a:p>
          <a:p>
            <a:pPr defTabSz="762000">
              <a:lnSpc>
                <a:spcPct val="85000"/>
              </a:lnSpc>
            </a:pPr>
            <a:r>
              <a:rPr lang="fr-FR" dirty="0"/>
              <a:t>      </a:t>
            </a:r>
            <a:r>
              <a:rPr lang="fr-FR" dirty="0" smtClean="0"/>
              <a:t>Point(</a:t>
            </a:r>
            <a:r>
              <a:rPr lang="fr-FR" dirty="0" err="1" smtClean="0"/>
              <a:t>int</a:t>
            </a:r>
            <a:r>
              <a:rPr lang="fr-FR" dirty="0" smtClean="0"/>
              <a:t> </a:t>
            </a:r>
            <a:r>
              <a:rPr lang="fr-FR" dirty="0" err="1" smtClean="0"/>
              <a:t>x,int</a:t>
            </a:r>
            <a:r>
              <a:rPr lang="fr-FR" dirty="0" smtClean="0"/>
              <a:t> y)</a:t>
            </a:r>
            <a:endParaRPr lang="fr-FR" dirty="0"/>
          </a:p>
          <a:p>
            <a:pPr defTabSz="762000">
              <a:lnSpc>
                <a:spcPct val="85000"/>
              </a:lnSpc>
            </a:pPr>
            <a:r>
              <a:rPr lang="fr-FR" dirty="0"/>
              <a:t>         </a:t>
            </a:r>
            <a:r>
              <a:rPr lang="fr-FR" dirty="0" smtClean="0"/>
              <a:t>{</a:t>
            </a:r>
          </a:p>
          <a:p>
            <a:pPr defTabSz="762000">
              <a:lnSpc>
                <a:spcPct val="85000"/>
              </a:lnSpc>
            </a:pPr>
            <a:r>
              <a:rPr lang="fr-FR" dirty="0" smtClean="0"/>
              <a:t>           </a:t>
            </a:r>
            <a:r>
              <a:rPr lang="fr-FR" dirty="0" err="1" smtClean="0"/>
              <a:t>this.x</a:t>
            </a:r>
            <a:r>
              <a:rPr lang="fr-FR" smtClean="0"/>
              <a:t>=x;</a:t>
            </a:r>
            <a:endParaRPr lang="fr-FR" dirty="0" smtClean="0"/>
          </a:p>
          <a:p>
            <a:pPr defTabSz="762000">
              <a:lnSpc>
                <a:spcPct val="85000"/>
              </a:lnSpc>
            </a:pPr>
            <a:r>
              <a:rPr lang="fr-FR" dirty="0" smtClean="0"/>
              <a:t>           </a:t>
            </a:r>
            <a:r>
              <a:rPr lang="fr-FR" dirty="0" err="1" smtClean="0"/>
              <a:t>this.y</a:t>
            </a:r>
            <a:r>
              <a:rPr lang="fr-FR" dirty="0" smtClean="0"/>
              <a:t>=y;</a:t>
            </a:r>
            <a:endParaRPr lang="fr-FR" dirty="0"/>
          </a:p>
          <a:p>
            <a:pPr defTabSz="762000">
              <a:lnSpc>
                <a:spcPct val="85000"/>
              </a:lnSpc>
            </a:pPr>
            <a:r>
              <a:rPr lang="fr-FR" dirty="0"/>
              <a:t>         }</a:t>
            </a:r>
          </a:p>
          <a:p>
            <a:pPr defTabSz="762000">
              <a:lnSpc>
                <a:spcPct val="85000"/>
              </a:lnSpc>
            </a:pPr>
            <a:r>
              <a:rPr lang="fr-FR" dirty="0"/>
              <a:t>   }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357158" y="3190546"/>
            <a:ext cx="3224210" cy="3621504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lIns="90487" tIns="44450" rIns="90487" bIns="44450">
            <a:spAutoFit/>
          </a:bodyPr>
          <a:lstStyle/>
          <a:p>
            <a:pPr defTabSz="762000">
              <a:lnSpc>
                <a:spcPct val="85000"/>
              </a:lnSpc>
            </a:pPr>
            <a:r>
              <a:rPr lang="fr-FR" dirty="0"/>
              <a:t>public </a:t>
            </a:r>
            <a:r>
              <a:rPr lang="fr-FR" dirty="0" smtClean="0"/>
              <a:t>Point(</a:t>
            </a:r>
            <a:r>
              <a:rPr lang="fr-FR" dirty="0" err="1" smtClean="0"/>
              <a:t>int</a:t>
            </a:r>
            <a:r>
              <a:rPr lang="fr-FR" dirty="0" smtClean="0"/>
              <a:t> </a:t>
            </a:r>
            <a:r>
              <a:rPr lang="fr-FR" dirty="0"/>
              <a:t> </a:t>
            </a:r>
            <a:r>
              <a:rPr lang="fr-FR" dirty="0" smtClean="0"/>
              <a:t>x, </a:t>
            </a:r>
            <a:r>
              <a:rPr lang="fr-FR" dirty="0" err="1"/>
              <a:t>int</a:t>
            </a:r>
            <a:r>
              <a:rPr lang="fr-FR" dirty="0"/>
              <a:t> </a:t>
            </a:r>
            <a:r>
              <a:rPr lang="fr-FR" dirty="0" smtClean="0"/>
              <a:t>y) </a:t>
            </a:r>
          </a:p>
          <a:p>
            <a:pPr defTabSz="762000">
              <a:lnSpc>
                <a:spcPct val="85000"/>
              </a:lnSpc>
            </a:pPr>
            <a:r>
              <a:rPr lang="fr-FR" dirty="0" smtClean="0"/>
              <a:t>{</a:t>
            </a:r>
          </a:p>
          <a:p>
            <a:pPr defTabSz="762000">
              <a:lnSpc>
                <a:spcPct val="85000"/>
              </a:lnSpc>
            </a:pPr>
            <a:r>
              <a:rPr lang="fr-FR" dirty="0" err="1" smtClean="0"/>
              <a:t>this.x</a:t>
            </a:r>
            <a:r>
              <a:rPr lang="fr-FR" dirty="0" smtClean="0"/>
              <a:t>=x;</a:t>
            </a:r>
          </a:p>
          <a:p>
            <a:pPr defTabSz="762000">
              <a:lnSpc>
                <a:spcPct val="85000"/>
              </a:lnSpc>
            </a:pPr>
            <a:r>
              <a:rPr lang="fr-FR" dirty="0" err="1" smtClean="0"/>
              <a:t>this.y</a:t>
            </a:r>
            <a:r>
              <a:rPr lang="fr-FR" dirty="0" smtClean="0"/>
              <a:t>=y;</a:t>
            </a:r>
          </a:p>
          <a:p>
            <a:pPr defTabSz="762000">
              <a:lnSpc>
                <a:spcPct val="85000"/>
              </a:lnSpc>
            </a:pPr>
            <a:r>
              <a:rPr lang="fr-FR" dirty="0" smtClean="0"/>
              <a:t>}</a:t>
            </a:r>
            <a:endParaRPr lang="fr-FR" dirty="0"/>
          </a:p>
          <a:p>
            <a:pPr defTabSz="762000">
              <a:lnSpc>
                <a:spcPct val="85000"/>
              </a:lnSpc>
            </a:pPr>
            <a:endParaRPr lang="fr-FR" dirty="0"/>
          </a:p>
          <a:p>
            <a:pPr defTabSz="762000">
              <a:lnSpc>
                <a:spcPct val="85000"/>
              </a:lnSpc>
            </a:pPr>
            <a:r>
              <a:rPr lang="fr-FR" dirty="0" smtClean="0"/>
              <a:t>Public Point(</a:t>
            </a:r>
            <a:r>
              <a:rPr lang="fr-FR" dirty="0" err="1" smtClean="0"/>
              <a:t>int</a:t>
            </a:r>
            <a:r>
              <a:rPr lang="fr-FR" dirty="0" smtClean="0"/>
              <a:t> </a:t>
            </a:r>
            <a:r>
              <a:rPr lang="fr-FR" dirty="0" smtClean="0"/>
              <a:t>y)</a:t>
            </a:r>
            <a:endParaRPr lang="fr-FR" dirty="0"/>
          </a:p>
          <a:p>
            <a:pPr defTabSz="762000">
              <a:lnSpc>
                <a:spcPct val="85000"/>
              </a:lnSpc>
            </a:pPr>
            <a:r>
              <a:rPr lang="fr-FR" dirty="0"/>
              <a:t>   {</a:t>
            </a:r>
          </a:p>
          <a:p>
            <a:pPr defTabSz="762000">
              <a:lnSpc>
                <a:spcPct val="85000"/>
              </a:lnSpc>
            </a:pPr>
            <a:r>
              <a:rPr lang="fr-FR" dirty="0"/>
              <a:t>      </a:t>
            </a:r>
            <a:r>
              <a:rPr lang="fr-FR" dirty="0" err="1" smtClean="0"/>
              <a:t>this</a:t>
            </a:r>
            <a:r>
              <a:rPr lang="fr-FR" dirty="0" smtClean="0"/>
              <a:t>(y,0);</a:t>
            </a:r>
            <a:endParaRPr lang="fr-FR" dirty="0"/>
          </a:p>
          <a:p>
            <a:pPr defTabSz="762000">
              <a:lnSpc>
                <a:spcPct val="85000"/>
              </a:lnSpc>
            </a:pPr>
            <a:r>
              <a:rPr lang="fr-FR" dirty="0"/>
              <a:t>   }</a:t>
            </a:r>
          </a:p>
          <a:p>
            <a:pPr defTabSz="762000">
              <a:lnSpc>
                <a:spcPct val="85000"/>
              </a:lnSpc>
            </a:pPr>
            <a:endParaRPr lang="fr-FR" dirty="0"/>
          </a:p>
          <a:p>
            <a:pPr defTabSz="762000">
              <a:lnSpc>
                <a:spcPct val="85000"/>
              </a:lnSpc>
            </a:pPr>
            <a:r>
              <a:rPr lang="fr-FR" dirty="0"/>
              <a:t>public </a:t>
            </a:r>
            <a:r>
              <a:rPr lang="fr-FR" dirty="0" smtClean="0"/>
              <a:t>Point()</a:t>
            </a:r>
            <a:endParaRPr lang="fr-FR" dirty="0"/>
          </a:p>
          <a:p>
            <a:pPr defTabSz="762000">
              <a:lnSpc>
                <a:spcPct val="85000"/>
              </a:lnSpc>
            </a:pPr>
            <a:r>
              <a:rPr lang="fr-FR" dirty="0"/>
              <a:t>   {</a:t>
            </a:r>
          </a:p>
          <a:p>
            <a:pPr defTabSz="762000">
              <a:lnSpc>
                <a:spcPct val="85000"/>
              </a:lnSpc>
            </a:pPr>
            <a:r>
              <a:rPr lang="fr-FR" dirty="0"/>
              <a:t>      </a:t>
            </a:r>
            <a:r>
              <a:rPr lang="fr-FR" dirty="0" err="1" smtClean="0"/>
              <a:t>this</a:t>
            </a:r>
            <a:r>
              <a:rPr lang="fr-FR" dirty="0" smtClean="0"/>
              <a:t>(0</a:t>
            </a:r>
            <a:r>
              <a:rPr lang="fr-FR" dirty="0"/>
              <a:t>);</a:t>
            </a:r>
          </a:p>
          <a:p>
            <a:pPr defTabSz="762000">
              <a:lnSpc>
                <a:spcPct val="85000"/>
              </a:lnSpc>
            </a:pPr>
            <a:r>
              <a:rPr lang="fr-FR" dirty="0"/>
              <a:t>   }</a:t>
            </a:r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2214405" y="1981202"/>
            <a:ext cx="6400957" cy="924357"/>
            <a:chOff x="1916" y="1248"/>
            <a:chExt cx="3511" cy="420"/>
          </a:xfrm>
        </p:grpSpPr>
        <p:sp>
          <p:nvSpPr>
            <p:cNvPr id="7" name="Text Box 11"/>
            <p:cNvSpPr txBox="1">
              <a:spLocks noChangeArrowheads="1"/>
            </p:cNvSpPr>
            <p:nvPr/>
          </p:nvSpPr>
          <p:spPr bwMode="auto">
            <a:xfrm>
              <a:off x="3092" y="1248"/>
              <a:ext cx="2335" cy="420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762000"/>
              <a:r>
                <a:rPr lang="fr-FR" dirty="0"/>
                <a:t>Pour lever l’ambiguïté sur </a:t>
              </a:r>
              <a:r>
                <a:rPr lang="fr-FR" dirty="0" smtClean="0"/>
                <a:t>les mots « x » et «</a:t>
              </a:r>
              <a:r>
                <a:rPr lang="fr-FR" dirty="0"/>
                <a:t> </a:t>
              </a:r>
              <a:r>
                <a:rPr lang="fr-FR" dirty="0" smtClean="0"/>
                <a:t>y</a:t>
              </a:r>
              <a:r>
                <a:rPr lang="fr-FR" dirty="0"/>
                <a:t> » </a:t>
              </a:r>
              <a:r>
                <a:rPr lang="fr-FR" dirty="0" smtClean="0"/>
                <a:t>et </a:t>
              </a:r>
              <a:r>
                <a:rPr lang="fr-FR" dirty="0"/>
                <a:t>déterminer si c’est le </a:t>
              </a:r>
              <a:r>
                <a:rPr lang="fr-FR" dirty="0" smtClean="0"/>
                <a:t>«x/ y » du </a:t>
              </a:r>
              <a:r>
                <a:rPr lang="fr-FR" dirty="0"/>
                <a:t>paramètre </a:t>
              </a:r>
              <a:r>
                <a:rPr lang="fr-FR" dirty="0" smtClean="0"/>
                <a:t>ou </a:t>
              </a:r>
              <a:r>
                <a:rPr lang="fr-FR" dirty="0"/>
                <a:t>de l’attribut</a:t>
              </a:r>
            </a:p>
          </p:txBody>
        </p:sp>
        <p:sp>
          <p:nvSpPr>
            <p:cNvPr id="8" name="Line 12"/>
            <p:cNvSpPr>
              <a:spLocks noChangeShapeType="1"/>
            </p:cNvSpPr>
            <p:nvPr/>
          </p:nvSpPr>
          <p:spPr bwMode="auto">
            <a:xfrm flipH="1">
              <a:off x="1916" y="1451"/>
              <a:ext cx="1176" cy="3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square" anchor="ctr">
              <a:spAutoFit/>
            </a:bodyPr>
            <a:lstStyle/>
            <a:p>
              <a:endParaRPr lang="fr-FR"/>
            </a:p>
          </p:txBody>
        </p:sp>
      </p:grp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1785921" y="4071942"/>
            <a:ext cx="5500688" cy="1143000"/>
            <a:chOff x="1314" y="2486"/>
            <a:chExt cx="3465" cy="720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3254" y="2486"/>
              <a:ext cx="1525" cy="407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fr-FR" dirty="0"/>
                <a:t>Appelle le constructeur </a:t>
              </a:r>
            </a:p>
            <a:p>
              <a:pPr defTabSz="762000"/>
              <a:r>
                <a:rPr lang="fr-FR" dirty="0" smtClean="0"/>
                <a:t>point(</a:t>
              </a:r>
              <a:r>
                <a:rPr lang="fr-FR" dirty="0" err="1" smtClean="0"/>
                <a:t>int</a:t>
              </a:r>
              <a:r>
                <a:rPr lang="fr-FR" dirty="0" smtClean="0"/>
                <a:t> </a:t>
              </a:r>
              <a:r>
                <a:rPr lang="fr-FR" dirty="0"/>
                <a:t>a, </a:t>
              </a:r>
              <a:r>
                <a:rPr lang="fr-FR" dirty="0" err="1"/>
                <a:t>int</a:t>
              </a:r>
              <a:r>
                <a:rPr lang="fr-FR" dirty="0"/>
                <a:t> b)</a:t>
              </a:r>
            </a:p>
          </p:txBody>
        </p:sp>
        <p:sp>
          <p:nvSpPr>
            <p:cNvPr id="11" name="Line 16"/>
            <p:cNvSpPr>
              <a:spLocks noChangeShapeType="1"/>
            </p:cNvSpPr>
            <p:nvPr/>
          </p:nvSpPr>
          <p:spPr bwMode="auto">
            <a:xfrm flipH="1">
              <a:off x="1314" y="2592"/>
              <a:ext cx="1998" cy="614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square" anchor="ctr">
              <a:spAutoFit/>
            </a:bodyPr>
            <a:lstStyle/>
            <a:p>
              <a:endParaRPr lang="fr-FR"/>
            </a:p>
          </p:txBody>
        </p:sp>
      </p:grpSp>
      <p:sp>
        <p:nvSpPr>
          <p:cNvPr id="12" name="Line 17"/>
          <p:cNvSpPr>
            <a:spLocks noChangeShapeType="1"/>
          </p:cNvSpPr>
          <p:nvPr/>
        </p:nvSpPr>
        <p:spPr bwMode="auto">
          <a:xfrm flipH="1" flipV="1">
            <a:off x="2714612" y="3429000"/>
            <a:ext cx="2185998" cy="771524"/>
          </a:xfrm>
          <a:prstGeom prst="line">
            <a:avLst/>
          </a:prstGeom>
          <a:noFill/>
          <a:ln w="12700" cap="sq">
            <a:solidFill>
              <a:schemeClr val="hlink"/>
            </a:solidFill>
            <a:round/>
            <a:headEnd/>
            <a:tailEnd type="triangle" w="med" len="med"/>
          </a:ln>
        </p:spPr>
        <p:txBody>
          <a:bodyPr wrap="square" anchor="ctr">
            <a:spAutoFit/>
          </a:bodyPr>
          <a:lstStyle/>
          <a:p>
            <a:endParaRPr lang="fr-FR"/>
          </a:p>
        </p:txBody>
      </p:sp>
      <p:grpSp>
        <p:nvGrpSpPr>
          <p:cNvPr id="9" name="Group 19"/>
          <p:cNvGrpSpPr>
            <a:grpSpLocks/>
          </p:cNvGrpSpPr>
          <p:nvPr/>
        </p:nvGrpSpPr>
        <p:grpSpPr bwMode="auto">
          <a:xfrm>
            <a:off x="1428731" y="5727725"/>
            <a:ext cx="5286377" cy="646113"/>
            <a:chOff x="1449" y="2486"/>
            <a:chExt cx="3330" cy="407"/>
          </a:xfrm>
        </p:grpSpPr>
        <p:sp>
          <p:nvSpPr>
            <p:cNvPr id="14" name="Text Box 20"/>
            <p:cNvSpPr txBox="1">
              <a:spLocks noChangeArrowheads="1"/>
            </p:cNvSpPr>
            <p:nvPr/>
          </p:nvSpPr>
          <p:spPr bwMode="auto">
            <a:xfrm>
              <a:off x="3254" y="2486"/>
              <a:ext cx="1525" cy="407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fr-FR" dirty="0"/>
                <a:t>Appelle le constructeur </a:t>
              </a:r>
            </a:p>
            <a:p>
              <a:pPr defTabSz="762000"/>
              <a:r>
                <a:rPr lang="fr-FR" dirty="0" smtClean="0"/>
                <a:t>Point(</a:t>
              </a:r>
              <a:r>
                <a:rPr lang="fr-FR" dirty="0" err="1" smtClean="0"/>
                <a:t>int</a:t>
              </a:r>
              <a:r>
                <a:rPr lang="fr-FR" dirty="0" smtClean="0"/>
                <a:t> </a:t>
              </a:r>
              <a:r>
                <a:rPr lang="fr-FR" dirty="0" smtClean="0"/>
                <a:t>y)</a:t>
              </a:r>
              <a:endParaRPr lang="fr-FR" dirty="0"/>
            </a:p>
          </p:txBody>
        </p:sp>
        <p:sp>
          <p:nvSpPr>
            <p:cNvPr id="15" name="Line 21"/>
            <p:cNvSpPr>
              <a:spLocks noChangeShapeType="1"/>
            </p:cNvSpPr>
            <p:nvPr/>
          </p:nvSpPr>
          <p:spPr bwMode="auto">
            <a:xfrm flipH="1">
              <a:off x="1449" y="2637"/>
              <a:ext cx="1773" cy="246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square" anchor="ctr">
              <a:spAutoFit/>
            </a:bodyPr>
            <a:lstStyle/>
            <a:p>
              <a:endParaRPr lang="fr-FR"/>
            </a:p>
          </p:txBody>
        </p:sp>
      </p:grpSp>
      <p:sp>
        <p:nvSpPr>
          <p:cNvPr id="16" name="Line 22"/>
          <p:cNvSpPr>
            <a:spLocks noChangeShapeType="1"/>
          </p:cNvSpPr>
          <p:nvPr/>
        </p:nvSpPr>
        <p:spPr bwMode="auto">
          <a:xfrm flipH="1" flipV="1">
            <a:off x="2071670" y="4786322"/>
            <a:ext cx="2214578" cy="1071570"/>
          </a:xfrm>
          <a:prstGeom prst="line">
            <a:avLst/>
          </a:prstGeom>
          <a:noFill/>
          <a:ln w="12700" cap="sq">
            <a:solidFill>
              <a:schemeClr val="hlink"/>
            </a:solidFill>
            <a:round/>
            <a:headEnd/>
            <a:tailEnd type="triangle" w="med" len="med"/>
          </a:ln>
        </p:spPr>
        <p:txBody>
          <a:bodyPr wrap="square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12" grpId="0" animBg="1"/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42892"/>
            <a:ext cx="8229600" cy="928686"/>
          </a:xfrm>
        </p:spPr>
        <p:txBody>
          <a:bodyPr/>
          <a:lstStyle/>
          <a:p>
            <a:r>
              <a:rPr lang="fr-FR" dirty="0" smtClean="0"/>
              <a:t>Accès aux attributs d’un objet (1)</a:t>
            </a:r>
          </a:p>
        </p:txBody>
      </p:sp>
      <p:sp>
        <p:nvSpPr>
          <p:cNvPr id="788489" name="Line 9"/>
          <p:cNvSpPr>
            <a:spLocks noChangeShapeType="1"/>
          </p:cNvSpPr>
          <p:nvPr/>
        </p:nvSpPr>
        <p:spPr bwMode="auto">
          <a:xfrm flipH="1">
            <a:off x="4495800" y="2209800"/>
            <a:ext cx="2667000" cy="6858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7072330" y="1571612"/>
            <a:ext cx="1785950" cy="21431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solidFill>
                  <a:schemeClr val="tx1"/>
                </a:solidFill>
              </a:rPr>
              <a:t>Point</a:t>
            </a:r>
          </a:p>
          <a:p>
            <a:pPr algn="ctr"/>
            <a:endParaRPr lang="fr-FR" sz="1600" b="1" dirty="0" smtClean="0">
              <a:solidFill>
                <a:schemeClr val="tx1"/>
              </a:solidFill>
            </a:endParaRPr>
          </a:p>
          <a:p>
            <a:pPr algn="ctr"/>
            <a:endParaRPr lang="fr-FR" sz="1600" b="1" dirty="0" smtClean="0">
              <a:solidFill>
                <a:schemeClr val="tx1"/>
              </a:solidFill>
            </a:endParaRPr>
          </a:p>
          <a:p>
            <a:pPr algn="ctr"/>
            <a:endParaRPr lang="fr-FR" sz="1200" dirty="0" smtClean="0"/>
          </a:p>
          <a:p>
            <a:pPr defTabSz="762000">
              <a:spcBef>
                <a:spcPts val="600"/>
              </a:spcBef>
            </a:pPr>
            <a:r>
              <a:rPr lang="fr-FR" sz="1200" dirty="0" smtClean="0">
                <a:latin typeface="Courier New" pitchFamily="49" charset="0"/>
              </a:rPr>
              <a:t>double x; // abscisse du point</a:t>
            </a:r>
          </a:p>
          <a:p>
            <a:pPr defTabSz="762000">
              <a:spcBef>
                <a:spcPts val="600"/>
              </a:spcBef>
            </a:pPr>
            <a:r>
              <a:rPr lang="fr-FR" sz="1200" dirty="0" smtClean="0">
                <a:latin typeface="Courier New" pitchFamily="49" charset="0"/>
              </a:rPr>
              <a:t>double y; // ordonnée du point</a:t>
            </a:r>
          </a:p>
          <a:p>
            <a:pPr defTabSz="762000">
              <a:spcBef>
                <a:spcPts val="600"/>
              </a:spcBef>
            </a:pPr>
            <a:endParaRPr lang="fr-FR" sz="1200" dirty="0" smtClean="0">
              <a:latin typeface="Courier New" pitchFamily="49" charset="0"/>
            </a:endParaRPr>
          </a:p>
        </p:txBody>
      </p:sp>
      <p:cxnSp>
        <p:nvCxnSpPr>
          <p:cNvPr id="10" name="Connecteur droit 9"/>
          <p:cNvCxnSpPr/>
          <p:nvPr/>
        </p:nvCxnSpPr>
        <p:spPr>
          <a:xfrm rot="10800000" flipV="1">
            <a:off x="7072330" y="2071677"/>
            <a:ext cx="1785950" cy="1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85720" y="1214422"/>
            <a:ext cx="4429156" cy="535531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defTabSz="762000"/>
            <a:r>
              <a:rPr lang="fr-FR" b="1" dirty="0" smtClean="0">
                <a:latin typeface="Courier New" pitchFamily="49" charset="0"/>
              </a:rPr>
              <a:t>public class</a:t>
            </a:r>
            <a:r>
              <a:rPr lang="fr-FR" dirty="0" smtClean="0">
                <a:latin typeface="Courier New" pitchFamily="49" charset="0"/>
              </a:rPr>
              <a:t> Point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{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double x; // abscisse du point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double y; // ordonnée du point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// plusieurs constructeurs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double </a:t>
            </a:r>
            <a:r>
              <a:rPr lang="fr-FR" b="1" dirty="0" err="1" smtClean="0">
                <a:latin typeface="Courier New" pitchFamily="49" charset="0"/>
              </a:rPr>
              <a:t>getX</a:t>
            </a:r>
            <a:r>
              <a:rPr lang="fr-FR" b="1" dirty="0" smtClean="0">
                <a:latin typeface="Courier New" pitchFamily="49" charset="0"/>
              </a:rPr>
              <a:t> (){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return x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}</a:t>
            </a:r>
            <a:r>
              <a:rPr lang="fr-FR" dirty="0" smtClean="0">
                <a:latin typeface="Courier New" pitchFamily="49" charset="0"/>
              </a:rPr>
              <a:t>  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double </a:t>
            </a:r>
            <a:r>
              <a:rPr lang="fr-FR" b="1" dirty="0" err="1" smtClean="0">
                <a:latin typeface="Courier New" pitchFamily="49" charset="0"/>
              </a:rPr>
              <a:t>getY</a:t>
            </a:r>
            <a:r>
              <a:rPr lang="fr-FR" b="1" dirty="0" smtClean="0">
                <a:latin typeface="Courier New" pitchFamily="49" charset="0"/>
              </a:rPr>
              <a:t> (){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return y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}</a:t>
            </a:r>
            <a:r>
              <a:rPr lang="fr-FR" dirty="0" smtClean="0">
                <a:latin typeface="Courier New" pitchFamily="49" charset="0"/>
              </a:rPr>
              <a:t>  </a:t>
            </a:r>
          </a:p>
          <a:p>
            <a:pPr defTabSz="762000"/>
            <a:r>
              <a:rPr lang="fr-FR" b="1" dirty="0" err="1" smtClean="0">
                <a:latin typeface="Courier New" pitchFamily="49" charset="0"/>
              </a:rPr>
              <a:t>void</a:t>
            </a:r>
            <a:r>
              <a:rPr lang="fr-FR" b="1" dirty="0" smtClean="0">
                <a:latin typeface="Courier New" pitchFamily="49" charset="0"/>
              </a:rPr>
              <a:t> </a:t>
            </a:r>
            <a:r>
              <a:rPr lang="fr-FR" b="1" dirty="0" err="1" smtClean="0">
                <a:latin typeface="Courier New" pitchFamily="49" charset="0"/>
              </a:rPr>
              <a:t>setX</a:t>
            </a:r>
            <a:r>
              <a:rPr lang="fr-FR" b="1" dirty="0" smtClean="0">
                <a:latin typeface="Courier New" pitchFamily="49" charset="0"/>
              </a:rPr>
              <a:t>(double </a:t>
            </a:r>
            <a:r>
              <a:rPr lang="fr-FR" b="1" dirty="0" err="1" smtClean="0">
                <a:latin typeface="Courier New" pitchFamily="49" charset="0"/>
              </a:rPr>
              <a:t>dx</a:t>
            </a:r>
            <a:r>
              <a:rPr lang="fr-FR" b="1" dirty="0" smtClean="0">
                <a:latin typeface="Courier New" pitchFamily="49" charset="0"/>
              </a:rPr>
              <a:t>){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x=</a:t>
            </a:r>
            <a:r>
              <a:rPr lang="fr-FR" b="1" dirty="0" err="1" smtClean="0">
                <a:latin typeface="Courier New" pitchFamily="49" charset="0"/>
              </a:rPr>
              <a:t>dx</a:t>
            </a:r>
            <a:r>
              <a:rPr lang="fr-FR" b="1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}</a:t>
            </a:r>
            <a:r>
              <a:rPr lang="fr-FR" dirty="0" smtClean="0">
                <a:latin typeface="Courier New" pitchFamily="49" charset="0"/>
              </a:rPr>
              <a:t>  </a:t>
            </a:r>
          </a:p>
          <a:p>
            <a:pPr defTabSz="762000"/>
            <a:r>
              <a:rPr lang="fr-FR" b="1" dirty="0" err="1" smtClean="0">
                <a:latin typeface="Courier New" pitchFamily="49" charset="0"/>
              </a:rPr>
              <a:t>void</a:t>
            </a:r>
            <a:r>
              <a:rPr lang="fr-FR" b="1" dirty="0" smtClean="0">
                <a:latin typeface="Courier New" pitchFamily="49" charset="0"/>
              </a:rPr>
              <a:t> </a:t>
            </a:r>
            <a:r>
              <a:rPr lang="fr-FR" b="1" dirty="0" err="1" smtClean="0">
                <a:latin typeface="Courier New" pitchFamily="49" charset="0"/>
              </a:rPr>
              <a:t>setY</a:t>
            </a:r>
            <a:r>
              <a:rPr lang="fr-FR" b="1" dirty="0" smtClean="0">
                <a:latin typeface="Courier New" pitchFamily="49" charset="0"/>
              </a:rPr>
              <a:t>(double </a:t>
            </a:r>
            <a:r>
              <a:rPr lang="fr-FR" b="1" dirty="0" err="1" smtClean="0">
                <a:latin typeface="Courier New" pitchFamily="49" charset="0"/>
              </a:rPr>
              <a:t>dy</a:t>
            </a:r>
            <a:r>
              <a:rPr lang="fr-FR" b="1" dirty="0" smtClean="0">
                <a:latin typeface="Courier New" pitchFamily="49" charset="0"/>
              </a:rPr>
              <a:t>){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y=</a:t>
            </a:r>
            <a:r>
              <a:rPr lang="fr-FR" b="1" dirty="0" err="1" smtClean="0">
                <a:latin typeface="Courier New" pitchFamily="49" charset="0"/>
              </a:rPr>
              <a:t>dy</a:t>
            </a:r>
            <a:r>
              <a:rPr lang="fr-FR" b="1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b="1" dirty="0" smtClean="0">
                <a:latin typeface="Courier New" pitchFamily="49" charset="0"/>
              </a:rPr>
              <a:t>	}</a:t>
            </a:r>
            <a:r>
              <a:rPr lang="fr-FR" dirty="0" smtClean="0">
                <a:latin typeface="Courier New" pitchFamily="49" charset="0"/>
              </a:rPr>
              <a:t>  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	</a:t>
            </a:r>
            <a:endParaRPr lang="fr-FR" b="1" dirty="0" smtClean="0">
              <a:latin typeface="Courier New" pitchFamily="49" charset="0"/>
            </a:endParaRPr>
          </a:p>
          <a:p>
            <a:pPr defTabSz="762000"/>
            <a:r>
              <a:rPr lang="fr-FR" dirty="0" smtClean="0">
                <a:latin typeface="Courier New" pitchFamily="49" charset="0"/>
              </a:rPr>
              <a:t>}</a:t>
            </a:r>
            <a:endParaRPr lang="fr-FR" sz="2000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85720" y="848858"/>
            <a:ext cx="1100429" cy="36933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defTabSz="762000"/>
            <a:r>
              <a:rPr lang="fr-FR" dirty="0" smtClean="0"/>
              <a:t>Point.java</a:t>
            </a:r>
            <a:endParaRPr lang="fr-FR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48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-214338"/>
            <a:ext cx="8229600" cy="1071570"/>
          </a:xfrm>
        </p:spPr>
        <p:txBody>
          <a:bodyPr/>
          <a:lstStyle/>
          <a:p>
            <a:r>
              <a:rPr lang="fr-FR" dirty="0" smtClean="0"/>
              <a:t>Accès aux attributs d’un objet (2)</a:t>
            </a:r>
          </a:p>
        </p:txBody>
      </p:sp>
      <p:sp>
        <p:nvSpPr>
          <p:cNvPr id="21509" name="Text Box 3"/>
          <p:cNvSpPr txBox="1">
            <a:spLocks noChangeArrowheads="1"/>
          </p:cNvSpPr>
          <p:nvPr/>
        </p:nvSpPr>
        <p:spPr bwMode="auto">
          <a:xfrm>
            <a:off x="642910" y="1428736"/>
            <a:ext cx="3908425" cy="257652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defTabSz="762000"/>
            <a:r>
              <a:rPr lang="fr-FR" dirty="0"/>
              <a:t>public class Application</a:t>
            </a:r>
          </a:p>
          <a:p>
            <a:pPr defTabSz="762000"/>
            <a:r>
              <a:rPr lang="fr-FR" dirty="0"/>
              <a:t>{ </a:t>
            </a:r>
          </a:p>
          <a:p>
            <a:pPr defTabSz="762000"/>
            <a:r>
              <a:rPr lang="fr-FR" dirty="0"/>
              <a:t>  public </a:t>
            </a:r>
            <a:r>
              <a:rPr lang="fr-FR" dirty="0" err="1"/>
              <a:t>static</a:t>
            </a:r>
            <a:r>
              <a:rPr lang="fr-FR" dirty="0"/>
              <a:t> </a:t>
            </a:r>
            <a:r>
              <a:rPr lang="fr-FR" dirty="0" err="1"/>
              <a:t>void</a:t>
            </a:r>
            <a:r>
              <a:rPr lang="fr-FR" dirty="0"/>
              <a:t> main(String </a:t>
            </a:r>
            <a:r>
              <a:rPr lang="fr-FR" dirty="0" err="1"/>
              <a:t>args</a:t>
            </a:r>
            <a:r>
              <a:rPr lang="fr-FR" dirty="0"/>
              <a:t>[]) </a:t>
            </a:r>
          </a:p>
          <a:p>
            <a:pPr defTabSz="762000"/>
            <a:r>
              <a:rPr lang="fr-FR" dirty="0"/>
              <a:t>  {</a:t>
            </a:r>
          </a:p>
          <a:p>
            <a:pPr defTabSz="762000"/>
            <a:r>
              <a:rPr lang="fr-FR" dirty="0"/>
              <a:t>    </a:t>
            </a:r>
            <a:r>
              <a:rPr lang="fr-FR" dirty="0" smtClean="0"/>
              <a:t>Point   p1 </a:t>
            </a:r>
            <a:r>
              <a:rPr lang="fr-FR" dirty="0"/>
              <a:t>= new </a:t>
            </a:r>
            <a:r>
              <a:rPr lang="fr-FR" dirty="0" smtClean="0"/>
              <a:t>Point()</a:t>
            </a:r>
            <a:endParaRPr lang="fr-FR" dirty="0"/>
          </a:p>
          <a:p>
            <a:pPr defTabSz="762000"/>
            <a:r>
              <a:rPr lang="fr-FR" dirty="0"/>
              <a:t>    </a:t>
            </a:r>
            <a:r>
              <a:rPr lang="fr-FR" b="1" dirty="0" smtClean="0"/>
              <a:t>p1.x </a:t>
            </a:r>
            <a:r>
              <a:rPr lang="fr-FR" b="1" dirty="0"/>
              <a:t>= </a:t>
            </a:r>
            <a:r>
              <a:rPr lang="fr-FR" dirty="0" smtClean="0"/>
              <a:t>10</a:t>
            </a:r>
            <a:r>
              <a:rPr lang="fr-FR" b="1" dirty="0" smtClean="0"/>
              <a:t> </a:t>
            </a:r>
            <a:r>
              <a:rPr lang="fr-FR" b="1" dirty="0"/>
              <a:t>;</a:t>
            </a:r>
          </a:p>
          <a:p>
            <a:pPr defTabSz="762000"/>
            <a:r>
              <a:rPr lang="fr-FR" b="1" dirty="0"/>
              <a:t>    </a:t>
            </a:r>
            <a:r>
              <a:rPr lang="fr-FR" b="1" dirty="0" smtClean="0"/>
              <a:t>P1.y </a:t>
            </a:r>
            <a:r>
              <a:rPr lang="fr-FR" dirty="0"/>
              <a:t>= </a:t>
            </a:r>
            <a:r>
              <a:rPr lang="fr-FR" dirty="0" smtClean="0"/>
              <a:t>20 </a:t>
            </a:r>
            <a:r>
              <a:rPr lang="fr-FR" dirty="0"/>
              <a:t>;</a:t>
            </a:r>
          </a:p>
          <a:p>
            <a:pPr defTabSz="762000"/>
            <a:r>
              <a:rPr lang="fr-FR" dirty="0"/>
              <a:t>  }  </a:t>
            </a:r>
          </a:p>
          <a:p>
            <a:pPr defTabSz="762000"/>
            <a:r>
              <a:rPr lang="fr-FR" dirty="0"/>
              <a:t>}</a:t>
            </a:r>
          </a:p>
        </p:txBody>
      </p:sp>
      <p:sp>
        <p:nvSpPr>
          <p:cNvPr id="21510" name="Text Box 4"/>
          <p:cNvSpPr txBox="1">
            <a:spLocks noChangeArrowheads="1"/>
          </p:cNvSpPr>
          <p:nvPr/>
        </p:nvSpPr>
        <p:spPr bwMode="auto">
          <a:xfrm>
            <a:off x="642910" y="1071546"/>
            <a:ext cx="1471685" cy="36933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defTabSz="762000"/>
            <a:r>
              <a:rPr lang="fr-FR" dirty="0" smtClean="0"/>
              <a:t>TestPoint.java</a:t>
            </a:r>
            <a:endParaRPr lang="fr-FR" dirty="0"/>
          </a:p>
        </p:txBody>
      </p:sp>
      <p:sp>
        <p:nvSpPr>
          <p:cNvPr id="789511" name="Rectangle 7"/>
          <p:cNvSpPr>
            <a:spLocks noChangeArrowheads="1"/>
          </p:cNvSpPr>
          <p:nvPr/>
        </p:nvSpPr>
        <p:spPr bwMode="auto">
          <a:xfrm>
            <a:off x="285720" y="4724400"/>
            <a:ext cx="8643998" cy="1474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7" tIns="44450" rIns="90487" bIns="44450">
            <a:spAutoFit/>
          </a:bodyPr>
          <a:lstStyle/>
          <a:p>
            <a:pPr algn="just" defTabSz="762000"/>
            <a:r>
              <a:rPr lang="fr-FR" u="sng" dirty="0"/>
              <a:t>Remarque :</a:t>
            </a:r>
            <a:endParaRPr lang="fr-FR" dirty="0"/>
          </a:p>
          <a:p>
            <a:pPr algn="just" defTabSz="762000"/>
            <a:r>
              <a:rPr lang="fr-FR" dirty="0"/>
              <a:t>Contrairement aux variables, les attributs d'une classe, s'ils ne sont pas initialisés, se voient affecter automatiquement une valeur par défaut.</a:t>
            </a:r>
          </a:p>
          <a:p>
            <a:pPr algn="just" defTabSz="762000"/>
            <a:r>
              <a:rPr lang="fr-FR" dirty="0"/>
              <a:t>Cette valeur vaut : </a:t>
            </a:r>
            <a:r>
              <a:rPr lang="fr-FR" dirty="0">
                <a:solidFill>
                  <a:srgbClr val="FF0000"/>
                </a:solidFill>
              </a:rPr>
              <a:t>0</a:t>
            </a:r>
            <a:r>
              <a:rPr lang="fr-FR" dirty="0"/>
              <a:t> pour les variables numériques, </a:t>
            </a:r>
            <a:r>
              <a:rPr lang="fr-FR" dirty="0">
                <a:solidFill>
                  <a:srgbClr val="FF0000"/>
                </a:solidFill>
              </a:rPr>
              <a:t>false</a:t>
            </a:r>
            <a:r>
              <a:rPr lang="fr-FR" dirty="0"/>
              <a:t> pour les booléens, et </a:t>
            </a:r>
            <a:r>
              <a:rPr lang="fr-FR" dirty="0" err="1">
                <a:solidFill>
                  <a:srgbClr val="FF0000"/>
                </a:solidFill>
              </a:rPr>
              <a:t>null</a:t>
            </a:r>
            <a:r>
              <a:rPr lang="fr-FR" dirty="0"/>
              <a:t> pour les références.</a:t>
            </a:r>
          </a:p>
        </p:txBody>
      </p:sp>
      <p:grpSp>
        <p:nvGrpSpPr>
          <p:cNvPr id="11" name="Groupe 10"/>
          <p:cNvGrpSpPr/>
          <p:nvPr/>
        </p:nvGrpSpPr>
        <p:grpSpPr>
          <a:xfrm>
            <a:off x="1285852" y="1428736"/>
            <a:ext cx="6027747" cy="1857388"/>
            <a:chOff x="1285852" y="1428736"/>
            <a:chExt cx="6027747" cy="1857388"/>
          </a:xfrm>
        </p:grpSpPr>
        <p:grpSp>
          <p:nvGrpSpPr>
            <p:cNvPr id="2" name="Group 10"/>
            <p:cNvGrpSpPr>
              <a:grpSpLocks/>
            </p:cNvGrpSpPr>
            <p:nvPr/>
          </p:nvGrpSpPr>
          <p:grpSpPr bwMode="auto">
            <a:xfrm>
              <a:off x="1285852" y="1428736"/>
              <a:ext cx="6027747" cy="1571625"/>
              <a:chOff x="1149" y="1200"/>
              <a:chExt cx="3797" cy="990"/>
            </a:xfrm>
          </p:grpSpPr>
          <p:sp>
            <p:nvSpPr>
              <p:cNvPr id="7" name="Text Box 5"/>
              <p:cNvSpPr txBox="1">
                <a:spLocks noChangeArrowheads="1"/>
              </p:cNvSpPr>
              <p:nvPr/>
            </p:nvSpPr>
            <p:spPr bwMode="auto">
              <a:xfrm>
                <a:off x="3360" y="1200"/>
                <a:ext cx="1586" cy="407"/>
              </a:xfrm>
              <a:prstGeom prst="rect">
                <a:avLst/>
              </a:prstGeom>
              <a:noFill/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pPr defTabSz="762000"/>
                <a:r>
                  <a:rPr lang="fr-FR" dirty="0" smtClean="0"/>
                  <a:t>Accès aux attributs </a:t>
                </a:r>
                <a:r>
                  <a:rPr lang="fr-FR" b="1" dirty="0" smtClean="0"/>
                  <a:t>x</a:t>
                </a:r>
                <a:r>
                  <a:rPr lang="fr-FR" dirty="0" smtClean="0"/>
                  <a:t> et </a:t>
                </a:r>
                <a:r>
                  <a:rPr lang="fr-FR" b="1" dirty="0" smtClean="0"/>
                  <a:t>y</a:t>
                </a:r>
              </a:p>
              <a:p>
                <a:pPr defTabSz="762000"/>
                <a:r>
                  <a:rPr lang="fr-FR" dirty="0" smtClean="0"/>
                  <a:t>De l’objet </a:t>
                </a:r>
                <a:r>
                  <a:rPr lang="fr-FR" b="1" dirty="0" smtClean="0"/>
                  <a:t>p1</a:t>
                </a:r>
                <a:endParaRPr lang="fr-FR" b="1" dirty="0"/>
              </a:p>
            </p:txBody>
          </p:sp>
          <p:sp>
            <p:nvSpPr>
              <p:cNvPr id="8" name="Line 6"/>
              <p:cNvSpPr>
                <a:spLocks noChangeShapeType="1"/>
              </p:cNvSpPr>
              <p:nvPr/>
            </p:nvSpPr>
            <p:spPr bwMode="auto">
              <a:xfrm flipH="1">
                <a:off x="1149" y="1440"/>
                <a:ext cx="2211" cy="75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cxnSp>
          <p:nvCxnSpPr>
            <p:cNvPr id="10" name="Connecteur droit avec flèche 9"/>
            <p:cNvCxnSpPr>
              <a:stCxn id="8" idx="0"/>
            </p:cNvCxnSpPr>
            <p:nvPr/>
          </p:nvCxnSpPr>
          <p:spPr>
            <a:xfrm rot="5400000">
              <a:off x="2338354" y="828664"/>
              <a:ext cx="1476388" cy="343853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9511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/>
          <a:lstStyle/>
          <a:p>
            <a:r>
              <a:rPr lang="fr-FR" dirty="0" smtClean="0"/>
              <a:t>Accès aux méthodes d’un objet 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857356" y="2071678"/>
            <a:ext cx="6786578" cy="1571625"/>
            <a:chOff x="1149" y="1200"/>
            <a:chExt cx="4275" cy="990"/>
          </a:xfrm>
        </p:grpSpPr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3360" y="1200"/>
              <a:ext cx="2064" cy="407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fr-FR" dirty="0" smtClean="0"/>
                <a:t>Accès au méthodes </a:t>
              </a:r>
              <a:r>
                <a:rPr lang="fr-FR" b="1" dirty="0" err="1" smtClean="0"/>
                <a:t>setX</a:t>
              </a:r>
              <a:r>
                <a:rPr lang="fr-FR" b="1" dirty="0" smtClean="0"/>
                <a:t>  </a:t>
              </a:r>
              <a:r>
                <a:rPr lang="fr-FR" dirty="0" smtClean="0"/>
                <a:t>et  </a:t>
              </a:r>
              <a:r>
                <a:rPr lang="fr-FR" b="1" dirty="0" err="1" smtClean="0"/>
                <a:t>setY</a:t>
              </a:r>
              <a:endParaRPr lang="fr-FR" b="1" dirty="0" smtClean="0"/>
            </a:p>
            <a:p>
              <a:pPr defTabSz="762000"/>
              <a:r>
                <a:rPr lang="fr-FR" dirty="0" smtClean="0"/>
                <a:t>de l’objet </a:t>
              </a:r>
              <a:r>
                <a:rPr lang="fr-FR" b="1" dirty="0" smtClean="0"/>
                <a:t>p1</a:t>
              </a:r>
              <a:endParaRPr lang="fr-FR" b="1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 flipH="1">
              <a:off x="1149" y="1440"/>
              <a:ext cx="2211" cy="75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714348" y="2500306"/>
            <a:ext cx="3908425" cy="257652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defTabSz="762000"/>
            <a:r>
              <a:rPr lang="fr-FR" dirty="0"/>
              <a:t>public class Application</a:t>
            </a:r>
          </a:p>
          <a:p>
            <a:pPr defTabSz="762000"/>
            <a:r>
              <a:rPr lang="fr-FR" dirty="0"/>
              <a:t>{ </a:t>
            </a:r>
          </a:p>
          <a:p>
            <a:pPr defTabSz="762000"/>
            <a:r>
              <a:rPr lang="fr-FR" dirty="0"/>
              <a:t>  public </a:t>
            </a:r>
            <a:r>
              <a:rPr lang="fr-FR" dirty="0" err="1"/>
              <a:t>static</a:t>
            </a:r>
            <a:r>
              <a:rPr lang="fr-FR" dirty="0"/>
              <a:t> </a:t>
            </a:r>
            <a:r>
              <a:rPr lang="fr-FR" dirty="0" err="1"/>
              <a:t>void</a:t>
            </a:r>
            <a:r>
              <a:rPr lang="fr-FR" dirty="0"/>
              <a:t> main(String </a:t>
            </a:r>
            <a:r>
              <a:rPr lang="fr-FR" dirty="0" err="1"/>
              <a:t>args</a:t>
            </a:r>
            <a:r>
              <a:rPr lang="fr-FR" dirty="0"/>
              <a:t>[]) </a:t>
            </a:r>
          </a:p>
          <a:p>
            <a:pPr defTabSz="762000"/>
            <a:r>
              <a:rPr lang="fr-FR" dirty="0"/>
              <a:t>  {</a:t>
            </a:r>
          </a:p>
          <a:p>
            <a:pPr defTabSz="762000"/>
            <a:r>
              <a:rPr lang="fr-FR" dirty="0"/>
              <a:t>    </a:t>
            </a:r>
            <a:r>
              <a:rPr lang="fr-FR" dirty="0" smtClean="0"/>
              <a:t>Point   p1 </a:t>
            </a:r>
            <a:r>
              <a:rPr lang="fr-FR" dirty="0"/>
              <a:t>= new </a:t>
            </a:r>
            <a:r>
              <a:rPr lang="fr-FR" dirty="0" smtClean="0"/>
              <a:t>Point();</a:t>
            </a:r>
            <a:endParaRPr lang="fr-FR" dirty="0"/>
          </a:p>
          <a:p>
            <a:pPr defTabSz="762000"/>
            <a:r>
              <a:rPr lang="fr-FR" dirty="0"/>
              <a:t>    </a:t>
            </a:r>
            <a:r>
              <a:rPr lang="fr-FR" dirty="0" smtClean="0">
                <a:solidFill>
                  <a:srgbClr val="00016C"/>
                </a:solidFill>
              </a:rPr>
              <a:t>p1</a:t>
            </a:r>
            <a:r>
              <a:rPr lang="fr-FR" b="1" dirty="0" smtClean="0"/>
              <a:t>.</a:t>
            </a:r>
            <a:r>
              <a:rPr lang="fr-FR" b="1" dirty="0" err="1" smtClean="0"/>
              <a:t>setX</a:t>
            </a:r>
            <a:r>
              <a:rPr lang="fr-FR" b="1" dirty="0" smtClean="0"/>
              <a:t> </a:t>
            </a:r>
            <a:r>
              <a:rPr lang="fr-FR" dirty="0" smtClean="0"/>
              <a:t>( 10) </a:t>
            </a:r>
            <a:r>
              <a:rPr lang="fr-FR" dirty="0"/>
              <a:t>;</a:t>
            </a:r>
          </a:p>
          <a:p>
            <a:pPr defTabSz="762000"/>
            <a:r>
              <a:rPr lang="fr-FR" dirty="0"/>
              <a:t>    </a:t>
            </a:r>
            <a:r>
              <a:rPr lang="fr-FR" dirty="0" smtClean="0">
                <a:solidFill>
                  <a:srgbClr val="00016C"/>
                </a:solidFill>
              </a:rPr>
              <a:t>P1</a:t>
            </a:r>
            <a:r>
              <a:rPr lang="fr-FR" b="1" dirty="0" smtClean="0"/>
              <a:t>.</a:t>
            </a:r>
            <a:r>
              <a:rPr lang="fr-FR" b="1" dirty="0" err="1" smtClean="0"/>
              <a:t>setY</a:t>
            </a:r>
            <a:r>
              <a:rPr lang="fr-FR" dirty="0" smtClean="0">
                <a:solidFill>
                  <a:srgbClr val="00016C"/>
                </a:solidFill>
              </a:rPr>
              <a:t>(</a:t>
            </a:r>
            <a:r>
              <a:rPr lang="fr-FR" dirty="0" smtClean="0"/>
              <a:t> 20);</a:t>
            </a:r>
            <a:endParaRPr lang="fr-FR" dirty="0"/>
          </a:p>
          <a:p>
            <a:pPr defTabSz="762000"/>
            <a:r>
              <a:rPr lang="fr-FR" dirty="0"/>
              <a:t>  }  </a:t>
            </a:r>
          </a:p>
          <a:p>
            <a:pPr defTabSz="762000"/>
            <a:r>
              <a:rPr lang="fr-FR" dirty="0"/>
              <a:t>}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714348" y="2143116"/>
            <a:ext cx="1471685" cy="36933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defTabSz="762000"/>
            <a:r>
              <a:rPr lang="fr-FR" dirty="0" smtClean="0"/>
              <a:t>TestPoint.java</a:t>
            </a:r>
            <a:endParaRPr lang="fr-FR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/>
          <a:lstStyle/>
          <a:p>
            <a:r>
              <a:rPr lang="fr-FR" dirty="0" smtClean="0"/>
              <a:t>L’encapsulation (1)</a:t>
            </a:r>
          </a:p>
        </p:txBody>
      </p:sp>
      <p:sp>
        <p:nvSpPr>
          <p:cNvPr id="3277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Notion d'encapsulation :</a:t>
            </a:r>
            <a:r>
              <a:rPr lang="fr-FR" b="0" dirty="0" smtClean="0"/>
              <a:t> </a:t>
            </a:r>
          </a:p>
          <a:p>
            <a:pPr lvl="1"/>
            <a:r>
              <a:rPr lang="fr-FR" dirty="0" smtClean="0"/>
              <a:t>les données et les procédures qui les manipulent sont regroupées dans une même entité, l'objet. </a:t>
            </a:r>
          </a:p>
          <a:p>
            <a:pPr lvl="1"/>
            <a:r>
              <a:rPr lang="fr-FR" dirty="0" smtClean="0"/>
              <a:t>Les détails d'implémentation sont cachés, le monde extérieur n'ayant accès aux données que par l'intermédiaire d'un ensemble d'opérations constituant </a:t>
            </a:r>
            <a:r>
              <a:rPr lang="fr-FR" dirty="0" smtClean="0">
                <a:solidFill>
                  <a:srgbClr val="FF0000"/>
                </a:solidFill>
              </a:rPr>
              <a:t>l'</a:t>
            </a:r>
            <a:r>
              <a:rPr lang="fr-FR" b="1" dirty="0" smtClean="0">
                <a:solidFill>
                  <a:srgbClr val="FF0000"/>
                </a:solidFill>
              </a:rPr>
              <a:t>interface</a:t>
            </a:r>
            <a:r>
              <a:rPr lang="fr-FR" dirty="0" smtClean="0"/>
              <a:t> de l'objet. </a:t>
            </a:r>
          </a:p>
          <a:p>
            <a:pPr lvl="1"/>
            <a:r>
              <a:rPr lang="fr-FR" dirty="0" smtClean="0"/>
              <a:t>Le programmeur n'a pas à se soucier de la représentation physique des entités utilisées et peut raisonner en termes d'abstractions.</a:t>
            </a:r>
            <a:endParaRPr lang="fr-FR" b="1" dirty="0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4"/>
            <a:ext cx="8229600" cy="1143000"/>
          </a:xfrm>
        </p:spPr>
        <p:txBody>
          <a:bodyPr/>
          <a:lstStyle/>
          <a:p>
            <a:r>
              <a:rPr lang="fr-FR" dirty="0" smtClean="0"/>
              <a:t>Contrôle d’accès (1)</a:t>
            </a:r>
          </a:p>
        </p:txBody>
      </p:sp>
      <p:sp>
        <p:nvSpPr>
          <p:cNvPr id="34821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1071546"/>
            <a:ext cx="8572560" cy="5500726"/>
          </a:xfrm>
        </p:spPr>
        <p:txBody>
          <a:bodyPr>
            <a:normAutofit/>
          </a:bodyPr>
          <a:lstStyle/>
          <a:p>
            <a:r>
              <a:rPr lang="fr-FR" sz="2400" dirty="0" smtClean="0"/>
              <a:t>Chaque attribut et chaque méthode d'une classe peut être :</a:t>
            </a:r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357158" y="1785926"/>
          <a:ext cx="8429684" cy="4328160"/>
        </p:xfrm>
        <a:graphic>
          <a:graphicData uri="http://schemas.openxmlformats.org/drawingml/2006/table">
            <a:tbl>
              <a:tblPr/>
              <a:tblGrid>
                <a:gridCol w="1232419"/>
                <a:gridCol w="7197265"/>
              </a:tblGrid>
              <a:tr h="538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Modificateur</a:t>
                      </a:r>
                      <a:endParaRPr lang="fr-FR" sz="16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Rôle</a:t>
                      </a:r>
                      <a:endParaRPr lang="fr-FR" sz="16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3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public</a:t>
                      </a:r>
                      <a:endParaRPr lang="fr-FR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Une variable, méthode ou classe déclarée public est </a:t>
                      </a:r>
                      <a:r>
                        <a:rPr lang="fr-FR" sz="1800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visible par tous </a:t>
                      </a:r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les autres objets.</a:t>
                      </a:r>
                      <a:endParaRPr lang="fr-FR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441">
                <a:tc>
                  <a:txBody>
                    <a:bodyPr/>
                    <a:lstStyle/>
                    <a:p>
                      <a:r>
                        <a:rPr lang="fr-FR" sz="1400" b="1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par défaut :</a:t>
                      </a:r>
                    </a:p>
                    <a:p>
                      <a:r>
                        <a:rPr lang="fr-FR" sz="1400" b="1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package </a:t>
                      </a:r>
                      <a:r>
                        <a:rPr lang="fr-FR" sz="1400" b="1" kern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friendly</a:t>
                      </a:r>
                      <a:endParaRPr lang="fr-FR" sz="1400" b="1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Il n'existe pas de mot clé pour définir ce niveau, qui est le niveau par défaut lorsqu'aucun modificateur n'est précisé. Cette déclaration permet à une entité (classe, méthode ou variable) </a:t>
                      </a:r>
                      <a:r>
                        <a:rPr lang="fr-FR" sz="1800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d'être visible </a:t>
                      </a:r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par toutes les classes se trouvant dans </a:t>
                      </a:r>
                      <a:r>
                        <a:rPr lang="fr-FR" sz="1800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le même package</a:t>
                      </a:r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fr-FR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4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b="1" kern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Protected</a:t>
                      </a:r>
                      <a:r>
                        <a:rPr lang="fr-FR" sz="1400" b="1" kern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 </a:t>
                      </a:r>
                      <a:endParaRPr lang="fr-FR" sz="1400" b="1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 une méthode ou une variable est déclarée </a:t>
                      </a:r>
                      <a:r>
                        <a:rPr lang="fr-FR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protected</a:t>
                      </a:r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, seules les méthodes présentes dans le </a:t>
                      </a:r>
                      <a:r>
                        <a:rPr lang="fr-FR" sz="1800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même package</a:t>
                      </a:r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que cette classe </a:t>
                      </a:r>
                      <a:r>
                        <a:rPr lang="fr-FR" sz="1800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ou ses sous classes pourront y accéder</a:t>
                      </a:r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On ne peut pas qualifier une classe</a:t>
                      </a:r>
                    </a:p>
                    <a:p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avec </a:t>
                      </a:r>
                      <a:r>
                        <a:rPr lang="fr-FR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protected</a:t>
                      </a:r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fr-FR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82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400" b="1" kern="12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400" b="1" kern="12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+mn-cs"/>
                        </a:rPr>
                        <a:t>private</a:t>
                      </a:r>
                      <a:endParaRPr lang="fr-FR" sz="1400" b="1" kern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C'est le niveau de protection le plus fort. Les composants </a:t>
                      </a:r>
                      <a:r>
                        <a:rPr lang="fr-FR" sz="1800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ne sont visibles qu'à l'intérieur de la classe </a:t>
                      </a:r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ils ne peuvent être modifiés que par des méthodes définies dans la classe prévues à cet effet. Les méthodes déclarées </a:t>
                      </a:r>
                      <a:r>
                        <a:rPr lang="fr-FR" sz="1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private</a:t>
                      </a:r>
                      <a:r>
                        <a:rPr lang="fr-FR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ne peuvent pas être en même temps déclarée abstract car elles ne peuvent pas être redéfinies dans les classes filles.</a:t>
                      </a:r>
                      <a:endParaRPr lang="fr-FR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71462"/>
            <a:ext cx="8229600" cy="1000132"/>
          </a:xfrm>
        </p:spPr>
        <p:txBody>
          <a:bodyPr/>
          <a:lstStyle/>
          <a:p>
            <a:r>
              <a:rPr lang="fr-FR" dirty="0" smtClean="0"/>
              <a:t>Contrôle d’accès (2)</a:t>
            </a:r>
          </a:p>
        </p:txBody>
      </p:sp>
      <p:sp>
        <p:nvSpPr>
          <p:cNvPr id="35845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1214422"/>
            <a:ext cx="8182004" cy="4805378"/>
          </a:xfrm>
        </p:spPr>
        <p:txBody>
          <a:bodyPr>
            <a:normAutofit/>
          </a:bodyPr>
          <a:lstStyle/>
          <a:p>
            <a:r>
              <a:rPr lang="fr-FR" dirty="0" smtClean="0"/>
              <a:t>En toute rigueur, il faudrait toujours que :</a:t>
            </a:r>
          </a:p>
          <a:p>
            <a:pPr lvl="1"/>
            <a:r>
              <a:rPr lang="fr-FR" dirty="0" smtClean="0">
                <a:solidFill>
                  <a:srgbClr val="FF0000"/>
                </a:solidFill>
              </a:rPr>
              <a:t>les attributs ne soient pas visibles,</a:t>
            </a:r>
          </a:p>
          <a:p>
            <a:pPr lvl="2"/>
            <a:r>
              <a:rPr lang="fr-FR" dirty="0" smtClean="0"/>
              <a:t>Les attributs ne devraient pouvoir être lus ou modifiés que par l'intermédiaire de méthodes prenant en charge les vérifications et effets de bord éventuels.</a:t>
            </a:r>
          </a:p>
          <a:p>
            <a:pPr lvl="1"/>
            <a:r>
              <a:rPr lang="fr-FR" dirty="0" smtClean="0"/>
              <a:t>les méthodes "</a:t>
            </a:r>
            <a:r>
              <a:rPr lang="fr-FR" dirty="0" smtClean="0">
                <a:solidFill>
                  <a:srgbClr val="FF0000"/>
                </a:solidFill>
              </a:rPr>
              <a:t>utilitaires</a:t>
            </a:r>
            <a:r>
              <a:rPr lang="fr-FR" dirty="0" smtClean="0"/>
              <a:t>" ne soient </a:t>
            </a:r>
            <a:r>
              <a:rPr lang="fr-FR" dirty="0" smtClean="0">
                <a:solidFill>
                  <a:srgbClr val="FF0000"/>
                </a:solidFill>
              </a:rPr>
              <a:t>pas visibles</a:t>
            </a:r>
            <a:r>
              <a:rPr lang="fr-FR" dirty="0" smtClean="0"/>
              <a:t>,</a:t>
            </a:r>
          </a:p>
          <a:p>
            <a:pPr lvl="1"/>
            <a:r>
              <a:rPr lang="fr-FR" dirty="0" smtClean="0"/>
              <a:t>seules les </a:t>
            </a:r>
            <a:r>
              <a:rPr lang="fr-FR" dirty="0" smtClean="0">
                <a:solidFill>
                  <a:srgbClr val="FF0000"/>
                </a:solidFill>
              </a:rPr>
              <a:t>fonctionnalités de l'objet</a:t>
            </a:r>
            <a:r>
              <a:rPr lang="fr-FR" dirty="0" smtClean="0"/>
              <a:t>, destinées à être utilisées par d'autres objets </a:t>
            </a:r>
            <a:r>
              <a:rPr lang="fr-FR" dirty="0" smtClean="0">
                <a:solidFill>
                  <a:srgbClr val="FF0000"/>
                </a:solidFill>
              </a:rPr>
              <a:t>soient visibles</a:t>
            </a:r>
            <a:r>
              <a:rPr lang="fr-FR" dirty="0" smtClean="0"/>
              <a:t>.</a:t>
            </a:r>
          </a:p>
          <a:p>
            <a:pPr lvl="1"/>
            <a:r>
              <a:rPr lang="fr-FR" dirty="0" smtClean="0"/>
              <a:t>C’est la notion </a:t>
            </a:r>
            <a:r>
              <a:rPr lang="fr-FR" b="1" dirty="0" smtClean="0">
                <a:solidFill>
                  <a:srgbClr val="FF0000"/>
                </a:solidFill>
              </a:rPr>
              <a:t>d’encapsulation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71462"/>
            <a:ext cx="8229600" cy="1143000"/>
          </a:xfrm>
        </p:spPr>
        <p:txBody>
          <a:bodyPr/>
          <a:lstStyle/>
          <a:p>
            <a:r>
              <a:rPr lang="fr-FR" dirty="0" smtClean="0"/>
              <a:t>Contrôle d’accès (3)</a:t>
            </a:r>
          </a:p>
        </p:txBody>
      </p:sp>
      <p:sp>
        <p:nvSpPr>
          <p:cNvPr id="36870" name="Text Box 4"/>
          <p:cNvSpPr txBox="1">
            <a:spLocks noChangeArrowheads="1"/>
          </p:cNvSpPr>
          <p:nvPr/>
        </p:nvSpPr>
        <p:spPr bwMode="auto">
          <a:xfrm>
            <a:off x="4857752" y="1857364"/>
            <a:ext cx="3857652" cy="283462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fr-FR" dirty="0"/>
              <a:t>public class </a:t>
            </a:r>
            <a:r>
              <a:rPr lang="fr-FR" dirty="0" err="1" smtClean="0"/>
              <a:t>TestPoint</a:t>
            </a: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   {</a:t>
            </a:r>
          </a:p>
          <a:p>
            <a:pPr defTabSz="762000">
              <a:lnSpc>
                <a:spcPct val="90000"/>
              </a:lnSpc>
            </a:pPr>
            <a:r>
              <a:rPr lang="fr-FR" dirty="0"/>
              <a:t>      public </a:t>
            </a:r>
            <a:r>
              <a:rPr lang="fr-FR" dirty="0" err="1"/>
              <a:t>static</a:t>
            </a:r>
            <a:r>
              <a:rPr lang="fr-FR" dirty="0"/>
              <a:t> </a:t>
            </a:r>
            <a:r>
              <a:rPr lang="fr-FR" dirty="0" err="1"/>
              <a:t>void</a:t>
            </a:r>
            <a:r>
              <a:rPr lang="fr-FR" dirty="0"/>
              <a:t> main(String </a:t>
            </a:r>
            <a:r>
              <a:rPr lang="fr-FR" dirty="0" err="1"/>
              <a:t>args</a:t>
            </a:r>
            <a:r>
              <a:rPr lang="fr-FR" dirty="0"/>
              <a:t>[])</a:t>
            </a:r>
          </a:p>
          <a:p>
            <a:pPr defTabSz="762000">
              <a:lnSpc>
                <a:spcPct val="90000"/>
              </a:lnSpc>
            </a:pPr>
            <a:r>
              <a:rPr lang="fr-FR" dirty="0"/>
              <a:t>      {</a:t>
            </a:r>
          </a:p>
          <a:p>
            <a:pPr defTabSz="762000">
              <a:lnSpc>
                <a:spcPct val="90000"/>
              </a:lnSpc>
            </a:pPr>
            <a:r>
              <a:rPr lang="fr-FR" dirty="0"/>
              <a:t>        </a:t>
            </a:r>
            <a:r>
              <a:rPr lang="fr-FR" dirty="0" smtClean="0"/>
              <a:t>Point p1 </a:t>
            </a:r>
            <a:r>
              <a:rPr lang="fr-FR" dirty="0"/>
              <a:t>= new </a:t>
            </a:r>
            <a:r>
              <a:rPr lang="fr-FR" dirty="0" smtClean="0"/>
              <a:t>Point();</a:t>
            </a: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        </a:t>
            </a:r>
            <a:r>
              <a:rPr lang="fr-FR" dirty="0" smtClean="0">
                <a:solidFill>
                  <a:srgbClr val="FA1402"/>
                </a:solidFill>
              </a:rPr>
              <a:t>p1.x </a:t>
            </a:r>
            <a:r>
              <a:rPr lang="fr-FR" dirty="0">
                <a:solidFill>
                  <a:srgbClr val="FA1402"/>
                </a:solidFill>
              </a:rPr>
              <a:t>= 5;       // Invalide car l'attribut est privé</a:t>
            </a: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        </a:t>
            </a:r>
            <a:r>
              <a:rPr lang="fr-FR" dirty="0" smtClean="0"/>
              <a:t>p1.</a:t>
            </a:r>
            <a:r>
              <a:rPr lang="fr-FR" dirty="0" err="1" smtClean="0"/>
              <a:t>setX</a:t>
            </a:r>
            <a:r>
              <a:rPr lang="fr-FR" dirty="0" smtClean="0"/>
              <a:t>= </a:t>
            </a:r>
            <a:r>
              <a:rPr lang="fr-FR" dirty="0"/>
              <a:t>4;     // OK</a:t>
            </a:r>
          </a:p>
          <a:p>
            <a:pPr defTabSz="762000">
              <a:lnSpc>
                <a:spcPct val="90000"/>
              </a:lnSpc>
            </a:pPr>
            <a:r>
              <a:rPr lang="fr-FR" dirty="0"/>
              <a:t>        p1.affiche( );         // OK</a:t>
            </a:r>
          </a:p>
          <a:p>
            <a:pPr defTabSz="762000">
              <a:lnSpc>
                <a:spcPct val="90000"/>
              </a:lnSpc>
            </a:pPr>
            <a:r>
              <a:rPr lang="fr-FR" dirty="0"/>
              <a:t>      </a:t>
            </a:r>
            <a:r>
              <a:rPr lang="fr-FR" dirty="0" smtClean="0"/>
              <a:t>}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</a:t>
            </a:r>
            <a:r>
              <a:rPr lang="fr-FR" dirty="0"/>
              <a:t>}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85720" y="1000108"/>
            <a:ext cx="4429156" cy="590931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defTabSz="762000"/>
            <a:r>
              <a:rPr lang="fr-FR" b="1" dirty="0" smtClean="0">
                <a:latin typeface="Courier New" pitchFamily="49" charset="0"/>
              </a:rPr>
              <a:t>public class</a:t>
            </a:r>
            <a:r>
              <a:rPr lang="fr-FR" dirty="0" smtClean="0">
                <a:latin typeface="Courier New" pitchFamily="49" charset="0"/>
              </a:rPr>
              <a:t> Point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{</a:t>
            </a:r>
          </a:p>
          <a:p>
            <a:pPr defTabSz="762000"/>
            <a:r>
              <a:rPr lang="fr-FR" b="1" dirty="0" err="1" smtClean="0">
                <a:latin typeface="Courier New" pitchFamily="49" charset="0"/>
              </a:rPr>
              <a:t>private</a:t>
            </a:r>
            <a:r>
              <a:rPr lang="fr-FR" dirty="0" smtClean="0">
                <a:latin typeface="Courier New" pitchFamily="49" charset="0"/>
              </a:rPr>
              <a:t> double x; // abscisse</a:t>
            </a:r>
          </a:p>
          <a:p>
            <a:pPr defTabSz="762000"/>
            <a:r>
              <a:rPr lang="fr-FR" b="1" dirty="0" err="1" smtClean="0">
                <a:latin typeface="Courier New" pitchFamily="49" charset="0"/>
              </a:rPr>
              <a:t>private</a:t>
            </a:r>
            <a:r>
              <a:rPr lang="fr-FR" dirty="0" smtClean="0">
                <a:latin typeface="Courier New" pitchFamily="49" charset="0"/>
              </a:rPr>
              <a:t> double y; // ordonnée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// plusieurs constructeurs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double </a:t>
            </a:r>
            <a:r>
              <a:rPr lang="fr-FR" dirty="0" err="1" smtClean="0">
                <a:latin typeface="Courier New" pitchFamily="49" charset="0"/>
              </a:rPr>
              <a:t>getX</a:t>
            </a:r>
            <a:r>
              <a:rPr lang="fr-FR" dirty="0" smtClean="0">
                <a:latin typeface="Courier New" pitchFamily="49" charset="0"/>
              </a:rPr>
              <a:t> (){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	return x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	}  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double </a:t>
            </a:r>
            <a:r>
              <a:rPr lang="fr-FR" dirty="0" err="1" smtClean="0">
                <a:latin typeface="Courier New" pitchFamily="49" charset="0"/>
              </a:rPr>
              <a:t>getY</a:t>
            </a:r>
            <a:r>
              <a:rPr lang="fr-FR" dirty="0" smtClean="0">
                <a:latin typeface="Courier New" pitchFamily="49" charset="0"/>
              </a:rPr>
              <a:t>(){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	return y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	}  </a:t>
            </a:r>
          </a:p>
          <a:p>
            <a:pPr defTabSz="762000"/>
            <a:r>
              <a:rPr lang="fr-FR" dirty="0" err="1" smtClean="0">
                <a:latin typeface="Courier New" pitchFamily="49" charset="0"/>
              </a:rPr>
              <a:t>void</a:t>
            </a:r>
            <a:r>
              <a:rPr lang="fr-FR" dirty="0" smtClean="0">
                <a:latin typeface="Courier New" pitchFamily="49" charset="0"/>
              </a:rPr>
              <a:t> </a:t>
            </a:r>
            <a:r>
              <a:rPr lang="fr-FR" dirty="0" err="1" smtClean="0">
                <a:latin typeface="Courier New" pitchFamily="49" charset="0"/>
              </a:rPr>
              <a:t>setX</a:t>
            </a:r>
            <a:r>
              <a:rPr lang="fr-FR" dirty="0" smtClean="0">
                <a:latin typeface="Courier New" pitchFamily="49" charset="0"/>
              </a:rPr>
              <a:t>(double </a:t>
            </a:r>
            <a:r>
              <a:rPr lang="fr-FR" dirty="0" err="1" smtClean="0">
                <a:latin typeface="Courier New" pitchFamily="49" charset="0"/>
              </a:rPr>
              <a:t>dx</a:t>
            </a:r>
            <a:r>
              <a:rPr lang="fr-FR" dirty="0" smtClean="0">
                <a:latin typeface="Courier New" pitchFamily="49" charset="0"/>
              </a:rPr>
              <a:t>){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	x=</a:t>
            </a:r>
            <a:r>
              <a:rPr lang="fr-FR" dirty="0" err="1" smtClean="0">
                <a:latin typeface="Courier New" pitchFamily="49" charset="0"/>
              </a:rPr>
              <a:t>dx</a:t>
            </a:r>
            <a:r>
              <a:rPr lang="fr-FR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	}  </a:t>
            </a:r>
          </a:p>
          <a:p>
            <a:pPr defTabSz="762000"/>
            <a:r>
              <a:rPr lang="fr-FR" dirty="0" err="1" smtClean="0">
                <a:latin typeface="Courier New" pitchFamily="49" charset="0"/>
              </a:rPr>
              <a:t>void</a:t>
            </a:r>
            <a:r>
              <a:rPr lang="fr-FR" dirty="0" smtClean="0">
                <a:latin typeface="Courier New" pitchFamily="49" charset="0"/>
              </a:rPr>
              <a:t> </a:t>
            </a:r>
            <a:r>
              <a:rPr lang="fr-FR" dirty="0" err="1" smtClean="0">
                <a:latin typeface="Courier New" pitchFamily="49" charset="0"/>
              </a:rPr>
              <a:t>setYdouble</a:t>
            </a:r>
            <a:r>
              <a:rPr lang="fr-FR" dirty="0" smtClean="0">
                <a:latin typeface="Courier New" pitchFamily="49" charset="0"/>
              </a:rPr>
              <a:t> </a:t>
            </a:r>
            <a:r>
              <a:rPr lang="fr-FR" dirty="0" err="1" smtClean="0">
                <a:latin typeface="Courier New" pitchFamily="49" charset="0"/>
              </a:rPr>
              <a:t>dy</a:t>
            </a:r>
            <a:r>
              <a:rPr lang="fr-FR" dirty="0" smtClean="0">
                <a:latin typeface="Courier New" pitchFamily="49" charset="0"/>
              </a:rPr>
              <a:t>){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	y=</a:t>
            </a:r>
            <a:r>
              <a:rPr lang="fr-FR" dirty="0" err="1" smtClean="0">
                <a:latin typeface="Courier New" pitchFamily="49" charset="0"/>
              </a:rPr>
              <a:t>dy</a:t>
            </a:r>
            <a:r>
              <a:rPr lang="fr-FR" dirty="0" smtClean="0">
                <a:latin typeface="Courier New" pitchFamily="49" charset="0"/>
              </a:rPr>
              <a:t>;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	}  </a:t>
            </a:r>
          </a:p>
          <a:p>
            <a:pPr defTabSz="762000"/>
            <a:r>
              <a:rPr lang="fr-FR" dirty="0" err="1" smtClean="0">
                <a:latin typeface="Courier New" pitchFamily="49" charset="0"/>
              </a:rPr>
              <a:t>void</a:t>
            </a:r>
            <a:r>
              <a:rPr lang="fr-FR" dirty="0" smtClean="0">
                <a:latin typeface="Courier New" pitchFamily="49" charset="0"/>
              </a:rPr>
              <a:t> affiche()</a:t>
            </a:r>
          </a:p>
          <a:p>
            <a:pPr defTabSz="762000"/>
            <a:r>
              <a:rPr lang="fr-FR" dirty="0" smtClean="0">
                <a:latin typeface="Courier New" pitchFamily="49" charset="0"/>
              </a:rPr>
              <a:t>System.out.println(</a:t>
            </a:r>
            <a:r>
              <a:rPr lang="fr-FR" dirty="0" smtClean="0"/>
              <a:t>“abscisse  est:“+ x + ordonnée est :“+y);</a:t>
            </a:r>
            <a:r>
              <a:rPr lang="fr-FR" dirty="0" smtClean="0">
                <a:latin typeface="Courier New" pitchFamily="49" charset="0"/>
              </a:rPr>
              <a:t>	</a:t>
            </a:r>
            <a:endParaRPr lang="fr-FR" b="1" dirty="0" smtClean="0">
              <a:latin typeface="Courier New" pitchFamily="49" charset="0"/>
            </a:endParaRPr>
          </a:p>
          <a:p>
            <a:pPr defTabSz="762000"/>
            <a:r>
              <a:rPr lang="fr-FR" dirty="0" smtClean="0">
                <a:latin typeface="Courier New" pitchFamily="49" charset="0"/>
              </a:rPr>
              <a:t>}</a:t>
            </a:r>
            <a:endParaRPr lang="fr-FR" sz="2000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85720" y="603012"/>
            <a:ext cx="1100429" cy="36933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defTabSz="762000"/>
            <a:r>
              <a:rPr lang="fr-FR" dirty="0" smtClean="0"/>
              <a:t>Point.java</a:t>
            </a:r>
            <a:endParaRPr lang="fr-FR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857752" y="1500174"/>
            <a:ext cx="1471685" cy="36933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defTabSz="762000"/>
            <a:r>
              <a:rPr lang="fr-FR" dirty="0" smtClean="0"/>
              <a:t>TestPoint.java</a:t>
            </a:r>
            <a:endParaRPr lang="fr-FR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/>
          <a:lstStyle/>
          <a:p>
            <a:r>
              <a:rPr lang="fr-FR" dirty="0" smtClean="0"/>
              <a:t>Variables de classe (1)</a:t>
            </a:r>
          </a:p>
        </p:txBody>
      </p:sp>
      <p:sp>
        <p:nvSpPr>
          <p:cNvPr id="3789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4422"/>
            <a:ext cx="8229600" cy="5214974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/>
              <a:t>Il peut s'avérer nécessaire de définir un attribut dont la valeur soit partagée par toutes les instances d'une classe. On parle de </a:t>
            </a:r>
            <a:r>
              <a:rPr lang="fr-FR" u="sng" dirty="0" smtClean="0">
                <a:solidFill>
                  <a:srgbClr val="FF0000"/>
                </a:solidFill>
              </a:rPr>
              <a:t>variable de classe</a:t>
            </a:r>
            <a:r>
              <a:rPr lang="fr-FR" dirty="0" smtClean="0">
                <a:solidFill>
                  <a:srgbClr val="FF0000"/>
                </a:solidFill>
              </a:rPr>
              <a:t>.</a:t>
            </a:r>
          </a:p>
          <a:p>
            <a:r>
              <a:rPr lang="fr-FR" dirty="0" smtClean="0"/>
              <a:t>Ces variables sont, de plus,</a:t>
            </a:r>
            <a:r>
              <a:rPr lang="fr-FR" dirty="0" smtClean="0">
                <a:solidFill>
                  <a:srgbClr val="FF0000"/>
                </a:solidFill>
              </a:rPr>
              <a:t> stockées une seule fois</a:t>
            </a:r>
            <a:r>
              <a:rPr lang="fr-FR" dirty="0" smtClean="0"/>
              <a:t>, pour toutes les instances d'une classe.</a:t>
            </a:r>
          </a:p>
          <a:p>
            <a:r>
              <a:rPr lang="fr-FR" dirty="0" smtClean="0"/>
              <a:t>Mot réservé : </a:t>
            </a:r>
            <a:r>
              <a:rPr lang="fr-FR" b="1" dirty="0" err="1" smtClean="0">
                <a:solidFill>
                  <a:srgbClr val="FF0000"/>
                </a:solidFill>
                <a:latin typeface="Times" pitchFamily="18" charset="0"/>
              </a:rPr>
              <a:t>static</a:t>
            </a:r>
            <a:endParaRPr lang="fr-FR" b="1" dirty="0" smtClean="0">
              <a:solidFill>
                <a:srgbClr val="FF0000"/>
              </a:solidFill>
            </a:endParaRPr>
          </a:p>
          <a:p>
            <a:r>
              <a:rPr lang="fr-FR" dirty="0" smtClean="0"/>
              <a:t>Accès :</a:t>
            </a:r>
          </a:p>
          <a:p>
            <a:pPr lvl="1"/>
            <a:r>
              <a:rPr lang="fr-FR" dirty="0" smtClean="0"/>
              <a:t>depuis une méthode de la classe comme pour tout autre attribut,</a:t>
            </a:r>
          </a:p>
          <a:p>
            <a:pPr lvl="1"/>
            <a:r>
              <a:rPr lang="fr-FR" dirty="0" smtClean="0"/>
              <a:t>via une instance de la classe,</a:t>
            </a:r>
          </a:p>
          <a:p>
            <a:pPr lvl="1"/>
            <a:r>
              <a:rPr lang="fr-FR" dirty="0" smtClean="0"/>
              <a:t>à l'aide du nom de la classe.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0"/>
            <a:ext cx="8229600" cy="1000108"/>
          </a:xfrm>
        </p:spPr>
        <p:txBody>
          <a:bodyPr/>
          <a:lstStyle/>
          <a:p>
            <a:r>
              <a:rPr lang="fr-FR" dirty="0" smtClean="0"/>
              <a:t>Variables de classe (2)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642910" y="1000108"/>
            <a:ext cx="3546503" cy="258275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lIns="90487" tIns="44450" rIns="90487" bIns="44450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fr-FR" dirty="0"/>
              <a:t>public class </a:t>
            </a:r>
            <a:r>
              <a:rPr lang="fr-FR" dirty="0" smtClean="0"/>
              <a:t>Point</a:t>
            </a: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{</a:t>
            </a:r>
          </a:p>
          <a:p>
            <a:pPr defTabSz="762000">
              <a:lnSpc>
                <a:spcPct val="90000"/>
              </a:lnSpc>
            </a:pPr>
            <a:r>
              <a:rPr lang="fr-FR" dirty="0"/>
              <a:t>  public </a:t>
            </a:r>
            <a:r>
              <a:rPr lang="fr-FR" dirty="0" err="1">
                <a:solidFill>
                  <a:srgbClr val="00016C"/>
                </a:solidFill>
              </a:rPr>
              <a:t>static</a:t>
            </a:r>
            <a:r>
              <a:rPr lang="fr-FR" dirty="0"/>
              <a:t> </a:t>
            </a:r>
            <a:r>
              <a:rPr lang="fr-FR" dirty="0" err="1"/>
              <a:t>int</a:t>
            </a:r>
            <a:r>
              <a:rPr lang="fr-FR" dirty="0"/>
              <a:t> compteur = 0;</a:t>
            </a:r>
          </a:p>
          <a:p>
            <a:pPr defTabSz="762000">
              <a:lnSpc>
                <a:spcPct val="90000"/>
              </a:lnSpc>
            </a:pPr>
            <a:r>
              <a:rPr lang="fr-FR" dirty="0"/>
              <a:t>  public </a:t>
            </a:r>
            <a:r>
              <a:rPr lang="fr-FR" dirty="0" smtClean="0"/>
              <a:t>Point()</a:t>
            </a: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  </a:t>
            </a:r>
            <a:r>
              <a:rPr lang="fr-FR" dirty="0" smtClean="0"/>
              <a:t>{</a:t>
            </a:r>
          </a:p>
          <a:p>
            <a:pPr defTabSz="762000">
              <a:lnSpc>
                <a:spcPct val="90000"/>
              </a:lnSpc>
            </a:pPr>
            <a:r>
              <a:rPr lang="fr-FR" i="1" dirty="0" smtClean="0"/>
              <a:t>// compter le nombre d’instance</a:t>
            </a:r>
            <a:endParaRPr lang="fr-FR" i="1" dirty="0"/>
          </a:p>
          <a:p>
            <a:pPr defTabSz="762000">
              <a:lnSpc>
                <a:spcPct val="90000"/>
              </a:lnSpc>
            </a:pPr>
            <a:r>
              <a:rPr lang="fr-FR" dirty="0"/>
              <a:t>    compteur++;</a:t>
            </a:r>
          </a:p>
          <a:p>
            <a:pPr defTabSz="762000">
              <a:lnSpc>
                <a:spcPct val="90000"/>
              </a:lnSpc>
            </a:pPr>
            <a:r>
              <a:rPr lang="fr-FR" dirty="0"/>
              <a:t>  </a:t>
            </a:r>
            <a:r>
              <a:rPr lang="fr-FR" dirty="0" smtClean="0"/>
              <a:t>}</a:t>
            </a: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}</a:t>
            </a:r>
          </a:p>
          <a:p>
            <a:pPr defTabSz="762000">
              <a:lnSpc>
                <a:spcPct val="90000"/>
              </a:lnSpc>
            </a:pPr>
            <a:endParaRPr lang="fr-FR" dirty="0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643306" y="1643050"/>
            <a:ext cx="3805238" cy="349250"/>
            <a:chOff x="2475" y="1238"/>
            <a:chExt cx="2397" cy="220"/>
          </a:xfrm>
        </p:grpSpPr>
        <p:sp>
          <p:nvSpPr>
            <p:cNvPr id="38925" name="Text Box 6"/>
            <p:cNvSpPr txBox="1">
              <a:spLocks noChangeArrowheads="1"/>
            </p:cNvSpPr>
            <p:nvPr/>
          </p:nvSpPr>
          <p:spPr bwMode="auto">
            <a:xfrm>
              <a:off x="3638" y="1238"/>
              <a:ext cx="1234" cy="220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fr-FR"/>
                <a:t>Variable de classe</a:t>
              </a:r>
            </a:p>
          </p:txBody>
        </p:sp>
        <p:sp>
          <p:nvSpPr>
            <p:cNvPr id="38926" name="Line 7"/>
            <p:cNvSpPr>
              <a:spLocks noChangeShapeType="1"/>
            </p:cNvSpPr>
            <p:nvPr/>
          </p:nvSpPr>
          <p:spPr bwMode="auto">
            <a:xfrm flipH="1" flipV="1">
              <a:off x="2475" y="1283"/>
              <a:ext cx="1170" cy="29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square" anchor="ctr">
              <a:spAutoFit/>
            </a:bodyPr>
            <a:lstStyle/>
            <a:p>
              <a:endParaRPr lang="fr-FR"/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2500298" y="2285997"/>
            <a:ext cx="6286923" cy="923925"/>
            <a:chOff x="1227" y="1599"/>
            <a:chExt cx="4328" cy="582"/>
          </a:xfrm>
        </p:grpSpPr>
        <p:sp>
          <p:nvSpPr>
            <p:cNvPr id="38923" name="Text Box 8"/>
            <p:cNvSpPr txBox="1">
              <a:spLocks noChangeArrowheads="1"/>
            </p:cNvSpPr>
            <p:nvPr/>
          </p:nvSpPr>
          <p:spPr bwMode="auto">
            <a:xfrm>
              <a:off x="2935" y="1599"/>
              <a:ext cx="2620" cy="58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762000"/>
              <a:r>
                <a:rPr lang="fr-FR" dirty="0"/>
                <a:t>Utilisation de la variable de classe </a:t>
              </a:r>
            </a:p>
            <a:p>
              <a:pPr defTabSz="762000"/>
              <a:r>
                <a:rPr lang="fr-FR" dirty="0"/>
                <a:t>compteur dans le constructeur de</a:t>
              </a:r>
            </a:p>
            <a:p>
              <a:pPr defTabSz="762000"/>
              <a:r>
                <a:rPr lang="fr-FR" dirty="0"/>
                <a:t>la classe</a:t>
              </a:r>
            </a:p>
          </p:txBody>
        </p:sp>
        <p:sp>
          <p:nvSpPr>
            <p:cNvPr id="38924" name="Line 9"/>
            <p:cNvSpPr>
              <a:spLocks noChangeShapeType="1"/>
            </p:cNvSpPr>
            <p:nvPr/>
          </p:nvSpPr>
          <p:spPr bwMode="auto">
            <a:xfrm flipH="1">
              <a:off x="1227" y="1824"/>
              <a:ext cx="1743" cy="29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square" anchor="ctr">
              <a:spAutoFit/>
            </a:bodyPr>
            <a:lstStyle/>
            <a:p>
              <a:endParaRPr lang="fr-FR"/>
            </a:p>
          </p:txBody>
        </p:sp>
      </p:grpSp>
      <p:sp>
        <p:nvSpPr>
          <p:cNvPr id="13" name="Rectangle 12"/>
          <p:cNvSpPr/>
          <p:nvPr/>
        </p:nvSpPr>
        <p:spPr>
          <a:xfrm>
            <a:off x="500034" y="3714752"/>
            <a:ext cx="4572000" cy="3083921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fr-FR" dirty="0" smtClean="0"/>
              <a:t>public class </a:t>
            </a:r>
            <a:r>
              <a:rPr lang="fr-FR" dirty="0" err="1" smtClean="0"/>
              <a:t>TestPoint</a:t>
            </a:r>
            <a:endParaRPr lang="fr-FR" dirty="0" smtClean="0"/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{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public </a:t>
            </a:r>
            <a:r>
              <a:rPr lang="fr-FR" dirty="0" err="1" smtClean="0"/>
              <a:t>static</a:t>
            </a:r>
            <a:r>
              <a:rPr lang="fr-FR" dirty="0" smtClean="0"/>
              <a:t> </a:t>
            </a:r>
            <a:r>
              <a:rPr lang="fr-FR" dirty="0" err="1" smtClean="0"/>
              <a:t>void</a:t>
            </a:r>
            <a:r>
              <a:rPr lang="fr-FR" dirty="0" smtClean="0"/>
              <a:t> main(String </a:t>
            </a:r>
            <a:r>
              <a:rPr lang="fr-FR" dirty="0" err="1" smtClean="0"/>
              <a:t>args</a:t>
            </a:r>
            <a:r>
              <a:rPr lang="fr-FR" dirty="0" smtClean="0"/>
              <a:t>[])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{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  Int  a;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  Point p1 = new Point(3,4);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  Point p2 = new Point(5,6);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   a=</a:t>
            </a:r>
            <a:r>
              <a:rPr lang="fr-FR" dirty="0" err="1" smtClean="0"/>
              <a:t>Point.compteur</a:t>
            </a:r>
            <a:r>
              <a:rPr lang="fr-FR" dirty="0" smtClean="0"/>
              <a:t>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  System.out.println(“le nombre de points 			créés est :“+ a);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}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}</a:t>
            </a:r>
            <a:endParaRPr lang="fr-FR" dirty="0"/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42910" y="642918"/>
            <a:ext cx="1100429" cy="36933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defTabSz="762000"/>
            <a:r>
              <a:rPr lang="fr-FR" dirty="0" smtClean="0"/>
              <a:t>Point.java</a:t>
            </a:r>
            <a:endParaRPr lang="fr-FR" dirty="0"/>
          </a:p>
        </p:txBody>
      </p: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2928465" y="3428999"/>
            <a:ext cx="5858378" cy="2214563"/>
            <a:chOff x="1324" y="2736"/>
            <a:chExt cx="4387" cy="1395"/>
          </a:xfrm>
        </p:grpSpPr>
        <p:sp>
          <p:nvSpPr>
            <p:cNvPr id="38921" name="Text Box 12"/>
            <p:cNvSpPr txBox="1">
              <a:spLocks noChangeArrowheads="1"/>
            </p:cNvSpPr>
            <p:nvPr/>
          </p:nvSpPr>
          <p:spPr bwMode="auto">
            <a:xfrm>
              <a:off x="3143" y="2736"/>
              <a:ext cx="2568" cy="407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762000"/>
              <a:r>
                <a:rPr lang="fr-FR" dirty="0"/>
                <a:t>Utilisation de la variable de classe</a:t>
              </a:r>
            </a:p>
            <a:p>
              <a:pPr defTabSz="762000"/>
              <a:r>
                <a:rPr lang="fr-FR" dirty="0"/>
                <a:t>compteur dans une autre classe</a:t>
              </a:r>
            </a:p>
          </p:txBody>
        </p:sp>
        <p:sp>
          <p:nvSpPr>
            <p:cNvPr id="38922" name="Line 13"/>
            <p:cNvSpPr>
              <a:spLocks noChangeShapeType="1"/>
            </p:cNvSpPr>
            <p:nvPr/>
          </p:nvSpPr>
          <p:spPr bwMode="auto">
            <a:xfrm flipH="1">
              <a:off x="1324" y="3006"/>
              <a:ext cx="1819" cy="1125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square" anchor="ctr">
              <a:spAutoFit/>
            </a:bodyPr>
            <a:lstStyle/>
            <a:p>
              <a:endParaRPr lang="fr-FR"/>
            </a:p>
          </p:txBody>
        </p:sp>
      </p:grpSp>
      <p:grpSp>
        <p:nvGrpSpPr>
          <p:cNvPr id="15" name="Groupe 14"/>
          <p:cNvGrpSpPr/>
          <p:nvPr/>
        </p:nvGrpSpPr>
        <p:grpSpPr>
          <a:xfrm>
            <a:off x="5072034" y="4929200"/>
            <a:ext cx="3620814" cy="631882"/>
            <a:chOff x="642910" y="5408366"/>
            <a:chExt cx="3821939" cy="693488"/>
          </a:xfrm>
        </p:grpSpPr>
        <p:sp>
          <p:nvSpPr>
            <p:cNvPr id="16" name="Rectangle 15"/>
            <p:cNvSpPr/>
            <p:nvPr/>
          </p:nvSpPr>
          <p:spPr>
            <a:xfrm>
              <a:off x="3206753" y="5408369"/>
              <a:ext cx="857256" cy="69348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8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fr-FR" sz="2000" dirty="0" smtClean="0">
                  <a:solidFill>
                    <a:schemeClr val="tx1"/>
                  </a:solidFill>
                </a:rPr>
                <a:t>3</a:t>
              </a:r>
            </a:p>
            <a:p>
              <a:pPr algn="ctr"/>
              <a:r>
                <a:rPr lang="fr-FR" sz="2000" dirty="0" smtClean="0">
                  <a:solidFill>
                    <a:schemeClr val="tx1"/>
                  </a:solidFill>
                </a:rPr>
                <a:t>4</a:t>
              </a:r>
              <a:endParaRPr lang="fr-FR" sz="2800" dirty="0" smtClean="0">
                <a:solidFill>
                  <a:schemeClr val="tx1"/>
                </a:solidFill>
              </a:endParaRPr>
            </a:p>
            <a:p>
              <a:pPr algn="ctr"/>
              <a:endParaRPr lang="fr-FR" dirty="0"/>
            </a:p>
          </p:txBody>
        </p:sp>
        <p:sp>
          <p:nvSpPr>
            <p:cNvPr id="17" name="ZoneTexte 16"/>
            <p:cNvSpPr txBox="1"/>
            <p:nvPr/>
          </p:nvSpPr>
          <p:spPr>
            <a:xfrm>
              <a:off x="1071538" y="5565172"/>
              <a:ext cx="642942" cy="3693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fr-FR" b="1" dirty="0"/>
            </a:p>
          </p:txBody>
        </p:sp>
        <p:cxnSp>
          <p:nvCxnSpPr>
            <p:cNvPr id="18" name="Connecteur droit avec flèche 17"/>
            <p:cNvCxnSpPr>
              <a:stCxn id="17" idx="3"/>
            </p:cNvCxnSpPr>
            <p:nvPr/>
          </p:nvCxnSpPr>
          <p:spPr>
            <a:xfrm flipV="1">
              <a:off x="1714480" y="5408366"/>
              <a:ext cx="1492273" cy="341472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cteur droit 18"/>
            <p:cNvCxnSpPr/>
            <p:nvPr/>
          </p:nvCxnSpPr>
          <p:spPr>
            <a:xfrm rot="10800000" flipH="1">
              <a:off x="3206754" y="5800384"/>
              <a:ext cx="857256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ZoneTexte 19"/>
            <p:cNvSpPr txBox="1"/>
            <p:nvPr/>
          </p:nvSpPr>
          <p:spPr>
            <a:xfrm>
              <a:off x="642910" y="5565172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b="1" dirty="0" smtClean="0"/>
                <a:t>P1</a:t>
              </a:r>
              <a:endParaRPr lang="fr-FR" sz="1600" b="1" dirty="0"/>
            </a:p>
          </p:txBody>
        </p:sp>
        <p:sp>
          <p:nvSpPr>
            <p:cNvPr id="21" name="ZoneTexte 20"/>
            <p:cNvSpPr txBox="1"/>
            <p:nvPr/>
          </p:nvSpPr>
          <p:spPr>
            <a:xfrm>
              <a:off x="4036221" y="5431052"/>
              <a:ext cx="428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x</a:t>
              </a:r>
              <a:endParaRPr lang="fr-FR" b="1" dirty="0"/>
            </a:p>
          </p:txBody>
        </p:sp>
        <p:sp>
          <p:nvSpPr>
            <p:cNvPr id="22" name="ZoneTexte 21"/>
            <p:cNvSpPr txBox="1"/>
            <p:nvPr/>
          </p:nvSpPr>
          <p:spPr>
            <a:xfrm>
              <a:off x="4036221" y="5721978"/>
              <a:ext cx="428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y</a:t>
              </a:r>
              <a:endParaRPr lang="fr-FR" b="1" dirty="0"/>
            </a:p>
          </p:txBody>
        </p:sp>
      </p:grpSp>
      <p:grpSp>
        <p:nvGrpSpPr>
          <p:cNvPr id="32" name="Groupe 31"/>
          <p:cNvGrpSpPr/>
          <p:nvPr/>
        </p:nvGrpSpPr>
        <p:grpSpPr>
          <a:xfrm>
            <a:off x="5072066" y="5643575"/>
            <a:ext cx="3620814" cy="642942"/>
            <a:chOff x="642910" y="5396227"/>
            <a:chExt cx="3821939" cy="705627"/>
          </a:xfrm>
        </p:grpSpPr>
        <p:sp>
          <p:nvSpPr>
            <p:cNvPr id="33" name="Rectangle 32"/>
            <p:cNvSpPr/>
            <p:nvPr/>
          </p:nvSpPr>
          <p:spPr>
            <a:xfrm>
              <a:off x="3206753" y="5408369"/>
              <a:ext cx="857256" cy="69348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8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fr-FR" sz="2000" dirty="0" smtClean="0">
                  <a:solidFill>
                    <a:schemeClr val="tx1"/>
                  </a:solidFill>
                </a:rPr>
                <a:t>5</a:t>
              </a:r>
            </a:p>
            <a:p>
              <a:pPr algn="ctr"/>
              <a:r>
                <a:rPr lang="fr-FR" sz="2000" dirty="0" smtClean="0">
                  <a:solidFill>
                    <a:schemeClr val="tx1"/>
                  </a:solidFill>
                </a:rPr>
                <a:t>6</a:t>
              </a:r>
              <a:endParaRPr lang="fr-FR" sz="2800" dirty="0" smtClean="0">
                <a:solidFill>
                  <a:schemeClr val="tx1"/>
                </a:solidFill>
              </a:endParaRPr>
            </a:p>
            <a:p>
              <a:pPr algn="ctr"/>
              <a:endParaRPr lang="fr-FR" dirty="0"/>
            </a:p>
          </p:txBody>
        </p:sp>
        <p:sp>
          <p:nvSpPr>
            <p:cNvPr id="34" name="ZoneTexte 33"/>
            <p:cNvSpPr txBox="1"/>
            <p:nvPr/>
          </p:nvSpPr>
          <p:spPr>
            <a:xfrm>
              <a:off x="1071538" y="5565172"/>
              <a:ext cx="642942" cy="3693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fr-FR" b="1" dirty="0"/>
            </a:p>
          </p:txBody>
        </p:sp>
        <p:cxnSp>
          <p:nvCxnSpPr>
            <p:cNvPr id="35" name="Connecteur droit avec flèche 34"/>
            <p:cNvCxnSpPr>
              <a:stCxn id="34" idx="3"/>
            </p:cNvCxnSpPr>
            <p:nvPr/>
          </p:nvCxnSpPr>
          <p:spPr>
            <a:xfrm flipV="1">
              <a:off x="1714480" y="5396227"/>
              <a:ext cx="1492239" cy="35361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necteur droit 35"/>
            <p:cNvCxnSpPr/>
            <p:nvPr/>
          </p:nvCxnSpPr>
          <p:spPr>
            <a:xfrm rot="10800000" flipH="1">
              <a:off x="3206754" y="5800384"/>
              <a:ext cx="857256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7" name="ZoneTexte 36"/>
            <p:cNvSpPr txBox="1"/>
            <p:nvPr/>
          </p:nvSpPr>
          <p:spPr>
            <a:xfrm>
              <a:off x="642910" y="5565172"/>
              <a:ext cx="428628" cy="3715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b="1" dirty="0" smtClean="0"/>
                <a:t>P2</a:t>
              </a:r>
              <a:endParaRPr lang="fr-FR" sz="1600" b="1" dirty="0"/>
            </a:p>
          </p:txBody>
        </p:sp>
        <p:sp>
          <p:nvSpPr>
            <p:cNvPr id="38" name="ZoneTexte 37"/>
            <p:cNvSpPr txBox="1"/>
            <p:nvPr/>
          </p:nvSpPr>
          <p:spPr>
            <a:xfrm>
              <a:off x="4036221" y="5431052"/>
              <a:ext cx="428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x</a:t>
              </a:r>
              <a:endParaRPr lang="fr-FR" b="1" dirty="0"/>
            </a:p>
          </p:txBody>
        </p:sp>
        <p:sp>
          <p:nvSpPr>
            <p:cNvPr id="39" name="ZoneTexte 38"/>
            <p:cNvSpPr txBox="1"/>
            <p:nvPr/>
          </p:nvSpPr>
          <p:spPr>
            <a:xfrm>
              <a:off x="4036221" y="5721978"/>
              <a:ext cx="428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y</a:t>
              </a:r>
              <a:endParaRPr lang="fr-FR" b="1" dirty="0"/>
            </a:p>
          </p:txBody>
        </p:sp>
      </p:grpSp>
      <p:grpSp>
        <p:nvGrpSpPr>
          <p:cNvPr id="42" name="Groupe 41"/>
          <p:cNvGrpSpPr/>
          <p:nvPr/>
        </p:nvGrpSpPr>
        <p:grpSpPr>
          <a:xfrm>
            <a:off x="7429520" y="6488668"/>
            <a:ext cx="1714480" cy="402142"/>
            <a:chOff x="7429520" y="6488668"/>
            <a:chExt cx="1714480" cy="402142"/>
          </a:xfrm>
        </p:grpSpPr>
        <p:sp>
          <p:nvSpPr>
            <p:cNvPr id="40" name="ZoneTexte 39"/>
            <p:cNvSpPr txBox="1"/>
            <p:nvPr/>
          </p:nvSpPr>
          <p:spPr>
            <a:xfrm>
              <a:off x="7429520" y="6521478"/>
              <a:ext cx="609108" cy="3693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fr-FR" b="1" dirty="0" smtClean="0"/>
                <a:t>1</a:t>
              </a:r>
              <a:endParaRPr lang="fr-FR" b="1" dirty="0"/>
            </a:p>
          </p:txBody>
        </p:sp>
        <p:sp>
          <p:nvSpPr>
            <p:cNvPr id="41" name="ZoneTexte 40"/>
            <p:cNvSpPr txBox="1"/>
            <p:nvPr/>
          </p:nvSpPr>
          <p:spPr>
            <a:xfrm>
              <a:off x="8001024" y="6488668"/>
              <a:ext cx="1142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 smtClean="0"/>
                <a:t>Compteur</a:t>
              </a:r>
              <a:endParaRPr lang="fr-FR" b="1" dirty="0"/>
            </a:p>
          </p:txBody>
        </p:sp>
      </p:grpSp>
      <p:sp>
        <p:nvSpPr>
          <p:cNvPr id="43" name="ZoneTexte 42"/>
          <p:cNvSpPr txBox="1"/>
          <p:nvPr/>
        </p:nvSpPr>
        <p:spPr>
          <a:xfrm>
            <a:off x="7429520" y="6512832"/>
            <a:ext cx="60910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b="1" dirty="0" smtClean="0"/>
              <a:t>2</a:t>
            </a:r>
            <a:endParaRPr lang="fr-FR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/>
          <a:lstStyle/>
          <a:p>
            <a:r>
              <a:rPr lang="fr-FR" dirty="0" smtClean="0"/>
              <a:t>Méthodes de classe (1)</a:t>
            </a:r>
          </a:p>
        </p:txBody>
      </p:sp>
      <p:sp>
        <p:nvSpPr>
          <p:cNvPr id="39941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357298"/>
            <a:ext cx="8020080" cy="4214842"/>
          </a:xfrm>
        </p:spPr>
        <p:txBody>
          <a:bodyPr>
            <a:normAutofit fontScale="92500" lnSpcReduction="20000"/>
          </a:bodyPr>
          <a:lstStyle/>
          <a:p>
            <a:r>
              <a:rPr lang="fr-FR" dirty="0" smtClean="0"/>
              <a:t>Il peut être nécessaire de disposer d'une méthode qui puisse être appelée sans instance de la classe. C'est une </a:t>
            </a:r>
            <a:r>
              <a:rPr lang="fr-FR" u="sng" dirty="0" smtClean="0">
                <a:solidFill>
                  <a:srgbClr val="FF0000"/>
                </a:solidFill>
              </a:rPr>
              <a:t>méthode de classe</a:t>
            </a:r>
            <a:r>
              <a:rPr lang="fr-FR" dirty="0" smtClean="0">
                <a:solidFill>
                  <a:srgbClr val="FF0000"/>
                </a:solidFill>
              </a:rPr>
              <a:t>.</a:t>
            </a:r>
          </a:p>
          <a:p>
            <a:r>
              <a:rPr lang="fr-FR" dirty="0" smtClean="0"/>
              <a:t>On utilise  là aussi le mot réservé </a:t>
            </a:r>
            <a:r>
              <a:rPr lang="fr-FR" b="1" dirty="0" err="1" smtClean="0">
                <a:solidFill>
                  <a:srgbClr val="FF0000"/>
                </a:solidFill>
                <a:latin typeface="Times" pitchFamily="18" charset="0"/>
              </a:rPr>
              <a:t>static</a:t>
            </a:r>
            <a:endParaRPr lang="fr-FR" b="1" dirty="0" smtClean="0">
              <a:solidFill>
                <a:srgbClr val="FF0000"/>
              </a:solidFill>
            </a:endParaRPr>
          </a:p>
          <a:p>
            <a:r>
              <a:rPr lang="fr-FR" dirty="0" smtClean="0"/>
              <a:t>Puisqu'une méthode de classe peut être appelée sans même qu'il n'existe d'instance, </a:t>
            </a:r>
            <a:r>
              <a:rPr lang="fr-FR" b="1" dirty="0" smtClean="0">
                <a:solidFill>
                  <a:srgbClr val="FF0000"/>
                </a:solidFill>
              </a:rPr>
              <a:t>une méthode de classe ne peut pas accéder à des attributs non statiques</a:t>
            </a:r>
            <a:r>
              <a:rPr lang="fr-FR" b="1" dirty="0" smtClean="0"/>
              <a:t>.</a:t>
            </a:r>
            <a:r>
              <a:rPr lang="fr-FR" dirty="0" smtClean="0"/>
              <a:t> Elle ne peut accéder qu'à ses propres variables et à des variables de classe.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42900"/>
            <a:ext cx="8229600" cy="1000132"/>
          </a:xfrm>
        </p:spPr>
        <p:txBody>
          <a:bodyPr/>
          <a:lstStyle/>
          <a:p>
            <a:r>
              <a:rPr lang="fr-FR" dirty="0" smtClean="0"/>
              <a:t>Méthodes de classe (2)</a:t>
            </a:r>
          </a:p>
        </p:txBody>
      </p:sp>
      <p:sp>
        <p:nvSpPr>
          <p:cNvPr id="872454" name="Rectangle 6"/>
          <p:cNvSpPr>
            <a:spLocks noChangeArrowheads="1"/>
          </p:cNvSpPr>
          <p:nvPr/>
        </p:nvSpPr>
        <p:spPr bwMode="auto">
          <a:xfrm>
            <a:off x="1857356" y="5500702"/>
            <a:ext cx="2971800" cy="1197764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lIns="90487" tIns="44450" rIns="90487" bIns="44450">
            <a:spAutoFit/>
          </a:bodyPr>
          <a:lstStyle/>
          <a:p>
            <a:pPr defTabSz="762000"/>
            <a:r>
              <a:rPr lang="fr-FR" dirty="0"/>
              <a:t/>
            </a:r>
            <a:br>
              <a:rPr lang="fr-FR" dirty="0"/>
            </a:br>
            <a:r>
              <a:rPr lang="fr-FR" b="1" dirty="0" err="1" smtClean="0"/>
              <a:t>Math.sqrt</a:t>
            </a:r>
            <a:r>
              <a:rPr lang="fr-FR" b="1" dirty="0" smtClean="0"/>
              <a:t>(x</a:t>
            </a:r>
            <a:r>
              <a:rPr lang="fr-FR" b="1" dirty="0"/>
              <a:t>); </a:t>
            </a:r>
            <a:endParaRPr lang="fr-FR" dirty="0"/>
          </a:p>
          <a:p>
            <a:pPr defTabSz="762000"/>
            <a:r>
              <a:rPr lang="fr-FR" b="1" dirty="0" err="1" smtClean="0"/>
              <a:t>String.valueOf</a:t>
            </a:r>
            <a:r>
              <a:rPr lang="fr-FR" b="1" dirty="0" smtClean="0"/>
              <a:t> </a:t>
            </a:r>
            <a:r>
              <a:rPr lang="fr-FR" b="1" dirty="0"/>
              <a:t>(i);</a:t>
            </a:r>
          </a:p>
          <a:p>
            <a:pPr defTabSz="762000"/>
            <a:endParaRPr lang="fr-FR" b="1" dirty="0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42910" y="1285860"/>
            <a:ext cx="3546503" cy="407855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lIns="90487" tIns="44450" rIns="90487" bIns="44450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fr-FR" dirty="0"/>
              <a:t>public class </a:t>
            </a:r>
            <a:r>
              <a:rPr lang="fr-FR" dirty="0" smtClean="0"/>
              <a:t>Point</a:t>
            </a: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{</a:t>
            </a:r>
          </a:p>
          <a:p>
            <a:pPr defTabSz="762000">
              <a:lnSpc>
                <a:spcPct val="90000"/>
              </a:lnSpc>
            </a:pPr>
            <a:r>
              <a:rPr lang="fr-FR" dirty="0" err="1" smtClean="0"/>
              <a:t>private</a:t>
            </a:r>
            <a:r>
              <a:rPr lang="fr-FR" dirty="0" smtClean="0"/>
              <a:t> double </a:t>
            </a:r>
            <a:r>
              <a:rPr lang="fr-FR" dirty="0" err="1" smtClean="0"/>
              <a:t>x,y</a:t>
            </a:r>
            <a:r>
              <a:rPr lang="fr-FR" dirty="0" smtClean="0"/>
              <a:t>;  </a:t>
            </a:r>
          </a:p>
          <a:p>
            <a:pPr defTabSz="762000">
              <a:lnSpc>
                <a:spcPct val="90000"/>
              </a:lnSpc>
            </a:pPr>
            <a:r>
              <a:rPr lang="fr-FR" b="1" dirty="0" err="1" smtClean="0"/>
              <a:t>private</a:t>
            </a:r>
            <a:r>
              <a:rPr lang="fr-FR" dirty="0" smtClean="0"/>
              <a:t> </a:t>
            </a:r>
            <a:r>
              <a:rPr lang="fr-FR" b="1" dirty="0" err="1" smtClean="0"/>
              <a:t>static</a:t>
            </a:r>
            <a:r>
              <a:rPr lang="fr-FR" dirty="0" smtClean="0"/>
              <a:t> </a:t>
            </a:r>
            <a:r>
              <a:rPr lang="fr-FR" dirty="0" err="1"/>
              <a:t>int</a:t>
            </a:r>
            <a:r>
              <a:rPr lang="fr-FR" dirty="0"/>
              <a:t> compteur = 0</a:t>
            </a:r>
            <a:r>
              <a:rPr lang="fr-FR" dirty="0" smtClean="0"/>
              <a:t>;</a:t>
            </a:r>
          </a:p>
          <a:p>
            <a:pPr defTabSz="762000">
              <a:lnSpc>
                <a:spcPct val="90000"/>
              </a:lnSpc>
            </a:pP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  public </a:t>
            </a:r>
            <a:r>
              <a:rPr lang="fr-FR" dirty="0" smtClean="0"/>
              <a:t>Point()</a:t>
            </a: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  </a:t>
            </a:r>
            <a:r>
              <a:rPr lang="fr-FR" dirty="0" smtClean="0"/>
              <a:t>{</a:t>
            </a:r>
          </a:p>
          <a:p>
            <a:pPr defTabSz="762000">
              <a:lnSpc>
                <a:spcPct val="90000"/>
              </a:lnSpc>
            </a:pPr>
            <a:r>
              <a:rPr lang="fr-FR" i="1" dirty="0" smtClean="0"/>
              <a:t>// compter le nombre d’instance</a:t>
            </a:r>
            <a:endParaRPr lang="fr-FR" i="1" dirty="0"/>
          </a:p>
          <a:p>
            <a:pPr defTabSz="762000">
              <a:lnSpc>
                <a:spcPct val="90000"/>
              </a:lnSpc>
            </a:pPr>
            <a:r>
              <a:rPr lang="fr-FR" dirty="0"/>
              <a:t>    compteur++;</a:t>
            </a:r>
          </a:p>
          <a:p>
            <a:pPr defTabSz="762000">
              <a:lnSpc>
                <a:spcPct val="90000"/>
              </a:lnSpc>
            </a:pPr>
            <a:r>
              <a:rPr lang="fr-FR" dirty="0"/>
              <a:t>  </a:t>
            </a:r>
            <a:r>
              <a:rPr lang="fr-FR" dirty="0" smtClean="0"/>
              <a:t>}</a:t>
            </a:r>
          </a:p>
          <a:p>
            <a:pPr defTabSz="762000">
              <a:lnSpc>
                <a:spcPct val="90000"/>
              </a:lnSpc>
            </a:pPr>
            <a:r>
              <a:rPr lang="fr-FR" b="1" dirty="0" smtClean="0"/>
              <a:t>public</a:t>
            </a:r>
            <a:r>
              <a:rPr lang="fr-FR" dirty="0" smtClean="0"/>
              <a:t> </a:t>
            </a:r>
            <a:r>
              <a:rPr lang="fr-FR" b="1" dirty="0" err="1" smtClean="0"/>
              <a:t>static</a:t>
            </a:r>
            <a:r>
              <a:rPr lang="fr-FR" b="1" dirty="0" smtClean="0"/>
              <a:t>  </a:t>
            </a:r>
            <a:r>
              <a:rPr lang="fr-FR" b="1" dirty="0" err="1" smtClean="0"/>
              <a:t>int</a:t>
            </a:r>
            <a:r>
              <a:rPr lang="fr-FR" b="1" dirty="0" smtClean="0"/>
              <a:t>  </a:t>
            </a:r>
            <a:r>
              <a:rPr lang="fr-FR" b="1" dirty="0" err="1" smtClean="0"/>
              <a:t>Nb_Point</a:t>
            </a:r>
            <a:r>
              <a:rPr lang="fr-FR" b="1" dirty="0" smtClean="0"/>
              <a:t>()</a:t>
            </a:r>
          </a:p>
          <a:p>
            <a:pPr defTabSz="762000">
              <a:lnSpc>
                <a:spcPct val="90000"/>
              </a:lnSpc>
            </a:pPr>
            <a:r>
              <a:rPr lang="fr-FR" b="1" dirty="0" smtClean="0"/>
              <a:t>    {</a:t>
            </a:r>
          </a:p>
          <a:p>
            <a:pPr defTabSz="762000">
              <a:lnSpc>
                <a:spcPct val="90000"/>
              </a:lnSpc>
            </a:pPr>
            <a:r>
              <a:rPr lang="fr-FR" b="1" dirty="0" smtClean="0"/>
              <a:t>	return </a:t>
            </a:r>
            <a:r>
              <a:rPr lang="fr-FR" dirty="0" smtClean="0"/>
              <a:t>compteur ;</a:t>
            </a:r>
            <a:endParaRPr lang="fr-FR" b="1" dirty="0" smtClean="0"/>
          </a:p>
          <a:p>
            <a:pPr defTabSz="762000">
              <a:lnSpc>
                <a:spcPct val="90000"/>
              </a:lnSpc>
            </a:pPr>
            <a:r>
              <a:rPr lang="fr-FR" b="1" dirty="0" smtClean="0"/>
              <a:t>    }</a:t>
            </a:r>
            <a:endParaRPr lang="fr-FR" b="1" dirty="0"/>
          </a:p>
          <a:p>
            <a:pPr defTabSz="762000">
              <a:lnSpc>
                <a:spcPct val="90000"/>
              </a:lnSpc>
            </a:pPr>
            <a:r>
              <a:rPr lang="fr-FR" dirty="0"/>
              <a:t>}</a:t>
            </a:r>
          </a:p>
          <a:p>
            <a:pPr defTabSz="762000">
              <a:lnSpc>
                <a:spcPct val="90000"/>
              </a:lnSpc>
            </a:pPr>
            <a:endParaRPr lang="fr-FR" dirty="0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42910" y="916528"/>
            <a:ext cx="1100429" cy="36933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defTabSz="762000"/>
            <a:r>
              <a:rPr lang="fr-FR" dirty="0" smtClean="0"/>
              <a:t>Point.java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4572000" y="1266381"/>
            <a:ext cx="4357718" cy="3831818"/>
          </a:xfrm>
          <a:prstGeom prst="rect">
            <a:avLst/>
          </a:prstGeom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fr-FR" dirty="0" smtClean="0"/>
              <a:t>public class </a:t>
            </a:r>
            <a:r>
              <a:rPr lang="fr-FR" dirty="0" err="1" smtClean="0"/>
              <a:t>TestPoint</a:t>
            </a:r>
            <a:endParaRPr lang="fr-FR" dirty="0" smtClean="0"/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{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Int b;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public </a:t>
            </a:r>
            <a:r>
              <a:rPr lang="fr-FR" b="1" dirty="0" err="1" smtClean="0"/>
              <a:t>static</a:t>
            </a:r>
            <a:r>
              <a:rPr lang="fr-FR" dirty="0" smtClean="0"/>
              <a:t> </a:t>
            </a:r>
            <a:r>
              <a:rPr lang="fr-FR" dirty="0" err="1" smtClean="0"/>
              <a:t>void</a:t>
            </a:r>
            <a:r>
              <a:rPr lang="fr-FR" dirty="0" smtClean="0"/>
              <a:t> main(String </a:t>
            </a:r>
            <a:r>
              <a:rPr lang="fr-FR" dirty="0" err="1" smtClean="0"/>
              <a:t>args</a:t>
            </a:r>
            <a:r>
              <a:rPr lang="fr-FR" dirty="0" smtClean="0"/>
              <a:t>[])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{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  Int  a;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  Point p1 = new Point();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  Point p2 = new Point();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   a=Point.</a:t>
            </a:r>
            <a:r>
              <a:rPr lang="fr-FR" b="1" dirty="0" err="1" smtClean="0"/>
              <a:t>Nb_Point</a:t>
            </a:r>
            <a:r>
              <a:rPr lang="fr-FR" b="1" dirty="0" smtClean="0"/>
              <a:t>();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    System.out.println(“le nombre de points 			créés est :“+ a);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>
                <a:solidFill>
                  <a:srgbClr val="FF0000"/>
                </a:solidFill>
              </a:rPr>
              <a:t>b=a; </a:t>
            </a:r>
            <a:r>
              <a:rPr lang="fr-FR" dirty="0" smtClean="0"/>
              <a:t>// </a:t>
            </a:r>
            <a:r>
              <a:rPr lang="fr-FR" i="1" dirty="0" smtClean="0">
                <a:solidFill>
                  <a:srgbClr val="FF0000"/>
                </a:solidFill>
              </a:rPr>
              <a:t>erreur une méthode </a:t>
            </a:r>
            <a:r>
              <a:rPr lang="fr-FR" b="1" i="1" dirty="0" err="1" smtClean="0">
                <a:solidFill>
                  <a:srgbClr val="FF0000"/>
                </a:solidFill>
              </a:rPr>
              <a:t>static</a:t>
            </a:r>
            <a:r>
              <a:rPr lang="fr-FR" i="1" dirty="0" smtClean="0">
                <a:solidFill>
                  <a:srgbClr val="FF0000"/>
                </a:solidFill>
              </a:rPr>
              <a:t>  (main)ne peut  accéder à un attribut non statique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}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}</a:t>
            </a:r>
            <a:endParaRPr lang="fr-FR" dirty="0"/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572000" y="893370"/>
            <a:ext cx="1471685" cy="36933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defTabSz="762000"/>
            <a:r>
              <a:rPr lang="fr-FR" dirty="0" smtClean="0"/>
              <a:t>TestPoint.java</a:t>
            </a:r>
            <a:endParaRPr lang="fr-FR" dirty="0"/>
          </a:p>
        </p:txBody>
      </p:sp>
      <p:grpSp>
        <p:nvGrpSpPr>
          <p:cNvPr id="13" name="Groupe 12"/>
          <p:cNvGrpSpPr/>
          <p:nvPr/>
        </p:nvGrpSpPr>
        <p:grpSpPr>
          <a:xfrm>
            <a:off x="3286116" y="5643578"/>
            <a:ext cx="5630866" cy="646331"/>
            <a:chOff x="3286116" y="5643578"/>
            <a:chExt cx="5630866" cy="646331"/>
          </a:xfrm>
        </p:grpSpPr>
        <p:sp>
          <p:nvSpPr>
            <p:cNvPr id="872455" name="Text Box 7"/>
            <p:cNvSpPr txBox="1">
              <a:spLocks noChangeArrowheads="1"/>
            </p:cNvSpPr>
            <p:nvPr/>
          </p:nvSpPr>
          <p:spPr bwMode="auto">
            <a:xfrm>
              <a:off x="5715008" y="5643578"/>
              <a:ext cx="3201974" cy="646331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defTabSz="762000"/>
              <a:r>
                <a:rPr lang="fr-FR" dirty="0"/>
                <a:t>Autres exemples de méthodes de classe courantes</a:t>
              </a:r>
            </a:p>
          </p:txBody>
        </p:sp>
        <p:cxnSp>
          <p:nvCxnSpPr>
            <p:cNvPr id="14" name="Connecteur droit avec flèche 13"/>
            <p:cNvCxnSpPr>
              <a:stCxn id="872455" idx="1"/>
            </p:cNvCxnSpPr>
            <p:nvPr/>
          </p:nvCxnSpPr>
          <p:spPr>
            <a:xfrm rot="10800000">
              <a:off x="3286116" y="5929330"/>
              <a:ext cx="2428892" cy="37414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avec flèche 15"/>
            <p:cNvCxnSpPr>
              <a:stCxn id="872455" idx="1"/>
            </p:cNvCxnSpPr>
            <p:nvPr/>
          </p:nvCxnSpPr>
          <p:spPr>
            <a:xfrm rot="10800000" flipV="1">
              <a:off x="3643306" y="5966744"/>
              <a:ext cx="2071702" cy="319776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2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2454" grpId="0" animBg="1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/>
          <a:lstStyle/>
          <a:p>
            <a:r>
              <a:rPr lang="fr-FR" dirty="0" smtClean="0"/>
              <a:t>Destruction d’objets (1)</a:t>
            </a:r>
          </a:p>
        </p:txBody>
      </p:sp>
      <p:sp>
        <p:nvSpPr>
          <p:cNvPr id="2970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85860"/>
            <a:ext cx="8329642" cy="4840303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Java n'a pas repris à son compte la notion de destructeur telle qu’elle existe en C++ par exemple.</a:t>
            </a:r>
          </a:p>
          <a:p>
            <a:r>
              <a:rPr lang="fr-FR" dirty="0" smtClean="0"/>
              <a:t>C'est le ramasse-miettes (ou </a:t>
            </a:r>
            <a:r>
              <a:rPr lang="fr-FR" b="1" dirty="0" err="1" smtClean="0">
                <a:solidFill>
                  <a:srgbClr val="FF0000"/>
                </a:solidFill>
              </a:rPr>
              <a:t>Garbage</a:t>
            </a:r>
            <a:r>
              <a:rPr lang="fr-FR" b="1" dirty="0" smtClean="0">
                <a:solidFill>
                  <a:srgbClr val="FF0000"/>
                </a:solidFill>
              </a:rPr>
              <a:t> </a:t>
            </a:r>
            <a:r>
              <a:rPr lang="fr-FR" b="1" dirty="0" err="1" smtClean="0">
                <a:solidFill>
                  <a:srgbClr val="FF0000"/>
                </a:solidFill>
              </a:rPr>
              <a:t>Collector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smtClean="0"/>
              <a:t>- GC en anglais) qui s'occupe de collecter les objets qui ne sont plus référencés.</a:t>
            </a:r>
          </a:p>
          <a:p>
            <a:r>
              <a:rPr lang="fr-FR" dirty="0" smtClean="0"/>
              <a:t>Le ramasse-miettes fonctionne en permanence dans un thread de faible priorité (en « </a:t>
            </a:r>
            <a:r>
              <a:rPr lang="fr-FR" i="1" dirty="0" smtClean="0"/>
              <a:t>tâche de fond</a:t>
            </a:r>
            <a:r>
              <a:rPr lang="fr-FR" dirty="0" smtClean="0"/>
              <a:t> »). Il est basé sur le principe du compteur de références.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/>
          <a:lstStyle/>
          <a:p>
            <a:r>
              <a:rPr lang="fr-FR" dirty="0" smtClean="0"/>
              <a:t>Destruction d’objets (2)</a:t>
            </a:r>
          </a:p>
        </p:txBody>
      </p:sp>
      <p:sp>
        <p:nvSpPr>
          <p:cNvPr id="3174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85860"/>
            <a:ext cx="8401080" cy="4840303"/>
          </a:xfrm>
        </p:spPr>
        <p:txBody>
          <a:bodyPr>
            <a:normAutofit/>
          </a:bodyPr>
          <a:lstStyle/>
          <a:p>
            <a:r>
              <a:rPr lang="fr-FR" dirty="0" smtClean="0"/>
              <a:t>Il est possible au programmeur d'indiquer ce qu'il faut faire juste avant de détruire un objet.</a:t>
            </a:r>
          </a:p>
          <a:p>
            <a:r>
              <a:rPr lang="fr-FR" dirty="0" smtClean="0"/>
              <a:t>C'est le but de la méthode </a:t>
            </a:r>
            <a:r>
              <a:rPr lang="fr-FR" b="1" dirty="0" err="1" smtClean="0">
                <a:solidFill>
                  <a:srgbClr val="FF0000"/>
                </a:solidFill>
                <a:latin typeface="Times" pitchFamily="18" charset="0"/>
              </a:rPr>
              <a:t>finalize</a:t>
            </a:r>
            <a:r>
              <a:rPr lang="fr-FR" b="1" dirty="0" smtClean="0">
                <a:solidFill>
                  <a:srgbClr val="FF0000"/>
                </a:solidFill>
                <a:latin typeface="Times" pitchFamily="18" charset="0"/>
              </a:rPr>
              <a:t>()</a:t>
            </a:r>
            <a:r>
              <a:rPr lang="fr-FR" dirty="0" smtClean="0"/>
              <a:t>de l'objet.</a:t>
            </a:r>
          </a:p>
          <a:p>
            <a:r>
              <a:rPr lang="fr-FR" dirty="0" smtClean="0"/>
              <a:t>Cette méthode est utile, par exemple, pour :</a:t>
            </a:r>
          </a:p>
          <a:p>
            <a:pPr lvl="1"/>
            <a:r>
              <a:rPr lang="fr-FR" dirty="0" smtClean="0"/>
              <a:t>fermer une base de données,</a:t>
            </a:r>
          </a:p>
          <a:p>
            <a:pPr lvl="1"/>
            <a:r>
              <a:rPr lang="fr-FR" dirty="0" smtClean="0"/>
              <a:t>fermer un fichier,</a:t>
            </a:r>
          </a:p>
          <a:p>
            <a:pPr lvl="1"/>
            <a:r>
              <a:rPr lang="fr-FR" dirty="0" smtClean="0"/>
              <a:t>couper une connexion réseau,</a:t>
            </a:r>
          </a:p>
          <a:p>
            <a:pPr lvl="1"/>
            <a:r>
              <a:rPr lang="fr-FR" dirty="0" smtClean="0"/>
              <a:t>etc.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642910" y="1357298"/>
            <a:ext cx="3546503" cy="518654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lIns="90487" tIns="44450" rIns="90487" bIns="44450">
            <a:spAutoFit/>
          </a:bodyPr>
          <a:lstStyle/>
          <a:p>
            <a:pPr defTabSz="762000">
              <a:lnSpc>
                <a:spcPct val="90000"/>
              </a:lnSpc>
            </a:pPr>
            <a:r>
              <a:rPr lang="fr-FR" dirty="0"/>
              <a:t>public class </a:t>
            </a:r>
            <a:r>
              <a:rPr lang="fr-FR" dirty="0" smtClean="0"/>
              <a:t>Point</a:t>
            </a: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{</a:t>
            </a:r>
          </a:p>
          <a:p>
            <a:pPr defTabSz="762000">
              <a:lnSpc>
                <a:spcPct val="90000"/>
              </a:lnSpc>
            </a:pPr>
            <a:r>
              <a:rPr lang="fr-FR" dirty="0" err="1" smtClean="0"/>
              <a:t>private</a:t>
            </a:r>
            <a:r>
              <a:rPr lang="fr-FR" dirty="0" smtClean="0"/>
              <a:t> double </a:t>
            </a:r>
            <a:r>
              <a:rPr lang="fr-FR" dirty="0" err="1" smtClean="0"/>
              <a:t>x,y</a:t>
            </a:r>
            <a:r>
              <a:rPr lang="fr-FR" dirty="0" smtClean="0"/>
              <a:t>;  </a:t>
            </a:r>
          </a:p>
          <a:p>
            <a:pPr defTabSz="762000">
              <a:lnSpc>
                <a:spcPct val="90000"/>
              </a:lnSpc>
            </a:pPr>
            <a:r>
              <a:rPr lang="fr-FR" b="1" dirty="0" err="1" smtClean="0"/>
              <a:t>private</a:t>
            </a:r>
            <a:r>
              <a:rPr lang="fr-FR" dirty="0" smtClean="0"/>
              <a:t> </a:t>
            </a:r>
            <a:r>
              <a:rPr lang="fr-FR" b="1" dirty="0" err="1" smtClean="0"/>
              <a:t>static</a:t>
            </a:r>
            <a:r>
              <a:rPr lang="fr-FR" dirty="0" smtClean="0"/>
              <a:t> </a:t>
            </a:r>
            <a:r>
              <a:rPr lang="fr-FR" dirty="0" err="1"/>
              <a:t>int</a:t>
            </a:r>
            <a:r>
              <a:rPr lang="fr-FR" dirty="0"/>
              <a:t> compteur = 0</a:t>
            </a:r>
            <a:r>
              <a:rPr lang="fr-FR" dirty="0" smtClean="0"/>
              <a:t>;</a:t>
            </a:r>
          </a:p>
          <a:p>
            <a:pPr defTabSz="762000">
              <a:lnSpc>
                <a:spcPct val="90000"/>
              </a:lnSpc>
            </a:pP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  public </a:t>
            </a:r>
            <a:r>
              <a:rPr lang="fr-FR" dirty="0" smtClean="0"/>
              <a:t>Point()</a:t>
            </a:r>
            <a:endParaRPr lang="fr-FR" dirty="0"/>
          </a:p>
          <a:p>
            <a:pPr defTabSz="762000">
              <a:lnSpc>
                <a:spcPct val="90000"/>
              </a:lnSpc>
            </a:pPr>
            <a:r>
              <a:rPr lang="fr-FR" dirty="0"/>
              <a:t>  </a:t>
            </a:r>
            <a:r>
              <a:rPr lang="fr-FR" dirty="0" smtClean="0"/>
              <a:t>{</a:t>
            </a:r>
          </a:p>
          <a:p>
            <a:pPr defTabSz="762000">
              <a:lnSpc>
                <a:spcPct val="90000"/>
              </a:lnSpc>
            </a:pPr>
            <a:r>
              <a:rPr lang="fr-FR" i="1" dirty="0" smtClean="0"/>
              <a:t>// compter le nombre d’instance</a:t>
            </a:r>
            <a:endParaRPr lang="fr-FR" i="1" dirty="0"/>
          </a:p>
          <a:p>
            <a:pPr defTabSz="762000">
              <a:lnSpc>
                <a:spcPct val="90000"/>
              </a:lnSpc>
            </a:pPr>
            <a:r>
              <a:rPr lang="fr-FR" dirty="0"/>
              <a:t>    compteur++;</a:t>
            </a:r>
          </a:p>
          <a:p>
            <a:pPr defTabSz="762000">
              <a:lnSpc>
                <a:spcPct val="90000"/>
              </a:lnSpc>
            </a:pPr>
            <a:r>
              <a:rPr lang="fr-FR" dirty="0"/>
              <a:t>  </a:t>
            </a:r>
            <a:r>
              <a:rPr lang="fr-FR" dirty="0" smtClean="0"/>
              <a:t>}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public </a:t>
            </a:r>
            <a:r>
              <a:rPr lang="fr-FR" dirty="0" err="1" smtClean="0"/>
              <a:t>static</a:t>
            </a:r>
            <a:r>
              <a:rPr lang="fr-FR" dirty="0" smtClean="0"/>
              <a:t>  </a:t>
            </a:r>
            <a:r>
              <a:rPr lang="fr-FR" dirty="0" err="1" smtClean="0"/>
              <a:t>int</a:t>
            </a:r>
            <a:r>
              <a:rPr lang="fr-FR" dirty="0" smtClean="0"/>
              <a:t>  </a:t>
            </a:r>
            <a:r>
              <a:rPr lang="fr-FR" dirty="0" err="1" smtClean="0"/>
              <a:t>Nb_Point</a:t>
            </a:r>
            <a:r>
              <a:rPr lang="fr-FR" dirty="0" smtClean="0"/>
              <a:t>()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{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	return compteur ;</a:t>
            </a:r>
          </a:p>
          <a:p>
            <a:pPr defTabSz="762000">
              <a:lnSpc>
                <a:spcPct val="90000"/>
              </a:lnSpc>
            </a:pPr>
            <a:r>
              <a:rPr lang="fr-FR" dirty="0" smtClean="0"/>
              <a:t>    }</a:t>
            </a:r>
          </a:p>
          <a:p>
            <a:r>
              <a:rPr lang="fr-FR" dirty="0" smtClean="0"/>
              <a:t> </a:t>
            </a:r>
            <a:r>
              <a:rPr lang="fr-FR" b="1" dirty="0" err="1" smtClean="0"/>
              <a:t>protected</a:t>
            </a:r>
            <a:r>
              <a:rPr lang="fr-FR" b="1" dirty="0" smtClean="0"/>
              <a:t> </a:t>
            </a:r>
            <a:r>
              <a:rPr lang="fr-FR" b="1" dirty="0" err="1" smtClean="0"/>
              <a:t>void</a:t>
            </a:r>
            <a:r>
              <a:rPr lang="fr-FR" b="1" dirty="0" smtClean="0"/>
              <a:t> </a:t>
            </a:r>
            <a:r>
              <a:rPr lang="fr-FR" b="1" dirty="0" err="1" smtClean="0"/>
              <a:t>finalize</a:t>
            </a:r>
            <a:r>
              <a:rPr lang="fr-FR" b="1" dirty="0" smtClean="0"/>
              <a:t>() </a:t>
            </a:r>
          </a:p>
          <a:p>
            <a:r>
              <a:rPr lang="fr-FR" dirty="0" smtClean="0"/>
              <a:t>  {</a:t>
            </a:r>
          </a:p>
          <a:p>
            <a:r>
              <a:rPr lang="fr-FR" dirty="0" smtClean="0"/>
              <a:t>  </a:t>
            </a:r>
            <a:r>
              <a:rPr lang="fr-FR" i="1" dirty="0" smtClean="0"/>
              <a:t>compteur--;</a:t>
            </a:r>
            <a:endParaRPr lang="fr-FR" dirty="0" smtClean="0"/>
          </a:p>
          <a:p>
            <a:r>
              <a:rPr lang="fr-FR" dirty="0" smtClean="0"/>
              <a:t>  }</a:t>
            </a:r>
            <a:endParaRPr lang="fr-FR" b="1" dirty="0"/>
          </a:p>
          <a:p>
            <a:pPr defTabSz="762000">
              <a:lnSpc>
                <a:spcPct val="90000"/>
              </a:lnSpc>
            </a:pPr>
            <a:r>
              <a:rPr lang="fr-FR" dirty="0"/>
              <a:t>}</a:t>
            </a:r>
          </a:p>
          <a:p>
            <a:pPr defTabSz="762000">
              <a:lnSpc>
                <a:spcPct val="90000"/>
              </a:lnSpc>
            </a:pPr>
            <a:endParaRPr lang="fr-FR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42910" y="984342"/>
            <a:ext cx="1100429" cy="369332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defTabSz="762000"/>
            <a:r>
              <a:rPr lang="fr-FR" dirty="0" smtClean="0"/>
              <a:t>Point.java</a:t>
            </a:r>
            <a:endParaRPr lang="fr-FR" dirty="0"/>
          </a:p>
        </p:txBody>
      </p:sp>
      <p:grpSp>
        <p:nvGrpSpPr>
          <p:cNvPr id="9" name="Groupe 8"/>
          <p:cNvGrpSpPr/>
          <p:nvPr/>
        </p:nvGrpSpPr>
        <p:grpSpPr>
          <a:xfrm>
            <a:off x="4429124" y="770028"/>
            <a:ext cx="4500594" cy="5668121"/>
            <a:chOff x="4429124" y="770028"/>
            <a:chExt cx="4500594" cy="5668121"/>
          </a:xfrm>
        </p:grpSpPr>
        <p:sp>
          <p:nvSpPr>
            <p:cNvPr id="6" name="Rectangle 5"/>
            <p:cNvSpPr/>
            <p:nvPr/>
          </p:nvSpPr>
          <p:spPr>
            <a:xfrm>
              <a:off x="4429124" y="1138237"/>
              <a:ext cx="4500594" cy="5299912"/>
            </a:xfrm>
            <a:prstGeom prst="rect">
              <a:avLst/>
            </a:prstGeom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defTabSz="762000">
                <a:lnSpc>
                  <a:spcPct val="90000"/>
                </a:lnSpc>
              </a:pPr>
              <a:r>
                <a:rPr lang="fr-FR" dirty="0" smtClean="0"/>
                <a:t>public class </a:t>
              </a:r>
              <a:r>
                <a:rPr lang="fr-FR" dirty="0" err="1" smtClean="0"/>
                <a:t>TestPoint</a:t>
              </a:r>
              <a:endParaRPr lang="fr-FR" dirty="0" smtClean="0"/>
            </a:p>
            <a:p>
              <a:pPr defTabSz="762000">
                <a:lnSpc>
                  <a:spcPct val="90000"/>
                </a:lnSpc>
              </a:pPr>
              <a:r>
                <a:rPr lang="fr-FR" dirty="0" smtClean="0"/>
                <a:t>   {</a:t>
              </a:r>
            </a:p>
            <a:p>
              <a:pPr defTabSz="762000">
                <a:lnSpc>
                  <a:spcPct val="90000"/>
                </a:lnSpc>
              </a:pPr>
              <a:r>
                <a:rPr lang="fr-FR" dirty="0" smtClean="0"/>
                <a:t>Int b;</a:t>
              </a:r>
            </a:p>
            <a:p>
              <a:pPr defTabSz="762000">
                <a:lnSpc>
                  <a:spcPct val="90000"/>
                </a:lnSpc>
              </a:pPr>
              <a:r>
                <a:rPr lang="fr-FR" dirty="0" smtClean="0"/>
                <a:t>      public </a:t>
              </a:r>
              <a:r>
                <a:rPr lang="fr-FR" b="1" dirty="0" err="1" smtClean="0"/>
                <a:t>static</a:t>
              </a:r>
              <a:r>
                <a:rPr lang="fr-FR" dirty="0" smtClean="0"/>
                <a:t> </a:t>
              </a:r>
              <a:r>
                <a:rPr lang="fr-FR" dirty="0" err="1" smtClean="0"/>
                <a:t>void</a:t>
              </a:r>
              <a:r>
                <a:rPr lang="fr-FR" dirty="0" smtClean="0"/>
                <a:t> main(String </a:t>
              </a:r>
              <a:r>
                <a:rPr lang="fr-FR" dirty="0" err="1" smtClean="0"/>
                <a:t>args</a:t>
              </a:r>
              <a:r>
                <a:rPr lang="fr-FR" dirty="0" smtClean="0"/>
                <a:t>[])</a:t>
              </a:r>
            </a:p>
            <a:p>
              <a:pPr defTabSz="762000">
                <a:lnSpc>
                  <a:spcPct val="90000"/>
                </a:lnSpc>
              </a:pPr>
              <a:r>
                <a:rPr lang="fr-FR" dirty="0" smtClean="0"/>
                <a:t>      {</a:t>
              </a:r>
            </a:p>
            <a:p>
              <a:pPr defTabSz="762000">
                <a:lnSpc>
                  <a:spcPct val="90000"/>
                </a:lnSpc>
              </a:pPr>
              <a:r>
                <a:rPr lang="fr-FR" dirty="0" smtClean="0"/>
                <a:t>        Int  a;</a:t>
              </a:r>
            </a:p>
            <a:p>
              <a:pPr defTabSz="762000">
                <a:lnSpc>
                  <a:spcPct val="90000"/>
                </a:lnSpc>
              </a:pPr>
              <a:r>
                <a:rPr lang="fr-FR" dirty="0" smtClean="0"/>
                <a:t>        Point p1 = new Point();</a:t>
              </a:r>
            </a:p>
            <a:p>
              <a:pPr defTabSz="762000">
                <a:lnSpc>
                  <a:spcPct val="90000"/>
                </a:lnSpc>
              </a:pPr>
              <a:r>
                <a:rPr lang="fr-FR" dirty="0" smtClean="0"/>
                <a:t>        Point p2 = new Point();</a:t>
              </a:r>
            </a:p>
            <a:p>
              <a:pPr defTabSz="762000">
                <a:lnSpc>
                  <a:spcPct val="90000"/>
                </a:lnSpc>
              </a:pPr>
              <a:r>
                <a:rPr lang="fr-FR" dirty="0" smtClean="0"/>
                <a:t>         a=Point.</a:t>
              </a:r>
              <a:r>
                <a:rPr lang="fr-FR" b="1" dirty="0" err="1" smtClean="0"/>
                <a:t>Nb_Point</a:t>
              </a:r>
              <a:r>
                <a:rPr lang="fr-FR" b="1" dirty="0" smtClean="0"/>
                <a:t>();</a:t>
              </a:r>
            </a:p>
            <a:p>
              <a:pPr defTabSz="762000">
                <a:lnSpc>
                  <a:spcPct val="90000"/>
                </a:lnSpc>
              </a:pPr>
              <a:r>
                <a:rPr lang="fr-FR" dirty="0" smtClean="0"/>
                <a:t>        System.out.println(“le nombre de points 			créés est :“+ a);</a:t>
              </a:r>
            </a:p>
            <a:p>
              <a:r>
                <a:rPr lang="fr-FR" dirty="0" smtClean="0"/>
                <a:t> System.</a:t>
              </a:r>
              <a:r>
                <a:rPr lang="fr-FR" i="1" dirty="0" smtClean="0"/>
                <a:t>out.println("le nombre de points "+a);</a:t>
              </a:r>
            </a:p>
            <a:p>
              <a:r>
                <a:rPr lang="fr-FR" dirty="0" smtClean="0"/>
                <a:t>        p3.</a:t>
              </a:r>
              <a:r>
                <a:rPr lang="fr-FR" dirty="0" err="1" smtClean="0"/>
                <a:t>finalize</a:t>
              </a:r>
              <a:r>
                <a:rPr lang="fr-FR" dirty="0" smtClean="0"/>
                <a:t>();</a:t>
              </a:r>
            </a:p>
            <a:p>
              <a:r>
                <a:rPr lang="fr-FR" dirty="0" smtClean="0"/>
                <a:t>         p3=</a:t>
              </a:r>
              <a:r>
                <a:rPr lang="fr-FR" dirty="0" err="1" smtClean="0"/>
                <a:t>null</a:t>
              </a:r>
              <a:r>
                <a:rPr lang="fr-FR" smtClean="0"/>
                <a:t>;</a:t>
              </a:r>
              <a:endParaRPr lang="fr-FR" dirty="0" smtClean="0"/>
            </a:p>
            <a:p>
              <a:r>
                <a:rPr lang="fr-FR" dirty="0" smtClean="0"/>
                <a:t>          </a:t>
              </a:r>
              <a:r>
                <a:rPr lang="fr-FR" b="1" dirty="0" err="1" smtClean="0"/>
                <a:t>System.</a:t>
              </a:r>
              <a:r>
                <a:rPr lang="fr-FR" b="1" i="1" dirty="0" err="1" smtClean="0"/>
                <a:t>gc</a:t>
              </a:r>
              <a:r>
                <a:rPr lang="fr-FR" b="1" i="1" dirty="0" smtClean="0"/>
                <a:t>();</a:t>
              </a:r>
              <a:r>
                <a:rPr lang="fr-FR" i="1" dirty="0" smtClean="0"/>
                <a:t>// appel explicite du 			</a:t>
              </a:r>
              <a:r>
                <a:rPr lang="fr-FR" i="1" dirty="0" err="1" smtClean="0"/>
                <a:t>Garbage</a:t>
              </a:r>
              <a:r>
                <a:rPr lang="fr-FR" i="1" dirty="0" smtClean="0"/>
                <a:t> </a:t>
              </a:r>
              <a:r>
                <a:rPr lang="fr-FR" i="1" dirty="0" err="1" smtClean="0"/>
                <a:t>collector</a:t>
              </a:r>
              <a:endParaRPr lang="fr-FR" i="1" dirty="0" smtClean="0"/>
            </a:p>
            <a:p>
              <a:r>
                <a:rPr lang="fr-FR" dirty="0" smtClean="0"/>
                <a:t>       a=</a:t>
              </a:r>
              <a:r>
                <a:rPr lang="fr-FR" dirty="0" err="1" smtClean="0"/>
                <a:t>Point.</a:t>
              </a:r>
              <a:r>
                <a:rPr lang="fr-FR" i="1" dirty="0" err="1" smtClean="0"/>
                <a:t>nombre</a:t>
              </a:r>
              <a:r>
                <a:rPr lang="fr-FR" i="1" dirty="0" smtClean="0"/>
                <a:t>();</a:t>
              </a:r>
            </a:p>
            <a:p>
              <a:r>
                <a:rPr lang="fr-FR" dirty="0" smtClean="0"/>
                <a:t>  System.</a:t>
              </a:r>
              <a:r>
                <a:rPr lang="fr-FR" i="1" dirty="0" smtClean="0"/>
                <a:t>out.println("le nombre de points "+a);</a:t>
              </a:r>
            </a:p>
            <a:p>
              <a:r>
                <a:rPr lang="fr-FR" dirty="0" smtClean="0"/>
                <a:t>}</a:t>
              </a:r>
            </a:p>
            <a:p>
              <a:pPr defTabSz="762000">
                <a:lnSpc>
                  <a:spcPct val="90000"/>
                </a:lnSpc>
              </a:pPr>
              <a:r>
                <a:rPr lang="fr-FR" dirty="0" smtClean="0"/>
                <a:t> }</a:t>
              </a:r>
              <a:endParaRPr lang="fr-FR" dirty="0"/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4429124" y="770028"/>
              <a:ext cx="1471685" cy="369332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fr-FR" dirty="0" smtClean="0"/>
                <a:t>TestPoint.java</a:t>
              </a:r>
              <a:endParaRPr lang="fr-FR" dirty="0"/>
            </a:p>
          </p:txBody>
        </p:sp>
      </p:grp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42900"/>
            <a:ext cx="8229600" cy="1143000"/>
          </a:xfrm>
        </p:spPr>
        <p:txBody>
          <a:bodyPr/>
          <a:lstStyle/>
          <a:p>
            <a:r>
              <a:rPr lang="fr-FR" dirty="0" smtClean="0"/>
              <a:t>Destruction d’objets (3)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813</TotalTime>
  <Words>3077</Words>
  <Application>Microsoft Office PowerPoint</Application>
  <PresentationFormat>Affichage à l'écran (4:3)</PresentationFormat>
  <Paragraphs>693</Paragraphs>
  <Slides>40</Slides>
  <Notes>31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Thème Office</vt:lpstr>
      <vt:lpstr>Sommaire </vt:lpstr>
      <vt:lpstr>Les classes et les objets en Java </vt:lpstr>
      <vt:lpstr>L’approche objet</vt:lpstr>
      <vt:lpstr>La classe (1) : définition</vt:lpstr>
      <vt:lpstr>La classe (2) : représentation graphique</vt:lpstr>
      <vt:lpstr>Déclaration d’une classe</vt:lpstr>
      <vt:lpstr>Syntaxe de définition d’une classe</vt:lpstr>
      <vt:lpstr>Conventions pour les identiﬁcateurs</vt:lpstr>
      <vt:lpstr>Notion de méthodes et de paramètres (1)</vt:lpstr>
      <vt:lpstr>Notion de méthodes et de paramètres (2)</vt:lpstr>
      <vt:lpstr>Mode de passage des paramètres</vt:lpstr>
      <vt:lpstr>Surcharge de méthodes (1)</vt:lpstr>
      <vt:lpstr>Surcharge de méthodes (2)</vt:lpstr>
      <vt:lpstr>Méthodes particulières</vt:lpstr>
      <vt:lpstr>L’instanciation (1)</vt:lpstr>
      <vt:lpstr>L’instanciation (2)</vt:lpstr>
      <vt:lpstr>Les constructeurs (1)</vt:lpstr>
      <vt:lpstr>Les constructeurs (2)</vt:lpstr>
      <vt:lpstr>Les constructeurs (3)</vt:lpstr>
      <vt:lpstr>Les constructeurs (4)</vt:lpstr>
      <vt:lpstr>Les constructeurs (5)</vt:lpstr>
      <vt:lpstr>Résumé : Classe et objet en Java</vt:lpstr>
      <vt:lpstr>Objets, tableaux, types de base</vt:lpstr>
      <vt:lpstr>Opérateur instanceof</vt:lpstr>
      <vt:lpstr>L’autoréférence : this (1)</vt:lpstr>
      <vt:lpstr>L’autoréférence : this (2)</vt:lpstr>
      <vt:lpstr>Accès aux attributs d’un objet (1)</vt:lpstr>
      <vt:lpstr>Accès aux attributs d’un objet (2)</vt:lpstr>
      <vt:lpstr>Accès aux méthodes d’un objet </vt:lpstr>
      <vt:lpstr>L’encapsulation (1)</vt:lpstr>
      <vt:lpstr>Contrôle d’accès (1)</vt:lpstr>
      <vt:lpstr>Contrôle d’accès (2)</vt:lpstr>
      <vt:lpstr>Contrôle d’accès (3)</vt:lpstr>
      <vt:lpstr>Variables de classe (1)</vt:lpstr>
      <vt:lpstr>Variables de classe (2)</vt:lpstr>
      <vt:lpstr>Méthodes de classe (1)</vt:lpstr>
      <vt:lpstr>Méthodes de classe (2)</vt:lpstr>
      <vt:lpstr>Destruction d’objets (1)</vt:lpstr>
      <vt:lpstr>Destruction d’objets (2)</vt:lpstr>
      <vt:lpstr>Destruction d’objets (3)</vt:lpstr>
    </vt:vector>
  </TitlesOfParts>
  <Company>GMBH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classes et les objets en Java </dc:title>
  <dc:creator>Hammache</dc:creator>
  <cp:lastModifiedBy>Enigma</cp:lastModifiedBy>
  <cp:revision>134</cp:revision>
  <dcterms:created xsi:type="dcterms:W3CDTF">2012-12-09T20:00:58Z</dcterms:created>
  <dcterms:modified xsi:type="dcterms:W3CDTF">2013-12-11T12:04:05Z</dcterms:modified>
</cp:coreProperties>
</file>