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58" r:id="rId5"/>
    <p:sldId id="260" r:id="rId6"/>
    <p:sldId id="268" r:id="rId7"/>
    <p:sldId id="261" r:id="rId8"/>
    <p:sldId id="262" r:id="rId9"/>
    <p:sldId id="263" r:id="rId10"/>
    <p:sldId id="264" r:id="rId11"/>
    <p:sldId id="265" r:id="rId12"/>
    <p:sldId id="266" r:id="rId1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18138FA8-CAF8-46EF-9AA8-1277F76A163A}" type="datetimeFigureOut">
              <a:rPr lang="fr-FR" smtClean="0"/>
              <a:pPr/>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BA87CE4-5D6A-4CC8-80AA-135A0131582D}"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8138FA8-CAF8-46EF-9AA8-1277F76A163A}" type="datetimeFigureOut">
              <a:rPr lang="fr-FR" smtClean="0"/>
              <a:pPr/>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BA87CE4-5D6A-4CC8-80AA-135A0131582D}"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18138FA8-CAF8-46EF-9AA8-1277F76A163A}" type="datetimeFigureOut">
              <a:rPr lang="fr-FR" smtClean="0"/>
              <a:pPr/>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BA87CE4-5D6A-4CC8-80AA-135A0131582D}"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18138FA8-CAF8-46EF-9AA8-1277F76A163A}" type="datetimeFigureOut">
              <a:rPr lang="fr-FR" smtClean="0"/>
              <a:pPr/>
              <a:t>28/04/2017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BA87CE4-5D6A-4CC8-80AA-135A0131582D}"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8138FA8-CAF8-46EF-9AA8-1277F76A163A}" type="datetimeFigureOut">
              <a:rPr lang="fr-FR" smtClean="0"/>
              <a:pPr/>
              <a:t>28/04/2017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9BA87CE4-5D6A-4CC8-80AA-135A0131582D}"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18138FA8-CAF8-46EF-9AA8-1277F76A163A}" type="datetimeFigureOut">
              <a:rPr lang="fr-FR" smtClean="0"/>
              <a:pPr/>
              <a:t>28/04/2017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9BA87CE4-5D6A-4CC8-80AA-135A0131582D}"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8138FA8-CAF8-46EF-9AA8-1277F76A163A}" type="datetimeFigureOut">
              <a:rPr lang="fr-FR" smtClean="0"/>
              <a:pPr/>
              <a:t>28/04/2017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9BA87CE4-5D6A-4CC8-80AA-135A0131582D}"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18138FA8-CAF8-46EF-9AA8-1277F76A163A}" type="datetimeFigureOut">
              <a:rPr lang="fr-FR" smtClean="0"/>
              <a:pPr/>
              <a:t>28/04/2017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BA87CE4-5D6A-4CC8-80AA-135A0131582D}"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18138FA8-CAF8-46EF-9AA8-1277F76A163A}" type="datetimeFigureOut">
              <a:rPr lang="fr-FR" smtClean="0"/>
              <a:pPr/>
              <a:t>28/04/2017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BA87CE4-5D6A-4CC8-80AA-135A0131582D}"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8138FA8-CAF8-46EF-9AA8-1277F76A163A}" type="datetimeFigureOut">
              <a:rPr lang="fr-FR" smtClean="0"/>
              <a:pPr/>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BA87CE4-5D6A-4CC8-80AA-135A0131582D}"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8138FA8-CAF8-46EF-9AA8-1277F76A163A}" type="datetimeFigureOut">
              <a:rPr lang="fr-FR" smtClean="0"/>
              <a:pPr/>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BA87CE4-5D6A-4CC8-80AA-135A0131582D}"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138FA8-CAF8-46EF-9AA8-1277F76A163A}" type="datetimeFigureOut">
              <a:rPr lang="fr-FR" smtClean="0"/>
              <a:pPr/>
              <a:t>28/04/2017</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A87CE4-5D6A-4CC8-80AA-135A0131582D}"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a:xfrm>
            <a:off x="714348" y="2571744"/>
            <a:ext cx="8215370" cy="1470025"/>
          </a:xfrm>
        </p:spPr>
        <p:txBody>
          <a:bodyPr>
            <a:noAutofit/>
          </a:bodyPr>
          <a:lstStyle/>
          <a:p>
            <a:r>
              <a:rPr lang="fr-FR" b="1" dirty="0">
                <a:solidFill>
                  <a:srgbClr val="FFFF00"/>
                </a:solidFill>
              </a:rPr>
              <a:t>Photométrie d’émission atomique</a:t>
            </a:r>
            <a:r>
              <a:rPr lang="fr-FR" dirty="0">
                <a:solidFill>
                  <a:srgbClr val="FFFF00"/>
                </a:solidFill>
              </a:rPr>
              <a:t/>
            </a:r>
            <a:br>
              <a:rPr lang="fr-FR" dirty="0">
                <a:solidFill>
                  <a:srgbClr val="FFFF00"/>
                </a:solidFill>
              </a:rPr>
            </a:br>
            <a:endParaRPr lang="fr-FR" dirty="0">
              <a:solidFill>
                <a:srgbClr val="FFFF00"/>
              </a:solidFill>
            </a:endParaRPr>
          </a:p>
        </p:txBody>
      </p:sp>
      <p:sp>
        <p:nvSpPr>
          <p:cNvPr id="4" name="Rectangle 3"/>
          <p:cNvSpPr/>
          <p:nvPr/>
        </p:nvSpPr>
        <p:spPr>
          <a:xfrm>
            <a:off x="4429124" y="4714884"/>
            <a:ext cx="3684342" cy="369332"/>
          </a:xfrm>
          <a:prstGeom prst="rect">
            <a:avLst/>
          </a:prstGeom>
        </p:spPr>
        <p:txBody>
          <a:bodyPr wrap="none">
            <a:spAutoFit/>
          </a:bodyPr>
          <a:lstStyle/>
          <a:p>
            <a:pPr algn="ctr"/>
            <a:r>
              <a:rPr lang="fr-FR" dirty="0" smtClean="0">
                <a:solidFill>
                  <a:srgbClr val="FFFF00"/>
                </a:solidFill>
              </a:rPr>
              <a:t>Présenté par Mme HAMID OUDJANA </a:t>
            </a:r>
            <a:endParaRPr lang="fr-FR" dirty="0">
              <a:solidFill>
                <a:srgbClr val="FFFF00"/>
              </a:solidFill>
            </a:endParaRPr>
          </a:p>
        </p:txBody>
      </p:sp>
      <p:sp>
        <p:nvSpPr>
          <p:cNvPr id="5" name="Rectangle 3"/>
          <p:cNvSpPr>
            <a:spLocks noChangeArrowheads="1"/>
          </p:cNvSpPr>
          <p:nvPr/>
        </p:nvSpPr>
        <p:spPr bwMode="auto">
          <a:xfrm>
            <a:off x="285720" y="928670"/>
            <a:ext cx="4919873"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2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FFFF00"/>
                </a:solidFill>
                <a:effectLst/>
                <a:latin typeface="Times New Roman" pitchFamily="18" charset="0"/>
                <a:cs typeface="Times New Roman" pitchFamily="18" charset="0"/>
              </a:rPr>
              <a:t>Faculté des Sciences de la Nature                                                 </a:t>
            </a:r>
            <a:endParaRPr kumimoji="0" lang="fr-FR" sz="12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et de Vie et Sciences de la Terre et de l</a:t>
            </a:r>
            <a:r>
              <a:rPr kumimoji="0" lang="fr-FR" sz="1400" b="1" i="0" u="none" strike="noStrike" cap="none" normalizeH="0" baseline="0" dirty="0" smtClean="0">
                <a:ln>
                  <a:noFill/>
                </a:ln>
                <a:solidFill>
                  <a:srgbClr val="FFFF00"/>
                </a:solidFill>
                <a:effectLst/>
                <a:latin typeface="Calibri"/>
                <a:ea typeface="Calibri" pitchFamily="34" charset="0"/>
                <a:cs typeface="Times New Roman" pitchFamily="18" charset="0"/>
              </a:rPr>
              <a:t>’</a:t>
            </a:r>
            <a:r>
              <a:rPr kumimoji="0" lang="fr-FR" sz="1400" b="1"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Univers</a:t>
            </a:r>
            <a:endParaRPr kumimoji="0" lang="fr-FR" sz="2000" b="0" i="0" u="none" strike="noStrike" cap="none" normalizeH="0" baseline="0" dirty="0" smtClean="0">
              <a:ln>
                <a:noFill/>
              </a:ln>
              <a:solidFill>
                <a:srgbClr val="FFFF00"/>
              </a:solidFill>
              <a:effectLst/>
              <a:latin typeface="Arial" pitchFamily="34" charset="0"/>
              <a:cs typeface="Arial" pitchFamily="34" charset="0"/>
            </a:endParaRPr>
          </a:p>
        </p:txBody>
      </p:sp>
      <p:sp>
        <p:nvSpPr>
          <p:cNvPr id="6" name="Rectangle 5"/>
          <p:cNvSpPr/>
          <p:nvPr/>
        </p:nvSpPr>
        <p:spPr>
          <a:xfrm>
            <a:off x="3071802" y="214290"/>
            <a:ext cx="2380139" cy="369332"/>
          </a:xfrm>
          <a:prstGeom prst="rect">
            <a:avLst/>
          </a:prstGeom>
        </p:spPr>
        <p:txBody>
          <a:bodyPr wrap="none">
            <a:spAutoFit/>
          </a:bodyPr>
          <a:lstStyle/>
          <a:p>
            <a:pPr algn="ctr"/>
            <a:r>
              <a:rPr lang="fr-FR" dirty="0" smtClean="0">
                <a:solidFill>
                  <a:srgbClr val="FFFF00"/>
                </a:solidFill>
              </a:rPr>
              <a:t>Université de Ghardaïa </a:t>
            </a:r>
            <a:endParaRPr lang="fr-FR" dirty="0">
              <a:solidFill>
                <a:srgbClr val="FFFF00"/>
              </a:solidFill>
            </a:endParaRPr>
          </a:p>
        </p:txBody>
      </p:sp>
      <p:sp>
        <p:nvSpPr>
          <p:cNvPr id="7" name="Text Box 1"/>
          <p:cNvSpPr txBox="1">
            <a:spLocks noChangeArrowheads="1"/>
          </p:cNvSpPr>
          <p:nvPr/>
        </p:nvSpPr>
        <p:spPr bwMode="auto">
          <a:xfrm>
            <a:off x="7000892" y="1071546"/>
            <a:ext cx="1706563" cy="668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200" b="1"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1</a:t>
            </a:r>
            <a:r>
              <a:rPr kumimoji="0" lang="fr-FR" sz="1200" b="1" i="0" u="none" strike="noStrike" cap="none" normalizeH="0" baseline="30000" dirty="0" smtClean="0">
                <a:ln>
                  <a:noFill/>
                </a:ln>
                <a:solidFill>
                  <a:srgbClr val="FFFF00"/>
                </a:solidFill>
                <a:effectLst/>
                <a:latin typeface="Times New Roman" pitchFamily="18" charset="0"/>
                <a:ea typeface="Calibri" pitchFamily="34" charset="0"/>
                <a:cs typeface="Times New Roman" pitchFamily="18" charset="0"/>
              </a:rPr>
              <a:t>ere</a:t>
            </a:r>
            <a:r>
              <a:rPr kumimoji="0" lang="fr-FR" sz="12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a:t>
            </a:r>
            <a:r>
              <a:rPr kumimoji="0" lang="fr-FR" sz="1200" b="1"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ann</a:t>
            </a:r>
            <a:r>
              <a:rPr kumimoji="0" lang="fr-FR" sz="1200" b="1" i="0" u="none" strike="noStrike" cap="none" normalizeH="0" baseline="0" dirty="0" smtClean="0">
                <a:ln>
                  <a:noFill/>
                </a:ln>
                <a:solidFill>
                  <a:srgbClr val="FFFF00"/>
                </a:solidFill>
                <a:effectLst/>
                <a:latin typeface="Calibri"/>
                <a:ea typeface="Calibri" pitchFamily="34" charset="0"/>
                <a:cs typeface="Times New Roman" pitchFamily="18" charset="0"/>
              </a:rPr>
              <a:t>é</a:t>
            </a:r>
            <a:r>
              <a:rPr kumimoji="0" lang="fr-FR" sz="1200" b="1"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e Biochimie Appliquée </a:t>
            </a:r>
            <a:endParaRPr kumimoji="0" lang="fr-FR" sz="18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None/>
            </a:pPr>
            <a:r>
              <a:rPr lang="fr-FR" sz="2800" dirty="0">
                <a:solidFill>
                  <a:srgbClr val="FFFF00"/>
                </a:solidFill>
              </a:rPr>
              <a:t>Les phénomènes d’émission de radiations électromagnétiques par des substances excitées sont extrêmement variés, à la fois par la nature des excitations (à la flamme ou par le plasma) et le domaine de longueur d’onde des radiations émises (visibles, infrarouge, ou ultraviolet).  </a:t>
            </a:r>
          </a:p>
          <a:p>
            <a:endParaRPr lang="fr-F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l"/>
            <a:r>
              <a:rPr lang="fr-FR" sz="3600" b="1" dirty="0">
                <a:solidFill>
                  <a:srgbClr val="FFFF00"/>
                </a:solidFill>
              </a:rPr>
              <a:t>1-Principe</a:t>
            </a:r>
            <a:r>
              <a:rPr lang="fr-FR" b="1" dirty="0">
                <a:solidFill>
                  <a:srgbClr val="FFFF00"/>
                </a:solidFill>
              </a:rPr>
              <a:t> :</a:t>
            </a:r>
            <a:endParaRPr lang="fr-FR" dirty="0">
              <a:solidFill>
                <a:srgbClr val="FFFF00"/>
              </a:solidFill>
            </a:endParaRPr>
          </a:p>
        </p:txBody>
      </p:sp>
      <p:sp>
        <p:nvSpPr>
          <p:cNvPr id="3" name="Espace réservé du contenu 2"/>
          <p:cNvSpPr>
            <a:spLocks noGrp="1"/>
          </p:cNvSpPr>
          <p:nvPr>
            <p:ph idx="1"/>
          </p:nvPr>
        </p:nvSpPr>
        <p:spPr/>
        <p:txBody>
          <a:bodyPr>
            <a:normAutofit/>
          </a:bodyPr>
          <a:lstStyle/>
          <a:p>
            <a:pPr algn="just"/>
            <a:r>
              <a:rPr lang="fr-FR" sz="2800" dirty="0">
                <a:solidFill>
                  <a:srgbClr val="FFFF00"/>
                </a:solidFill>
              </a:rPr>
              <a:t>L’émission</a:t>
            </a:r>
            <a:r>
              <a:rPr lang="fr-FR" sz="2400" dirty="0">
                <a:solidFill>
                  <a:srgbClr val="FFFF00"/>
                </a:solidFill>
              </a:rPr>
              <a:t> est due à la désexcitation (dégagement d’énergie) d’atomes ou de molécules qui ont reçu auparavant de l’énergie sous des formes très diverses  (rayonnement X, ultraviolet, visible, infrarouge) </a:t>
            </a:r>
            <a:r>
              <a:rPr lang="fr-FR" sz="2400" dirty="0" smtClean="0">
                <a:solidFill>
                  <a:srgbClr val="FFFF00"/>
                </a:solidFill>
              </a:rPr>
              <a:t>.</a:t>
            </a:r>
          </a:p>
          <a:p>
            <a:pPr algn="just"/>
            <a:r>
              <a:rPr lang="fr-FR" sz="2400" dirty="0">
                <a:solidFill>
                  <a:srgbClr val="FFFF00"/>
                </a:solidFill>
              </a:rPr>
              <a:t>L’excitation ce fait  par la flamme ou le plasma, dont la température est </a:t>
            </a:r>
            <a:r>
              <a:rPr lang="fr-FR" sz="2400" dirty="0" smtClean="0">
                <a:solidFill>
                  <a:srgbClr val="FFFF00"/>
                </a:solidFill>
              </a:rPr>
              <a:t>très élevée, l’objectif est de casser les édifices moléculaires et de faire passer </a:t>
            </a:r>
            <a:r>
              <a:rPr lang="fr-FR" sz="2400" dirty="0">
                <a:solidFill>
                  <a:srgbClr val="FFFF00"/>
                </a:solidFill>
              </a:rPr>
              <a:t>l’élément à doser (au moins partiellement) sous forme de vapeur atomique. Sous l’effet des températures élevées, certains des atomes seront excités et verront leurs électrons passer à des niveaux d’énergie supérieurs. </a:t>
            </a:r>
          </a:p>
          <a:p>
            <a:endParaRPr lang="fr-FR" sz="2400" dirty="0" smtClean="0">
              <a:solidFill>
                <a:srgbClr val="FFFF00"/>
              </a:solidFill>
            </a:endParaRPr>
          </a:p>
          <a:p>
            <a:endParaRPr lang="fr-FR" sz="2400" dirty="0">
              <a:solidFill>
                <a:srgbClr val="FFFF00"/>
              </a:solidFill>
            </a:endParaRPr>
          </a:p>
          <a:p>
            <a:endParaRPr lang="fr-F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42918"/>
            <a:ext cx="8229600" cy="5483245"/>
          </a:xfrm>
        </p:spPr>
        <p:txBody>
          <a:bodyPr>
            <a:normAutofit/>
          </a:bodyPr>
          <a:lstStyle/>
          <a:p>
            <a:pPr algn="just"/>
            <a:r>
              <a:rPr lang="fr-FR" sz="2400" dirty="0" smtClean="0">
                <a:solidFill>
                  <a:srgbClr val="FFFF00"/>
                </a:solidFill>
              </a:rPr>
              <a:t>Les niveaux excités sont instables et le retour au niveau fondamental d’énergie minimale conduira à </a:t>
            </a:r>
            <a:r>
              <a:rPr lang="fr-FR" sz="2400" u="sng" dirty="0" smtClean="0">
                <a:solidFill>
                  <a:srgbClr val="FFFF00"/>
                </a:solidFill>
              </a:rPr>
              <a:t>une libération d’énergie sous forme d’un rayonnement électromagnétique de longueur d’onde caractéristique de l’atome qui se désexcite.</a:t>
            </a:r>
            <a:r>
              <a:rPr lang="fr-FR" sz="2400" dirty="0" smtClean="0">
                <a:solidFill>
                  <a:srgbClr val="FFFF00"/>
                </a:solidFill>
              </a:rPr>
              <a:t> L’analyse de cette émission à une longueur d’onde caractéristique de l’atome est la base de la photométrie d’émission atomique.</a:t>
            </a:r>
            <a:endParaRPr lang="fr-FR" sz="2400" dirty="0"/>
          </a:p>
        </p:txBody>
      </p:sp>
      <p:pic>
        <p:nvPicPr>
          <p:cNvPr id="4" name="Image 3"/>
          <p:cNvPicPr/>
          <p:nvPr/>
        </p:nvPicPr>
        <p:blipFill>
          <a:blip r:embed="rId2"/>
          <a:srcRect/>
          <a:stretch>
            <a:fillRect/>
          </a:stretch>
        </p:blipFill>
        <p:spPr bwMode="auto">
          <a:xfrm>
            <a:off x="1571604" y="3500438"/>
            <a:ext cx="5929354" cy="1924505"/>
          </a:xfrm>
          <a:prstGeom prst="rect">
            <a:avLst/>
          </a:prstGeom>
          <a:noFill/>
          <a:ln w="9525">
            <a:noFill/>
            <a:miter lim="800000"/>
            <a:headEnd/>
            <a:tailEnd/>
          </a:ln>
        </p:spPr>
      </p:pic>
      <p:sp>
        <p:nvSpPr>
          <p:cNvPr id="5" name="ZoneTexte 4"/>
          <p:cNvSpPr txBox="1"/>
          <p:nvPr/>
        </p:nvSpPr>
        <p:spPr>
          <a:xfrm>
            <a:off x="3643306" y="4572008"/>
            <a:ext cx="1214446" cy="369332"/>
          </a:xfrm>
          <a:prstGeom prst="rect">
            <a:avLst/>
          </a:prstGeom>
          <a:noFill/>
        </p:spPr>
        <p:txBody>
          <a:bodyPr wrap="square" rtlCol="0">
            <a:spAutoFit/>
          </a:bodyPr>
          <a:lstStyle/>
          <a:p>
            <a:r>
              <a:rPr lang="fr-FR" b="1" dirty="0" smtClean="0"/>
              <a:t>E=h.</a:t>
            </a:r>
            <a:r>
              <a:rPr lang="el-GR" b="1" dirty="0" smtClean="0"/>
              <a:t>ν</a:t>
            </a:r>
            <a:endParaRPr lang="fr-FR"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600" b="1" dirty="0">
                <a:solidFill>
                  <a:srgbClr val="FFFF00"/>
                </a:solidFill>
              </a:rPr>
              <a:t>2-Relation de Boltzmann</a:t>
            </a:r>
            <a:endParaRPr lang="fr-FR" sz="3600" dirty="0">
              <a:solidFill>
                <a:srgbClr val="FFFF00"/>
              </a:solidFill>
            </a:endParaRPr>
          </a:p>
        </p:txBody>
      </p:sp>
      <p:sp>
        <p:nvSpPr>
          <p:cNvPr id="3" name="Espace réservé du contenu 2"/>
          <p:cNvSpPr>
            <a:spLocks noGrp="1"/>
          </p:cNvSpPr>
          <p:nvPr>
            <p:ph idx="1"/>
          </p:nvPr>
        </p:nvSpPr>
        <p:spPr/>
        <p:txBody>
          <a:bodyPr>
            <a:normAutofit fontScale="70000" lnSpcReduction="20000"/>
          </a:bodyPr>
          <a:lstStyle/>
          <a:p>
            <a:r>
              <a:rPr lang="fr-FR" dirty="0">
                <a:solidFill>
                  <a:srgbClr val="FFFF00"/>
                </a:solidFill>
              </a:rPr>
              <a:t>Sous l’effet de la température (E = kT), une partie des atomes se trouvent à l’état excité. La loi de Boltzmann permet de calculer, pour chaque transition, le rapport N</a:t>
            </a:r>
            <a:r>
              <a:rPr lang="fr-FR" baseline="-25000" dirty="0">
                <a:solidFill>
                  <a:srgbClr val="FFFF00"/>
                </a:solidFill>
              </a:rPr>
              <a:t>1</a:t>
            </a:r>
            <a:r>
              <a:rPr lang="fr-FR" dirty="0">
                <a:solidFill>
                  <a:srgbClr val="FFFF00"/>
                </a:solidFill>
              </a:rPr>
              <a:t>/N</a:t>
            </a:r>
            <a:r>
              <a:rPr lang="fr-FR" baseline="-25000" dirty="0">
                <a:solidFill>
                  <a:srgbClr val="FFFF00"/>
                </a:solidFill>
              </a:rPr>
              <a:t>0</a:t>
            </a:r>
            <a:r>
              <a:rPr lang="fr-FR" dirty="0">
                <a:solidFill>
                  <a:srgbClr val="FFFF00"/>
                </a:solidFill>
              </a:rPr>
              <a:t> des atomes passés à l’état excité à ceux qui sont demeurés à l’état fondamental :</a:t>
            </a:r>
          </a:p>
          <a:p>
            <a:pPr>
              <a:buNone/>
            </a:pPr>
            <a:r>
              <a:rPr lang="fr-FR" dirty="0">
                <a:solidFill>
                  <a:srgbClr val="FFFF00"/>
                </a:solidFill>
              </a:rPr>
              <a:t>N</a:t>
            </a:r>
            <a:r>
              <a:rPr lang="fr-FR" baseline="-25000" dirty="0">
                <a:solidFill>
                  <a:srgbClr val="FFFF00"/>
                </a:solidFill>
              </a:rPr>
              <a:t>1</a:t>
            </a:r>
            <a:endParaRPr lang="fr-FR" dirty="0">
              <a:solidFill>
                <a:srgbClr val="FFFF00"/>
              </a:solidFill>
            </a:endParaRPr>
          </a:p>
          <a:p>
            <a:pPr>
              <a:buNone/>
            </a:pPr>
            <a:r>
              <a:rPr lang="fr-FR" dirty="0">
                <a:solidFill>
                  <a:srgbClr val="FFFF00"/>
                </a:solidFill>
              </a:rPr>
              <a:t>         = e</a:t>
            </a:r>
            <a:r>
              <a:rPr lang="fr-FR" baseline="30000" dirty="0">
                <a:solidFill>
                  <a:srgbClr val="FFFF00"/>
                </a:solidFill>
              </a:rPr>
              <a:t>-(</a:t>
            </a:r>
            <a:r>
              <a:rPr lang="fr-FR" baseline="30000" dirty="0" smtClean="0">
                <a:solidFill>
                  <a:srgbClr val="FFFF00"/>
                </a:solidFill>
              </a:rPr>
              <a:t>ΔE</a:t>
            </a:r>
            <a:r>
              <a:rPr lang="fr-FR" dirty="0" smtClean="0">
                <a:solidFill>
                  <a:srgbClr val="FFFF00"/>
                </a:solidFill>
              </a:rPr>
              <a:t> </a:t>
            </a:r>
            <a:r>
              <a:rPr lang="fr-FR" baseline="30000" dirty="0">
                <a:solidFill>
                  <a:srgbClr val="FFFF00"/>
                </a:solidFill>
              </a:rPr>
              <a:t>/KT)</a:t>
            </a:r>
            <a:endParaRPr lang="fr-FR" dirty="0">
              <a:solidFill>
                <a:srgbClr val="FFFF00"/>
              </a:solidFill>
            </a:endParaRPr>
          </a:p>
          <a:p>
            <a:pPr>
              <a:buNone/>
            </a:pPr>
            <a:r>
              <a:rPr lang="fr-FR" dirty="0">
                <a:solidFill>
                  <a:srgbClr val="FFFF00"/>
                </a:solidFill>
              </a:rPr>
              <a:t>N</a:t>
            </a:r>
            <a:r>
              <a:rPr lang="fr-FR" baseline="-25000" dirty="0">
                <a:solidFill>
                  <a:srgbClr val="FFFF00"/>
                </a:solidFill>
              </a:rPr>
              <a:t>0</a:t>
            </a:r>
            <a:endParaRPr lang="fr-FR" dirty="0">
              <a:solidFill>
                <a:srgbClr val="FFFF00"/>
              </a:solidFill>
            </a:endParaRPr>
          </a:p>
          <a:p>
            <a:pPr>
              <a:buNone/>
            </a:pPr>
            <a:r>
              <a:rPr lang="fr-FR" dirty="0">
                <a:solidFill>
                  <a:srgbClr val="FFFF00"/>
                </a:solidFill>
              </a:rPr>
              <a:t> </a:t>
            </a:r>
            <a:r>
              <a:rPr lang="fr-FR" dirty="0" smtClean="0">
                <a:solidFill>
                  <a:srgbClr val="FFFF00"/>
                </a:solidFill>
              </a:rPr>
              <a:t> </a:t>
            </a:r>
            <a:endParaRPr lang="fr-FR" dirty="0">
              <a:solidFill>
                <a:srgbClr val="FFFF00"/>
              </a:solidFill>
            </a:endParaRPr>
          </a:p>
          <a:p>
            <a:pPr>
              <a:buNone/>
            </a:pPr>
            <a:endParaRPr lang="fr-FR" dirty="0">
              <a:solidFill>
                <a:srgbClr val="FFFF00"/>
              </a:solidFill>
            </a:endParaRPr>
          </a:p>
          <a:p>
            <a:pPr>
              <a:buNone/>
            </a:pPr>
            <a:r>
              <a:rPr lang="fr-FR" dirty="0">
                <a:solidFill>
                  <a:srgbClr val="FFFF00"/>
                </a:solidFill>
              </a:rPr>
              <a:t> </a:t>
            </a:r>
          </a:p>
          <a:p>
            <a:pPr>
              <a:buNone/>
            </a:pPr>
            <a:r>
              <a:rPr lang="fr-FR" dirty="0" smtClean="0">
                <a:solidFill>
                  <a:srgbClr val="FFFF00"/>
                </a:solidFill>
              </a:rPr>
              <a:t>T</a:t>
            </a:r>
            <a:r>
              <a:rPr lang="fr-FR" i="1" dirty="0" smtClean="0">
                <a:solidFill>
                  <a:srgbClr val="FFFF00"/>
                </a:solidFill>
              </a:rPr>
              <a:t> </a:t>
            </a:r>
            <a:r>
              <a:rPr lang="fr-FR" dirty="0">
                <a:solidFill>
                  <a:srgbClr val="FFFF00"/>
                </a:solidFill>
              </a:rPr>
              <a:t>= température absolue ;</a:t>
            </a:r>
          </a:p>
          <a:p>
            <a:pPr>
              <a:buNone/>
            </a:pPr>
            <a:r>
              <a:rPr lang="fr-FR" dirty="0">
                <a:solidFill>
                  <a:srgbClr val="FFFF00"/>
                </a:solidFill>
              </a:rPr>
              <a:t>k = constante de Boltzmann = 1,38x10</a:t>
            </a:r>
            <a:r>
              <a:rPr lang="fr-FR" baseline="30000" dirty="0">
                <a:solidFill>
                  <a:srgbClr val="FFFF00"/>
                </a:solidFill>
              </a:rPr>
              <a:t>-23</a:t>
            </a:r>
            <a:r>
              <a:rPr lang="fr-FR" dirty="0">
                <a:solidFill>
                  <a:srgbClr val="FFFF00"/>
                </a:solidFill>
              </a:rPr>
              <a:t> J/K ;</a:t>
            </a:r>
          </a:p>
          <a:p>
            <a:pPr>
              <a:buNone/>
            </a:pPr>
            <a:r>
              <a:rPr lang="fr-FR" dirty="0" smtClean="0">
                <a:solidFill>
                  <a:srgbClr val="FFFF00"/>
                </a:solidFill>
              </a:rPr>
              <a:t>∆E</a:t>
            </a:r>
            <a:r>
              <a:rPr lang="fr-FR" i="1" dirty="0" smtClean="0">
                <a:solidFill>
                  <a:srgbClr val="FFFF00"/>
                </a:solidFill>
              </a:rPr>
              <a:t> </a:t>
            </a:r>
            <a:r>
              <a:rPr lang="fr-FR" dirty="0">
                <a:solidFill>
                  <a:srgbClr val="FFFF00"/>
                </a:solidFill>
              </a:rPr>
              <a:t>= différence d’énergie entre le niveau excité et le niveau fondamental</a:t>
            </a:r>
          </a:p>
          <a:p>
            <a:endParaRPr lang="fr-FR" dirty="0"/>
          </a:p>
        </p:txBody>
      </p:sp>
      <p:cxnSp>
        <p:nvCxnSpPr>
          <p:cNvPr id="5" name="Connecteur droit 4"/>
          <p:cNvCxnSpPr/>
          <p:nvPr/>
        </p:nvCxnSpPr>
        <p:spPr>
          <a:xfrm rot="10800000">
            <a:off x="571472" y="3214686"/>
            <a:ext cx="357190" cy="1588"/>
          </a:xfrm>
          <a:prstGeom prst="line">
            <a:avLst/>
          </a:prstGeom>
          <a:ln>
            <a:solidFill>
              <a:srgbClr val="FFFF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ce réservé du contenu 3"/>
          <p:cNvGraphicFramePr>
            <a:graphicFrameLocks noGrp="1"/>
          </p:cNvGraphicFramePr>
          <p:nvPr>
            <p:ph idx="1"/>
          </p:nvPr>
        </p:nvGraphicFramePr>
        <p:xfrm>
          <a:off x="928662" y="857232"/>
          <a:ext cx="7262160" cy="4614880"/>
        </p:xfrm>
        <a:graphic>
          <a:graphicData uri="http://schemas.openxmlformats.org/drawingml/2006/table">
            <a:tbl>
              <a:tblPr firstRow="1" bandRow="1">
                <a:tableStyleId>{5940675A-B579-460E-94D1-54222C63F5DA}</a:tableStyleId>
              </a:tblPr>
              <a:tblGrid>
                <a:gridCol w="1210360"/>
                <a:gridCol w="1210360"/>
                <a:gridCol w="1210360"/>
                <a:gridCol w="1210360"/>
                <a:gridCol w="1210360"/>
                <a:gridCol w="1210360"/>
              </a:tblGrid>
              <a:tr h="922976">
                <a:tc>
                  <a:txBody>
                    <a:bodyPr/>
                    <a:lstStyle/>
                    <a:p>
                      <a:r>
                        <a:rPr lang="fr-FR" b="1" dirty="0" smtClean="0"/>
                        <a:t>Elément</a:t>
                      </a:r>
                      <a:endParaRPr lang="fr-FR" b="1" dirty="0"/>
                    </a:p>
                  </a:txBody>
                  <a:tcPr/>
                </a:tc>
                <a:tc>
                  <a:txBody>
                    <a:bodyPr/>
                    <a:lstStyle/>
                    <a:p>
                      <a:r>
                        <a:rPr lang="el-GR" b="1" dirty="0" smtClean="0"/>
                        <a:t>λ</a:t>
                      </a:r>
                      <a:r>
                        <a:rPr lang="fr-FR" b="1" dirty="0" smtClean="0"/>
                        <a:t>(nm)</a:t>
                      </a:r>
                      <a:endParaRPr lang="fr-FR" b="1" dirty="0"/>
                    </a:p>
                  </a:txBody>
                  <a:tcPr/>
                </a:tc>
                <a:tc>
                  <a:txBody>
                    <a:bodyPr/>
                    <a:lstStyle/>
                    <a:p>
                      <a:r>
                        <a:rPr lang="fr-FR" b="1" dirty="0" smtClean="0"/>
                        <a:t>E</a:t>
                      </a:r>
                      <a:endParaRPr lang="fr-FR" b="1" dirty="0"/>
                    </a:p>
                  </a:txBody>
                  <a:tcPr/>
                </a:tc>
                <a:tc>
                  <a:txBody>
                    <a:bodyPr/>
                    <a:lstStyle/>
                    <a:p>
                      <a:r>
                        <a:rPr lang="fr-FR" b="1" dirty="0" smtClean="0"/>
                        <a:t>2000K</a:t>
                      </a:r>
                      <a:endParaRPr lang="fr-FR" b="1" dirty="0"/>
                    </a:p>
                  </a:txBody>
                  <a:tcPr/>
                </a:tc>
                <a:tc>
                  <a:txBody>
                    <a:bodyPr/>
                    <a:lstStyle/>
                    <a:p>
                      <a:r>
                        <a:rPr lang="fr-FR" b="1" dirty="0" smtClean="0"/>
                        <a:t>3000k</a:t>
                      </a:r>
                      <a:endParaRPr lang="fr-FR" b="1" dirty="0"/>
                    </a:p>
                  </a:txBody>
                  <a:tcPr/>
                </a:tc>
                <a:tc>
                  <a:txBody>
                    <a:bodyPr/>
                    <a:lstStyle/>
                    <a:p>
                      <a:r>
                        <a:rPr lang="fr-FR" b="1" dirty="0" smtClean="0"/>
                        <a:t>4000K</a:t>
                      </a:r>
                      <a:endParaRPr lang="fr-FR" b="1" dirty="0"/>
                    </a:p>
                  </a:txBody>
                  <a:tcPr/>
                </a:tc>
              </a:tr>
              <a:tr h="922976">
                <a:tc>
                  <a:txBody>
                    <a:bodyPr/>
                    <a:lstStyle/>
                    <a:p>
                      <a:r>
                        <a:rPr lang="fr-FR" dirty="0" smtClean="0"/>
                        <a:t>Na</a:t>
                      </a:r>
                      <a:endParaRPr lang="fr-FR" dirty="0"/>
                    </a:p>
                  </a:txBody>
                  <a:tcPr/>
                </a:tc>
                <a:tc>
                  <a:txBody>
                    <a:bodyPr/>
                    <a:lstStyle/>
                    <a:p>
                      <a:r>
                        <a:rPr lang="fr-FR" dirty="0" smtClean="0"/>
                        <a:t>589</a:t>
                      </a:r>
                      <a:endParaRPr lang="fr-FR" dirty="0"/>
                    </a:p>
                  </a:txBody>
                  <a:tcPr/>
                </a:tc>
                <a:tc>
                  <a:txBody>
                    <a:bodyPr/>
                    <a:lstStyle/>
                    <a:p>
                      <a:r>
                        <a:rPr lang="fr-FR" dirty="0" smtClean="0"/>
                        <a:t>2,1</a:t>
                      </a:r>
                      <a:endParaRPr lang="fr-FR" dirty="0"/>
                    </a:p>
                  </a:txBody>
                  <a:tcPr/>
                </a:tc>
                <a:tc>
                  <a:txBody>
                    <a:bodyPr/>
                    <a:lstStyle/>
                    <a:p>
                      <a:r>
                        <a:rPr lang="fr-FR" dirty="0" smtClean="0"/>
                        <a:t>1,0.10</a:t>
                      </a:r>
                      <a:r>
                        <a:rPr lang="fr-FR" baseline="30000" dirty="0" smtClean="0"/>
                        <a:t>-5</a:t>
                      </a:r>
                      <a:endParaRPr lang="fr-FR" baseline="30000" dirty="0"/>
                    </a:p>
                  </a:txBody>
                  <a:tcPr/>
                </a:tc>
                <a:tc>
                  <a:txBody>
                    <a:bodyPr/>
                    <a:lstStyle/>
                    <a:p>
                      <a:pPr marL="0" algn="l" defTabSz="914400" rtl="0" eaLnBrk="1" latinLnBrk="0" hangingPunct="1"/>
                      <a:r>
                        <a:rPr lang="fr-FR" dirty="0" smtClean="0"/>
                        <a:t>6,0.10</a:t>
                      </a:r>
                      <a:r>
                        <a:rPr lang="fr-FR" sz="1800" kern="1200" baseline="30000" dirty="0" smtClean="0">
                          <a:solidFill>
                            <a:schemeClr val="tx1"/>
                          </a:solidFill>
                          <a:latin typeface="+mn-lt"/>
                          <a:ea typeface="+mn-ea"/>
                          <a:cs typeface="+mn-cs"/>
                        </a:rPr>
                        <a:t>-4</a:t>
                      </a:r>
                      <a:endParaRPr lang="fr-FR" sz="1800" kern="1200" baseline="30000" dirty="0">
                        <a:solidFill>
                          <a:schemeClr val="tx1"/>
                        </a:solidFill>
                        <a:latin typeface="+mn-lt"/>
                        <a:ea typeface="+mn-ea"/>
                        <a:cs typeface="+mn-cs"/>
                      </a:endParaRPr>
                    </a:p>
                  </a:txBody>
                  <a:tcPr/>
                </a:tc>
                <a:tc>
                  <a:txBody>
                    <a:bodyPr/>
                    <a:lstStyle/>
                    <a:p>
                      <a:r>
                        <a:rPr lang="fr-FR" dirty="0" smtClean="0"/>
                        <a:t>4,5.10</a:t>
                      </a:r>
                      <a:r>
                        <a:rPr lang="fr-FR" sz="1800" kern="1200" baseline="30000" dirty="0" smtClean="0">
                          <a:solidFill>
                            <a:schemeClr val="tx1"/>
                          </a:solidFill>
                          <a:latin typeface="+mn-lt"/>
                          <a:ea typeface="+mn-ea"/>
                          <a:cs typeface="+mn-cs"/>
                        </a:rPr>
                        <a:t>-3</a:t>
                      </a:r>
                      <a:endParaRPr lang="fr-FR" sz="1800" kern="1200" baseline="30000" dirty="0">
                        <a:solidFill>
                          <a:schemeClr val="tx1"/>
                        </a:solidFill>
                        <a:latin typeface="+mn-lt"/>
                        <a:ea typeface="+mn-ea"/>
                        <a:cs typeface="+mn-cs"/>
                      </a:endParaRPr>
                    </a:p>
                  </a:txBody>
                  <a:tcPr/>
                </a:tc>
              </a:tr>
              <a:tr h="922976">
                <a:tc>
                  <a:txBody>
                    <a:bodyPr/>
                    <a:lstStyle/>
                    <a:p>
                      <a:r>
                        <a:rPr lang="fr-FR" dirty="0" smtClean="0"/>
                        <a:t>Ca</a:t>
                      </a:r>
                      <a:endParaRPr lang="fr-FR" dirty="0"/>
                    </a:p>
                  </a:txBody>
                  <a:tcPr/>
                </a:tc>
                <a:tc>
                  <a:txBody>
                    <a:bodyPr/>
                    <a:lstStyle/>
                    <a:p>
                      <a:r>
                        <a:rPr lang="fr-FR" dirty="0" smtClean="0"/>
                        <a:t>423</a:t>
                      </a:r>
                      <a:endParaRPr lang="fr-FR" dirty="0"/>
                    </a:p>
                  </a:txBody>
                  <a:tcPr/>
                </a:tc>
                <a:tc>
                  <a:txBody>
                    <a:bodyPr/>
                    <a:lstStyle/>
                    <a:p>
                      <a:r>
                        <a:rPr lang="fr-FR" dirty="0" smtClean="0"/>
                        <a:t>2,93</a:t>
                      </a:r>
                      <a:endParaRPr lang="fr-FR" dirty="0"/>
                    </a:p>
                  </a:txBody>
                  <a:tcPr/>
                </a:tc>
                <a:tc>
                  <a:txBody>
                    <a:bodyPr/>
                    <a:lstStyle/>
                    <a:p>
                      <a:pPr marL="0" algn="l" defTabSz="914400" rtl="0" eaLnBrk="1" latinLnBrk="0" hangingPunct="1"/>
                      <a:r>
                        <a:rPr lang="fr-FR" dirty="0" smtClean="0"/>
                        <a:t>1,2.10-</a:t>
                      </a:r>
                      <a:r>
                        <a:rPr lang="fr-FR" sz="1800" kern="1200" baseline="30000" dirty="0" smtClean="0">
                          <a:solidFill>
                            <a:schemeClr val="tx1"/>
                          </a:solidFill>
                          <a:latin typeface="+mn-lt"/>
                          <a:ea typeface="+mn-ea"/>
                          <a:cs typeface="+mn-cs"/>
                        </a:rPr>
                        <a:t>7</a:t>
                      </a:r>
                      <a:endParaRPr lang="fr-FR" sz="1800" kern="1200" baseline="30000" dirty="0">
                        <a:solidFill>
                          <a:schemeClr val="tx1"/>
                        </a:solidFill>
                        <a:latin typeface="+mn-lt"/>
                        <a:ea typeface="+mn-ea"/>
                        <a:cs typeface="+mn-cs"/>
                      </a:endParaRPr>
                    </a:p>
                  </a:txBody>
                  <a:tcPr/>
                </a:tc>
                <a:tc>
                  <a:txBody>
                    <a:bodyPr/>
                    <a:lstStyle/>
                    <a:p>
                      <a:pPr marL="0" algn="l" defTabSz="914400" rtl="0" eaLnBrk="1" latinLnBrk="0" hangingPunct="1"/>
                      <a:r>
                        <a:rPr lang="fr-FR" dirty="0" smtClean="0"/>
                        <a:t>3,6.10-</a:t>
                      </a:r>
                      <a:r>
                        <a:rPr lang="fr-FR" sz="1800" kern="1200" baseline="30000" dirty="0" smtClean="0">
                          <a:solidFill>
                            <a:schemeClr val="tx1"/>
                          </a:solidFill>
                          <a:latin typeface="+mn-lt"/>
                          <a:ea typeface="+mn-ea"/>
                          <a:cs typeface="+mn-cs"/>
                        </a:rPr>
                        <a:t>5</a:t>
                      </a:r>
                      <a:endParaRPr lang="fr-FR" sz="1800" kern="1200" baseline="30000" dirty="0">
                        <a:solidFill>
                          <a:schemeClr val="tx1"/>
                        </a:solidFill>
                        <a:latin typeface="+mn-lt"/>
                        <a:ea typeface="+mn-ea"/>
                        <a:cs typeface="+mn-cs"/>
                      </a:endParaRPr>
                    </a:p>
                  </a:txBody>
                  <a:tcPr/>
                </a:tc>
                <a:tc>
                  <a:txBody>
                    <a:bodyPr/>
                    <a:lstStyle/>
                    <a:p>
                      <a:r>
                        <a:rPr lang="fr-FR" dirty="0" smtClean="0"/>
                        <a:t>6,1.10-</a:t>
                      </a:r>
                      <a:r>
                        <a:rPr lang="fr-FR" sz="1800" kern="1200" baseline="30000" dirty="0" smtClean="0">
                          <a:solidFill>
                            <a:schemeClr val="tx1"/>
                          </a:solidFill>
                          <a:latin typeface="+mn-lt"/>
                          <a:ea typeface="+mn-ea"/>
                          <a:cs typeface="+mn-cs"/>
                        </a:rPr>
                        <a:t>4</a:t>
                      </a:r>
                      <a:endParaRPr lang="fr-FR" sz="1800" kern="1200" baseline="30000" dirty="0">
                        <a:solidFill>
                          <a:schemeClr val="tx1"/>
                        </a:solidFill>
                        <a:latin typeface="+mn-lt"/>
                        <a:ea typeface="+mn-ea"/>
                        <a:cs typeface="+mn-cs"/>
                      </a:endParaRPr>
                    </a:p>
                  </a:txBody>
                  <a:tcPr/>
                </a:tc>
              </a:tr>
              <a:tr h="922976">
                <a:tc>
                  <a:txBody>
                    <a:bodyPr/>
                    <a:lstStyle/>
                    <a:p>
                      <a:r>
                        <a:rPr lang="fr-FR" dirty="0" smtClean="0"/>
                        <a:t>Cu</a:t>
                      </a:r>
                      <a:endParaRPr lang="fr-FR" dirty="0"/>
                    </a:p>
                  </a:txBody>
                  <a:tcPr/>
                </a:tc>
                <a:tc>
                  <a:txBody>
                    <a:bodyPr/>
                    <a:lstStyle/>
                    <a:p>
                      <a:r>
                        <a:rPr lang="fr-FR" dirty="0" smtClean="0"/>
                        <a:t>325</a:t>
                      </a:r>
                      <a:endParaRPr lang="fr-FR" dirty="0"/>
                    </a:p>
                  </a:txBody>
                  <a:tcPr/>
                </a:tc>
                <a:tc>
                  <a:txBody>
                    <a:bodyPr/>
                    <a:lstStyle/>
                    <a:p>
                      <a:r>
                        <a:rPr lang="fr-FR" dirty="0" smtClean="0"/>
                        <a:t>3,83</a:t>
                      </a:r>
                      <a:endParaRPr lang="fr-FR" dirty="0"/>
                    </a:p>
                  </a:txBody>
                  <a:tcPr/>
                </a:tc>
                <a:tc>
                  <a:txBody>
                    <a:bodyPr/>
                    <a:lstStyle/>
                    <a:p>
                      <a:pPr marL="0" algn="l" defTabSz="914400" rtl="0" eaLnBrk="1" latinLnBrk="0" hangingPunct="1"/>
                      <a:r>
                        <a:rPr lang="fr-FR" dirty="0" smtClean="0"/>
                        <a:t>4,8.10-</a:t>
                      </a:r>
                      <a:r>
                        <a:rPr lang="fr-FR" sz="1800" kern="1200" baseline="30000" dirty="0" smtClean="0">
                          <a:solidFill>
                            <a:schemeClr val="tx1"/>
                          </a:solidFill>
                          <a:latin typeface="+mn-lt"/>
                          <a:ea typeface="+mn-ea"/>
                          <a:cs typeface="+mn-cs"/>
                        </a:rPr>
                        <a:t>10</a:t>
                      </a:r>
                      <a:endParaRPr lang="fr-FR" sz="1800" kern="1200" baseline="30000" dirty="0">
                        <a:solidFill>
                          <a:schemeClr val="tx1"/>
                        </a:solidFill>
                        <a:latin typeface="+mn-lt"/>
                        <a:ea typeface="+mn-ea"/>
                        <a:cs typeface="+mn-cs"/>
                      </a:endParaRPr>
                    </a:p>
                  </a:txBody>
                  <a:tcPr/>
                </a:tc>
                <a:tc>
                  <a:txBody>
                    <a:bodyPr/>
                    <a:lstStyle/>
                    <a:p>
                      <a:pPr marL="0" algn="l" defTabSz="914400" rtl="0" eaLnBrk="1" latinLnBrk="0" hangingPunct="1"/>
                      <a:r>
                        <a:rPr lang="fr-FR" dirty="0" smtClean="0"/>
                        <a:t>7,3.10-</a:t>
                      </a:r>
                      <a:r>
                        <a:rPr lang="fr-FR" sz="1800" kern="1200" baseline="30000" dirty="0" smtClean="0">
                          <a:solidFill>
                            <a:schemeClr val="tx1"/>
                          </a:solidFill>
                          <a:latin typeface="+mn-lt"/>
                          <a:ea typeface="+mn-ea"/>
                          <a:cs typeface="+mn-cs"/>
                        </a:rPr>
                        <a:t>7</a:t>
                      </a:r>
                      <a:endParaRPr lang="fr-FR" sz="1800" kern="1200" baseline="30000" dirty="0">
                        <a:solidFill>
                          <a:schemeClr val="tx1"/>
                        </a:solidFill>
                        <a:latin typeface="+mn-lt"/>
                        <a:ea typeface="+mn-ea"/>
                        <a:cs typeface="+mn-cs"/>
                      </a:endParaRPr>
                    </a:p>
                  </a:txBody>
                  <a:tcPr/>
                </a:tc>
                <a:tc>
                  <a:txBody>
                    <a:bodyPr/>
                    <a:lstStyle/>
                    <a:p>
                      <a:pPr marL="0" algn="l" defTabSz="914400" rtl="0" eaLnBrk="1" latinLnBrk="0" hangingPunct="1"/>
                      <a:r>
                        <a:rPr lang="fr-FR" dirty="0" smtClean="0"/>
                        <a:t>3,1.10</a:t>
                      </a:r>
                      <a:r>
                        <a:rPr lang="fr-FR" sz="1800" kern="1200" baseline="30000" dirty="0" smtClean="0">
                          <a:solidFill>
                            <a:schemeClr val="tx1"/>
                          </a:solidFill>
                          <a:latin typeface="+mn-lt"/>
                          <a:ea typeface="+mn-ea"/>
                          <a:cs typeface="+mn-cs"/>
                        </a:rPr>
                        <a:t>-5</a:t>
                      </a:r>
                      <a:endParaRPr lang="fr-FR" sz="1800" kern="1200" baseline="30000" dirty="0">
                        <a:solidFill>
                          <a:schemeClr val="tx1"/>
                        </a:solidFill>
                        <a:latin typeface="+mn-lt"/>
                        <a:ea typeface="+mn-ea"/>
                        <a:cs typeface="+mn-cs"/>
                      </a:endParaRPr>
                    </a:p>
                  </a:txBody>
                  <a:tcPr/>
                </a:tc>
              </a:tr>
              <a:tr h="922976">
                <a:tc>
                  <a:txBody>
                    <a:bodyPr/>
                    <a:lstStyle/>
                    <a:p>
                      <a:r>
                        <a:rPr lang="fr-FR" dirty="0" smtClean="0"/>
                        <a:t>Zn</a:t>
                      </a:r>
                      <a:endParaRPr lang="fr-FR" dirty="0"/>
                    </a:p>
                  </a:txBody>
                  <a:tcPr/>
                </a:tc>
                <a:tc>
                  <a:txBody>
                    <a:bodyPr/>
                    <a:lstStyle/>
                    <a:p>
                      <a:r>
                        <a:rPr lang="fr-FR" dirty="0" smtClean="0"/>
                        <a:t>214</a:t>
                      </a:r>
                      <a:endParaRPr lang="fr-FR" dirty="0"/>
                    </a:p>
                  </a:txBody>
                  <a:tcPr/>
                </a:tc>
                <a:tc>
                  <a:txBody>
                    <a:bodyPr/>
                    <a:lstStyle/>
                    <a:p>
                      <a:r>
                        <a:rPr lang="fr-FR" dirty="0" smtClean="0"/>
                        <a:t>5,79</a:t>
                      </a:r>
                      <a:endParaRPr lang="fr-FR" dirty="0"/>
                    </a:p>
                  </a:txBody>
                  <a:tcPr/>
                </a:tc>
                <a:tc>
                  <a:txBody>
                    <a:bodyPr/>
                    <a:lstStyle/>
                    <a:p>
                      <a:pPr marL="0" algn="l" defTabSz="914400" rtl="0" eaLnBrk="1" latinLnBrk="0" hangingPunct="1"/>
                      <a:r>
                        <a:rPr lang="fr-FR" dirty="0" smtClean="0"/>
                        <a:t>7,3.10-</a:t>
                      </a:r>
                      <a:r>
                        <a:rPr lang="fr-FR" sz="1800" kern="1200" baseline="30000" dirty="0" smtClean="0">
                          <a:solidFill>
                            <a:schemeClr val="tx1"/>
                          </a:solidFill>
                          <a:latin typeface="+mn-lt"/>
                          <a:ea typeface="+mn-ea"/>
                          <a:cs typeface="+mn-cs"/>
                        </a:rPr>
                        <a:t>15</a:t>
                      </a:r>
                      <a:endParaRPr lang="fr-FR" sz="1800" kern="1200" baseline="30000" dirty="0">
                        <a:solidFill>
                          <a:schemeClr val="tx1"/>
                        </a:solidFill>
                        <a:latin typeface="+mn-lt"/>
                        <a:ea typeface="+mn-ea"/>
                        <a:cs typeface="+mn-cs"/>
                      </a:endParaRPr>
                    </a:p>
                  </a:txBody>
                  <a:tcPr/>
                </a:tc>
                <a:tc>
                  <a:txBody>
                    <a:bodyPr/>
                    <a:lstStyle/>
                    <a:p>
                      <a:pPr marL="0" algn="l" defTabSz="914400" rtl="0" eaLnBrk="1" latinLnBrk="0" hangingPunct="1"/>
                      <a:r>
                        <a:rPr lang="fr-FR" dirty="0" smtClean="0"/>
                        <a:t>5,7.10</a:t>
                      </a:r>
                      <a:r>
                        <a:rPr lang="fr-FR" sz="1800" kern="1200" baseline="30000" dirty="0" smtClean="0">
                          <a:solidFill>
                            <a:schemeClr val="tx1"/>
                          </a:solidFill>
                          <a:latin typeface="+mn-lt"/>
                          <a:ea typeface="+mn-ea"/>
                          <a:cs typeface="+mn-cs"/>
                        </a:rPr>
                        <a:t>-10</a:t>
                      </a:r>
                      <a:endParaRPr lang="fr-FR" sz="1800" kern="1200" baseline="30000" dirty="0">
                        <a:solidFill>
                          <a:schemeClr val="tx1"/>
                        </a:solidFill>
                        <a:latin typeface="+mn-lt"/>
                        <a:ea typeface="+mn-ea"/>
                        <a:cs typeface="+mn-cs"/>
                      </a:endParaRPr>
                    </a:p>
                  </a:txBody>
                  <a:tcPr/>
                </a:tc>
                <a:tc>
                  <a:txBody>
                    <a:bodyPr/>
                    <a:lstStyle/>
                    <a:p>
                      <a:r>
                        <a:rPr lang="fr-FR" dirty="0" smtClean="0"/>
                        <a:t>1,5.10</a:t>
                      </a:r>
                      <a:r>
                        <a:rPr lang="fr-FR" sz="1800" kern="1200" baseline="30000" dirty="0" smtClean="0">
                          <a:solidFill>
                            <a:schemeClr val="tx1"/>
                          </a:solidFill>
                          <a:latin typeface="+mn-lt"/>
                          <a:ea typeface="+mn-ea"/>
                          <a:cs typeface="+mn-cs"/>
                        </a:rPr>
                        <a:t>-7</a:t>
                      </a:r>
                      <a:endParaRPr lang="fr-FR" sz="1800" kern="1200" baseline="30000" dirty="0">
                        <a:solidFill>
                          <a:schemeClr val="tx1"/>
                        </a:solidFill>
                        <a:latin typeface="+mn-lt"/>
                        <a:ea typeface="+mn-ea"/>
                        <a:cs typeface="+mn-cs"/>
                      </a:endParaRPr>
                    </a:p>
                  </a:txBody>
                  <a:tcPr/>
                </a:tc>
              </a:tr>
            </a:tbl>
          </a:graphicData>
        </a:graphic>
      </p:graphicFrame>
      <p:sp>
        <p:nvSpPr>
          <p:cNvPr id="5" name="ZoneTexte 4"/>
          <p:cNvSpPr txBox="1"/>
          <p:nvPr/>
        </p:nvSpPr>
        <p:spPr>
          <a:xfrm>
            <a:off x="928662" y="5857892"/>
            <a:ext cx="7358114" cy="369332"/>
          </a:xfrm>
          <a:prstGeom prst="rect">
            <a:avLst/>
          </a:prstGeom>
          <a:noFill/>
        </p:spPr>
        <p:txBody>
          <a:bodyPr wrap="square" rtlCol="0">
            <a:spAutoFit/>
          </a:bodyPr>
          <a:lstStyle/>
          <a:p>
            <a:pPr algn="ctr"/>
            <a:r>
              <a:rPr lang="fr-FR" b="1" dirty="0" smtClean="0"/>
              <a:t>Rapport Ne/N° pour quelques éléments à différentes températures</a:t>
            </a:r>
            <a:endParaRPr lang="fr-FR" b="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85794"/>
            <a:ext cx="8229600" cy="5340369"/>
          </a:xfrm>
        </p:spPr>
        <p:txBody>
          <a:bodyPr>
            <a:normAutofit/>
          </a:bodyPr>
          <a:lstStyle/>
          <a:p>
            <a:pPr>
              <a:buNone/>
            </a:pPr>
            <a:r>
              <a:rPr lang="fr-FR" sz="2400" b="1" dirty="0">
                <a:solidFill>
                  <a:srgbClr val="FFFF00"/>
                </a:solidFill>
              </a:rPr>
              <a:t>3-Modes d’excitation</a:t>
            </a:r>
            <a:endParaRPr lang="fr-FR" sz="2400" dirty="0">
              <a:solidFill>
                <a:srgbClr val="FFFF00"/>
              </a:solidFill>
            </a:endParaRPr>
          </a:p>
          <a:p>
            <a:pPr>
              <a:buNone/>
            </a:pPr>
            <a:r>
              <a:rPr lang="fr-FR" sz="2400" b="1" dirty="0">
                <a:solidFill>
                  <a:srgbClr val="FFFF00"/>
                </a:solidFill>
              </a:rPr>
              <a:t>3.1- Excitation par la flamme</a:t>
            </a:r>
            <a:endParaRPr lang="fr-FR" sz="2400" dirty="0">
              <a:solidFill>
                <a:srgbClr val="FFFF00"/>
              </a:solidFill>
            </a:endParaRPr>
          </a:p>
          <a:p>
            <a:pPr>
              <a:buNone/>
            </a:pPr>
            <a:r>
              <a:rPr lang="fr-FR" sz="2400" dirty="0" smtClean="0">
                <a:solidFill>
                  <a:srgbClr val="FFFF00"/>
                </a:solidFill>
              </a:rPr>
              <a:t>    La </a:t>
            </a:r>
            <a:r>
              <a:rPr lang="fr-FR" sz="2400" dirty="0">
                <a:solidFill>
                  <a:srgbClr val="FFFF00"/>
                </a:solidFill>
              </a:rPr>
              <a:t>flamme est produite par combustion d’un gaz combustible (butane, propane, acétylène, protoxyde d’azote) en présence d’un carburant (air ou oxygène). La flamme ainsi produite est source thermique.  La substance à analyser est introduite dans la flamme par la nébulisation. L’excitation comporte l’étape de vaporisation du solvant et l’étape de fusion. Il se produit une agitation thermique qui permet aux atomes d’être </a:t>
            </a:r>
            <a:r>
              <a:rPr lang="fr-FR" sz="2400" dirty="0" smtClean="0">
                <a:solidFill>
                  <a:srgbClr val="FFFF00"/>
                </a:solidFill>
              </a:rPr>
              <a:t>excités et </a:t>
            </a:r>
            <a:r>
              <a:rPr lang="fr-FR" sz="2400" dirty="0">
                <a:solidFill>
                  <a:srgbClr val="FFFF00"/>
                </a:solidFill>
              </a:rPr>
              <a:t>ionisés. </a:t>
            </a:r>
          </a:p>
          <a:p>
            <a:endParaRPr lang="fr-FR" dirty="0" smtClean="0"/>
          </a:p>
          <a:p>
            <a:endParaRPr lang="fr-FR" dirty="0"/>
          </a:p>
          <a:p>
            <a:endParaRPr lang="fr-FR" dirty="0" smtClean="0"/>
          </a:p>
          <a:p>
            <a:endParaRPr lang="fr-F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p:cNvPicPr>
          <p:nvPr>
            <p:ph idx="1"/>
          </p:nvPr>
        </p:nvPicPr>
        <p:blipFill>
          <a:blip r:embed="rId2"/>
          <a:srcRect/>
          <a:stretch>
            <a:fillRect/>
          </a:stretch>
        </p:blipFill>
        <p:spPr bwMode="auto">
          <a:xfrm>
            <a:off x="1142976" y="1428736"/>
            <a:ext cx="7072362" cy="3967970"/>
          </a:xfrm>
          <a:prstGeom prst="rect">
            <a:avLst/>
          </a:prstGeom>
          <a:noFill/>
          <a:ln w="9525">
            <a:noFill/>
            <a:miter lim="800000"/>
            <a:headEnd/>
            <a:tailEnd/>
          </a:ln>
        </p:spPr>
      </p:pic>
      <p:sp>
        <p:nvSpPr>
          <p:cNvPr id="10241" name="Rectangle 1"/>
          <p:cNvSpPr>
            <a:spLocks noChangeArrowheads="1"/>
          </p:cNvSpPr>
          <p:nvPr/>
        </p:nvSpPr>
        <p:spPr bwMode="auto">
          <a:xfrm>
            <a:off x="2357422" y="5715016"/>
            <a:ext cx="5413598"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0" i="0" u="sng" strike="noStrike" cap="none" normalizeH="0" baseline="0" dirty="0" smtClean="0">
                <a:ln>
                  <a:noFill/>
                </a:ln>
                <a:solidFill>
                  <a:srgbClr val="FFFF00"/>
                </a:solidFill>
                <a:effectLst/>
                <a:latin typeface="Calibri" pitchFamily="34" charset="0"/>
                <a:ea typeface="Calibri" pitchFamily="34" charset="0"/>
                <a:cs typeface="Arial" pitchFamily="34" charset="0"/>
              </a:rPr>
              <a:t>Dispositif pour la formation d’une flamme</a:t>
            </a:r>
            <a:endParaRPr kumimoji="0" lang="fr-FR" sz="36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solidFill>
                  <a:srgbClr val="FFFF00"/>
                </a:solidFill>
              </a:rPr>
              <a:t>3.2-Excitation dans un plasma</a:t>
            </a:r>
            <a:r>
              <a:rPr lang="fr-FR" dirty="0">
                <a:solidFill>
                  <a:srgbClr val="FFFF00"/>
                </a:solidFill>
              </a:rPr>
              <a:t/>
            </a:r>
            <a:br>
              <a:rPr lang="fr-FR" dirty="0">
                <a:solidFill>
                  <a:srgbClr val="FFFF00"/>
                </a:solidFill>
              </a:rPr>
            </a:br>
            <a:endParaRPr lang="fr-FR" dirty="0">
              <a:solidFill>
                <a:srgbClr val="FFFF00"/>
              </a:solidFill>
            </a:endParaRPr>
          </a:p>
        </p:txBody>
      </p:sp>
      <p:sp>
        <p:nvSpPr>
          <p:cNvPr id="3" name="Espace réservé du contenu 2"/>
          <p:cNvSpPr>
            <a:spLocks noGrp="1"/>
          </p:cNvSpPr>
          <p:nvPr>
            <p:ph idx="1"/>
          </p:nvPr>
        </p:nvSpPr>
        <p:spPr/>
        <p:txBody>
          <a:bodyPr>
            <a:normAutofit fontScale="77500" lnSpcReduction="20000"/>
          </a:bodyPr>
          <a:lstStyle/>
          <a:p>
            <a:pPr>
              <a:buNone/>
            </a:pPr>
            <a:r>
              <a:rPr lang="fr-FR" dirty="0">
                <a:solidFill>
                  <a:srgbClr val="FFFF00"/>
                </a:solidFill>
              </a:rPr>
              <a:t>Le plasma est un gaz fortement ionisé. On utilise souvent de l’argon ionisé par un champ électrique fourni par : un courant inductif ou un courant continu</a:t>
            </a:r>
          </a:p>
          <a:p>
            <a:pPr>
              <a:buNone/>
            </a:pPr>
            <a:r>
              <a:rPr lang="fr-FR" dirty="0">
                <a:solidFill>
                  <a:srgbClr val="FFFF00"/>
                </a:solidFill>
              </a:rPr>
              <a:t>Ar </a:t>
            </a:r>
            <a:r>
              <a:rPr lang="fr-FR" dirty="0" smtClean="0">
                <a:solidFill>
                  <a:srgbClr val="FFFF00"/>
                </a:solidFill>
              </a:rPr>
              <a:t>                            </a:t>
            </a:r>
            <a:r>
              <a:rPr lang="fr-FR" dirty="0" err="1" smtClean="0">
                <a:solidFill>
                  <a:srgbClr val="FFFF00"/>
                </a:solidFill>
              </a:rPr>
              <a:t>Ar</a:t>
            </a:r>
            <a:r>
              <a:rPr lang="fr-FR" baseline="30000" dirty="0">
                <a:solidFill>
                  <a:srgbClr val="FFFF00"/>
                </a:solidFill>
              </a:rPr>
              <a:t>+</a:t>
            </a:r>
            <a:r>
              <a:rPr lang="fr-FR" dirty="0">
                <a:solidFill>
                  <a:srgbClr val="FFFF00"/>
                </a:solidFill>
              </a:rPr>
              <a:t> + </a:t>
            </a:r>
            <a:r>
              <a:rPr lang="fr-FR" dirty="0" smtClean="0">
                <a:solidFill>
                  <a:srgbClr val="FFFF00"/>
                </a:solidFill>
              </a:rPr>
              <a:t>é </a:t>
            </a:r>
            <a:r>
              <a:rPr lang="fr-FR" dirty="0">
                <a:solidFill>
                  <a:srgbClr val="FFFF00"/>
                </a:solidFill>
              </a:rPr>
              <a:t>(état d’excitation)</a:t>
            </a:r>
          </a:p>
          <a:p>
            <a:pPr>
              <a:buNone/>
            </a:pPr>
            <a:r>
              <a:rPr lang="fr-FR" dirty="0">
                <a:solidFill>
                  <a:srgbClr val="FFFF00"/>
                </a:solidFill>
              </a:rPr>
              <a:t>Ar</a:t>
            </a:r>
            <a:r>
              <a:rPr lang="fr-FR" baseline="30000" dirty="0">
                <a:solidFill>
                  <a:srgbClr val="FFFF00"/>
                </a:solidFill>
              </a:rPr>
              <a:t>+</a:t>
            </a:r>
            <a:r>
              <a:rPr lang="fr-FR" dirty="0">
                <a:solidFill>
                  <a:srgbClr val="FFFF00"/>
                </a:solidFill>
              </a:rPr>
              <a:t> + é                     Ar + </a:t>
            </a:r>
            <a:r>
              <a:rPr lang="fr-FR" dirty="0" err="1">
                <a:solidFill>
                  <a:srgbClr val="FFFF00"/>
                </a:solidFill>
              </a:rPr>
              <a:t>hν</a:t>
            </a:r>
            <a:r>
              <a:rPr lang="fr-FR" dirty="0">
                <a:solidFill>
                  <a:srgbClr val="FFFF00"/>
                </a:solidFill>
              </a:rPr>
              <a:t>   (état de désexcitation)</a:t>
            </a:r>
          </a:p>
          <a:p>
            <a:pPr>
              <a:buNone/>
            </a:pPr>
            <a:r>
              <a:rPr lang="fr-FR" dirty="0">
                <a:solidFill>
                  <a:srgbClr val="FFFF00"/>
                </a:solidFill>
              </a:rPr>
              <a:t> </a:t>
            </a:r>
          </a:p>
          <a:p>
            <a:pPr>
              <a:buNone/>
            </a:pPr>
            <a:r>
              <a:rPr lang="fr-FR" dirty="0" smtClean="0">
                <a:solidFill>
                  <a:srgbClr val="FFFF00"/>
                </a:solidFill>
              </a:rPr>
              <a:t>Le but de cette excitation est de créer l’ionisation de l’argon, après excitation l’argon a tendance à retrouver son état initial :</a:t>
            </a:r>
            <a:endParaRPr lang="fr-FR" dirty="0">
              <a:solidFill>
                <a:srgbClr val="FFFF00"/>
              </a:solidFill>
            </a:endParaRPr>
          </a:p>
          <a:p>
            <a:pPr>
              <a:buNone/>
            </a:pPr>
            <a:r>
              <a:rPr lang="fr-FR" dirty="0">
                <a:solidFill>
                  <a:srgbClr val="FFFF00"/>
                </a:solidFill>
              </a:rPr>
              <a:t> </a:t>
            </a:r>
          </a:p>
          <a:p>
            <a:pPr>
              <a:buNone/>
            </a:pPr>
            <a:r>
              <a:rPr lang="fr-FR" dirty="0">
                <a:solidFill>
                  <a:srgbClr val="FFFF00"/>
                </a:solidFill>
              </a:rPr>
              <a:t>L’ensemble des photons émis constitue un filet lumineux analogue à une flamme</a:t>
            </a:r>
          </a:p>
          <a:p>
            <a:endParaRPr lang="fr-FR" dirty="0"/>
          </a:p>
        </p:txBody>
      </p:sp>
      <p:cxnSp>
        <p:nvCxnSpPr>
          <p:cNvPr id="5" name="Connecteur droit avec flèche 4"/>
          <p:cNvCxnSpPr/>
          <p:nvPr/>
        </p:nvCxnSpPr>
        <p:spPr>
          <a:xfrm>
            <a:off x="1214414" y="2786058"/>
            <a:ext cx="1285884"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7" name="Connecteur droit avec flèche 6"/>
          <p:cNvCxnSpPr/>
          <p:nvPr/>
        </p:nvCxnSpPr>
        <p:spPr>
          <a:xfrm>
            <a:off x="1571604" y="3214686"/>
            <a:ext cx="1143008"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solidFill>
                  <a:srgbClr val="FFFF00"/>
                </a:solidFill>
              </a:rPr>
              <a:t>3.2.1-Plasma à courant inductif :</a:t>
            </a:r>
            <a:r>
              <a:rPr lang="fr-FR" dirty="0">
                <a:solidFill>
                  <a:srgbClr val="FFFF00"/>
                </a:solidFill>
              </a:rPr>
              <a:t/>
            </a:r>
            <a:br>
              <a:rPr lang="fr-FR" dirty="0">
                <a:solidFill>
                  <a:srgbClr val="FFFF00"/>
                </a:solidFill>
              </a:rPr>
            </a:br>
            <a:endParaRPr lang="fr-FR" dirty="0">
              <a:solidFill>
                <a:srgbClr val="FFFF00"/>
              </a:solidFill>
            </a:endParaRPr>
          </a:p>
        </p:txBody>
      </p:sp>
      <p:pic>
        <p:nvPicPr>
          <p:cNvPr id="4" name="Espace réservé du contenu 3"/>
          <p:cNvPicPr>
            <a:picLocks noGrp="1"/>
          </p:cNvPicPr>
          <p:nvPr>
            <p:ph idx="1"/>
          </p:nvPr>
        </p:nvPicPr>
        <p:blipFill>
          <a:blip r:embed="rId2"/>
          <a:srcRect/>
          <a:stretch>
            <a:fillRect/>
          </a:stretch>
        </p:blipFill>
        <p:spPr bwMode="auto">
          <a:xfrm>
            <a:off x="1129986" y="1688169"/>
            <a:ext cx="6884027" cy="3829063"/>
          </a:xfrm>
          <a:prstGeom prst="rect">
            <a:avLst/>
          </a:prstGeom>
          <a:noFill/>
          <a:ln w="9525">
            <a:noFill/>
            <a:miter lim="800000"/>
            <a:headEnd/>
            <a:tailEnd/>
          </a:ln>
        </p:spPr>
      </p:pic>
      <p:sp>
        <p:nvSpPr>
          <p:cNvPr id="8193" name="Rectangle 1"/>
          <p:cNvSpPr>
            <a:spLocks noChangeArrowheads="1"/>
          </p:cNvSpPr>
          <p:nvPr/>
        </p:nvSpPr>
        <p:spPr bwMode="auto">
          <a:xfrm>
            <a:off x="1214414" y="5929330"/>
            <a:ext cx="6264152"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sng" strike="noStrike" cap="none" normalizeH="0" baseline="0" dirty="0" smtClean="0">
                <a:ln>
                  <a:noFill/>
                </a:ln>
                <a:solidFill>
                  <a:srgbClr val="FFFF00"/>
                </a:solidFill>
                <a:effectLst/>
                <a:latin typeface="Calibri" pitchFamily="34" charset="0"/>
                <a:ea typeface="Calibri" pitchFamily="34" charset="0"/>
                <a:cs typeface="Arial" pitchFamily="34" charset="0"/>
              </a:rPr>
              <a:t>Dispositif pour la formation d’un Plasma à courant inductif</a:t>
            </a:r>
            <a:endParaRPr kumimoji="0" lang="fr-FR" sz="32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solidFill>
                  <a:srgbClr val="FFFF00"/>
                </a:solidFill>
              </a:rPr>
              <a:t>3.2.2-Plasma à courant continu :</a:t>
            </a:r>
            <a:r>
              <a:rPr lang="fr-FR" dirty="0">
                <a:solidFill>
                  <a:srgbClr val="FFFF00"/>
                </a:solidFill>
              </a:rPr>
              <a:t/>
            </a:r>
            <a:br>
              <a:rPr lang="fr-FR" dirty="0">
                <a:solidFill>
                  <a:srgbClr val="FFFF00"/>
                </a:solidFill>
              </a:rPr>
            </a:br>
            <a:endParaRPr lang="fr-FR" dirty="0">
              <a:solidFill>
                <a:srgbClr val="FFFF00"/>
              </a:solidFill>
            </a:endParaRPr>
          </a:p>
        </p:txBody>
      </p:sp>
      <p:pic>
        <p:nvPicPr>
          <p:cNvPr id="4" name="Espace réservé du contenu 3" descr="http://www.tcpp.fr/images/plasmafr.jpg"/>
          <p:cNvPicPr>
            <a:picLocks noGrp="1"/>
          </p:cNvPicPr>
          <p:nvPr>
            <p:ph idx="1"/>
          </p:nvPr>
        </p:nvPicPr>
        <p:blipFill>
          <a:blip r:embed="rId2"/>
          <a:srcRect/>
          <a:stretch>
            <a:fillRect/>
          </a:stretch>
        </p:blipFill>
        <p:spPr bwMode="auto">
          <a:xfrm>
            <a:off x="428596" y="1071546"/>
            <a:ext cx="7572428" cy="4696635"/>
          </a:xfrm>
          <a:prstGeom prst="rect">
            <a:avLst/>
          </a:prstGeom>
          <a:noFill/>
          <a:ln w="9525">
            <a:noFill/>
            <a:miter lim="800000"/>
            <a:headEnd/>
            <a:tailEnd/>
          </a:ln>
        </p:spPr>
      </p:pic>
      <p:sp>
        <p:nvSpPr>
          <p:cNvPr id="7169" name="Rectangle 1"/>
          <p:cNvSpPr>
            <a:spLocks noChangeArrowheads="1"/>
          </p:cNvSpPr>
          <p:nvPr/>
        </p:nvSpPr>
        <p:spPr bwMode="auto">
          <a:xfrm>
            <a:off x="1928794" y="6000768"/>
            <a:ext cx="5030736" cy="338554"/>
          </a:xfrm>
          <a:prstGeom prst="rect">
            <a:avLst/>
          </a:prstGeom>
          <a:noFill/>
          <a:ln w="9525">
            <a:solidFill>
              <a:srgbClr val="FFFF00"/>
            </a:solid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600" b="0" i="0" u="sng" strike="noStrike" cap="none" normalizeH="0" baseline="0" dirty="0" smtClean="0">
                <a:ln>
                  <a:noFill/>
                </a:ln>
                <a:solidFill>
                  <a:srgbClr val="FFFF00"/>
                </a:solidFill>
                <a:effectLst/>
                <a:latin typeface="Calibri" pitchFamily="34" charset="0"/>
                <a:ea typeface="Calibri" pitchFamily="34" charset="0"/>
                <a:cs typeface="Arial" pitchFamily="34" charset="0"/>
              </a:rPr>
              <a:t>Dispositif pour la formation d’un Plasma à courant continu</a:t>
            </a:r>
            <a:endParaRPr kumimoji="0" lang="fr-FR" sz="24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solidFill>
                  <a:srgbClr val="FFFF00"/>
                </a:solidFill>
              </a:rPr>
              <a:t>4-Appareillage</a:t>
            </a:r>
            <a:r>
              <a:rPr lang="fr-FR" dirty="0">
                <a:solidFill>
                  <a:srgbClr val="FFFF00"/>
                </a:solidFill>
              </a:rPr>
              <a:t/>
            </a:r>
            <a:br>
              <a:rPr lang="fr-FR" dirty="0">
                <a:solidFill>
                  <a:srgbClr val="FFFF00"/>
                </a:solidFill>
              </a:rPr>
            </a:br>
            <a:endParaRPr lang="fr-FR" dirty="0">
              <a:solidFill>
                <a:srgbClr val="FFFF00"/>
              </a:solidFill>
            </a:endParaRPr>
          </a:p>
        </p:txBody>
      </p:sp>
      <p:sp>
        <p:nvSpPr>
          <p:cNvPr id="3" name="Espace réservé du contenu 2"/>
          <p:cNvSpPr>
            <a:spLocks noGrp="1"/>
          </p:cNvSpPr>
          <p:nvPr>
            <p:ph idx="1"/>
          </p:nvPr>
        </p:nvSpPr>
        <p:spPr/>
        <p:txBody>
          <a:bodyPr>
            <a:normAutofit lnSpcReduction="10000"/>
          </a:bodyPr>
          <a:lstStyle/>
          <a:p>
            <a:pPr>
              <a:buNone/>
            </a:pPr>
            <a:r>
              <a:rPr lang="fr-FR" dirty="0">
                <a:solidFill>
                  <a:srgbClr val="FFFF00"/>
                </a:solidFill>
              </a:rPr>
              <a:t>Les appareils simples, utilisés pour le dosage de routine de quelques éléments (sodium, calcium,..) comportent des filtres ne laissant passer que les radiations recherchées.</a:t>
            </a:r>
          </a:p>
          <a:p>
            <a:pPr>
              <a:buNone/>
            </a:pPr>
            <a:r>
              <a:rPr lang="fr-FR" u="sng" dirty="0">
                <a:solidFill>
                  <a:srgbClr val="FFFF00"/>
                </a:solidFill>
              </a:rPr>
              <a:t>Photomètre d’émission à flamme</a:t>
            </a:r>
            <a:endParaRPr lang="fr-FR" dirty="0">
              <a:solidFill>
                <a:srgbClr val="FFFF00"/>
              </a:solidFill>
            </a:endParaRPr>
          </a:p>
          <a:p>
            <a:pPr>
              <a:buNone/>
            </a:pPr>
            <a:r>
              <a:rPr lang="fr-FR" dirty="0">
                <a:solidFill>
                  <a:srgbClr val="FFFF00"/>
                </a:solidFill>
              </a:rPr>
              <a:t>Les appareils plus perfectionnés  comportent des monochromateurs qui permettent de rechercher et d’isoler la raie la plus intéressante pour effectuer le dosage.</a:t>
            </a:r>
          </a:p>
          <a:p>
            <a:endParaRPr lang="fr-FR" dirty="0"/>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808</TotalTime>
  <Words>537</Words>
  <Application>Microsoft Office PowerPoint</Application>
  <PresentationFormat>Affichage à l'écran (4:3)</PresentationFormat>
  <Paragraphs>78</Paragraphs>
  <Slides>12</Slides>
  <Notes>0</Notes>
  <HiddenSlides>0</HiddenSlides>
  <MMClips>0</MMClips>
  <ScaleCrop>false</ScaleCrop>
  <HeadingPairs>
    <vt:vector size="4" baseType="variant">
      <vt:variant>
        <vt:lpstr>Thème</vt:lpstr>
      </vt:variant>
      <vt:variant>
        <vt:i4>1</vt:i4>
      </vt:variant>
      <vt:variant>
        <vt:lpstr>Titres des diapositives</vt:lpstr>
      </vt:variant>
      <vt:variant>
        <vt:i4>12</vt:i4>
      </vt:variant>
    </vt:vector>
  </HeadingPairs>
  <TitlesOfParts>
    <vt:vector size="13" baseType="lpstr">
      <vt:lpstr>Thème Office</vt:lpstr>
      <vt:lpstr>Photométrie d’émission atomique </vt:lpstr>
      <vt:lpstr>Présentation PowerPoint</vt:lpstr>
      <vt:lpstr>1-Principe :</vt:lpstr>
      <vt:lpstr>Présentation PowerPoint</vt:lpstr>
      <vt:lpstr>2-Relation de Boltzmann</vt:lpstr>
      <vt:lpstr>Présentation PowerPoint</vt:lpstr>
      <vt:lpstr>Présentation PowerPoint</vt:lpstr>
      <vt:lpstr>Présentation PowerPoint</vt:lpstr>
      <vt:lpstr>3.2-Excitation dans un plasma </vt:lpstr>
      <vt:lpstr>3.2.1-Plasma à courant inductif : </vt:lpstr>
      <vt:lpstr>3.2.2-Plasma à courant continu : </vt:lpstr>
      <vt:lpstr>4-Appareillage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Photométrie d’émission atomique </dc:title>
  <dc:creator>Berriane</dc:creator>
  <cp:lastModifiedBy>win7</cp:lastModifiedBy>
  <cp:revision>28</cp:revision>
  <dcterms:created xsi:type="dcterms:W3CDTF">2015-11-29T19:30:36Z</dcterms:created>
  <dcterms:modified xsi:type="dcterms:W3CDTF">2017-04-28T22:24:57Z</dcterms:modified>
</cp:coreProperties>
</file>