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3" r:id="rId3"/>
    <p:sldId id="257" r:id="rId4"/>
    <p:sldId id="259" r:id="rId5"/>
    <p:sldId id="260" r:id="rId6"/>
    <p:sldId id="261" r:id="rId7"/>
    <p:sldId id="262" r:id="rId8"/>
    <p:sldId id="265" r:id="rId9"/>
    <p:sldId id="264" r:id="rId10"/>
    <p:sldId id="266" r:id="rId11"/>
    <p:sldId id="267" r:id="rId12"/>
    <p:sldId id="269" r:id="rId13"/>
    <p:sldId id="270" r:id="rId14"/>
    <p:sldId id="271" r:id="rId15"/>
    <p:sldId id="272" r:id="rId16"/>
    <p:sldId id="268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74537" autoAdjust="0"/>
  </p:normalViewPr>
  <p:slideViewPr>
    <p:cSldViewPr>
      <p:cViewPr varScale="1">
        <p:scale>
          <a:sx n="55" d="100"/>
          <a:sy n="55" d="100"/>
        </p:scale>
        <p:origin x="9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1AE28-535C-497D-98B7-B50B198E6A81}" type="datetimeFigureOut">
              <a:rPr lang="fr-FR" smtClean="0"/>
              <a:pPr/>
              <a:t>02/12/2016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smtClean="0"/>
              <a:t>FARAH.Z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E8C425-5075-45C6-AAFE-BCB5C91EA98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77382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9CE4F-FB38-47CC-A252-EDDAC158DB3A}" type="datetimeFigureOut">
              <a:rPr lang="fr-FR" smtClean="0"/>
              <a:pPr/>
              <a:t>02/12/2016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smtClean="0"/>
              <a:t>FARAH.Z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2C52B-9B4D-4DED-B7DC-B935B47D10F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204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418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394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69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3093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81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1BB8B-FB4C-4D2E-946F-CD0567718EA8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5131B-8BBA-4EDD-88AD-CF86588954C6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86C09-6AF6-4316-9104-CAE167485D04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1D1B-28A1-45AA-99C1-066321A31EAF}" type="datetime1">
              <a:rPr lang="fr-FR" smtClean="0"/>
              <a:t>02/12/2016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5F8EA-5D12-4D1D-9388-202033435550}" type="datetime1">
              <a:rPr lang="fr-FR" smtClean="0"/>
              <a:t>02/12/2016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41EF-1937-467F-BCA1-86F38060E856}" type="datetime1">
              <a:rPr lang="fr-FR" smtClean="0"/>
              <a:t>02/12/2016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E05A3-3636-4BDF-9EBC-B0A74A2C8B24}" type="datetime1">
              <a:rPr lang="fr-FR" smtClean="0"/>
              <a:t>02/12/2016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8A84-2639-419B-A931-ED73834AB34A}" type="datetime1">
              <a:rPr lang="fr-FR" smtClean="0"/>
              <a:t>02/12/2016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840C9-6F68-489E-B7E5-225EE3F1C478}" type="datetime1">
              <a:rPr lang="fr-FR" smtClean="0"/>
              <a:t>02/12/2016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EDFE-244E-4334-A9E5-B0A97889D184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4EBA1-5055-454E-816A-7930D74D76CA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3BD90-54CE-4442-BE56-1DB3D6AEA7BC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8280" y="-171400"/>
            <a:ext cx="8858216" cy="6696744"/>
          </a:xfrm>
        </p:spPr>
        <p:txBody>
          <a:bodyPr>
            <a:noAutofit/>
          </a:bodyPr>
          <a:lstStyle/>
          <a:p>
            <a:pPr algn="l"/>
            <a:r>
              <a:rPr lang="fr-FR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Module: sécurité</a:t>
            </a:r>
            <a:br>
              <a:rPr lang="fr-FR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1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1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Niveau : </a:t>
            </a:r>
            <a:r>
              <a:rPr lang="fr-F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Master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Chargés du module: </a:t>
            </a:r>
            <a:r>
              <a:rPr lang="fr-F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FARAH.Z &amp; M. AKILAK.A</a:t>
            </a:r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Enseignement: </a:t>
            </a:r>
            <a:r>
              <a:rPr lang="fr-F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cours, 1 TD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Crédits: </a:t>
            </a:r>
            <a:r>
              <a:rPr lang="fr-F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Coefficient : 2</a:t>
            </a:r>
            <a:b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UE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méthodologique 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Programmation avancée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 Sécurité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"Cours sécurité".........2016/2017</a:t>
            </a:r>
            <a:endParaRPr lang="fr-FR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8280" y="-171400"/>
            <a:ext cx="8858216" cy="1152128"/>
          </a:xfrm>
        </p:spPr>
        <p:txBody>
          <a:bodyPr>
            <a:noAutofit/>
          </a:bodyPr>
          <a:lstStyle/>
          <a:p>
            <a:pPr algn="l"/>
            <a:r>
              <a:rPr lang="fr-FR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Module: sécurité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79512" y="980728"/>
            <a:ext cx="8280920" cy="5648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200" b="1" dirty="0">
                <a:ea typeface="SimSun" panose="02010600030101010101" pitchFamily="2" charset="-122"/>
              </a:rPr>
              <a:t>Objectifs</a:t>
            </a:r>
          </a:p>
          <a:p>
            <a:pPr marL="540385" algn="just">
              <a:lnSpc>
                <a:spcPct val="115000"/>
              </a:lnSpc>
              <a:spcAft>
                <a:spcPts val="0"/>
              </a:spcAft>
            </a:pPr>
            <a:r>
              <a:rPr lang="fr-FR" sz="3200" dirty="0">
                <a:ea typeface="SimSun" panose="02010600030101010101" pitchFamily="2" charset="-122"/>
              </a:rPr>
              <a:t>Cette matière se focalise sur les services de sécurité, les algorithmes de chiffrement moderne et à la gestion des clés symétriques et asymétriques.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fr-FR" sz="3200" i="1" dirty="0">
                <a:ea typeface="SimSun" panose="02010600030101010101" pitchFamily="2" charset="-122"/>
              </a:rPr>
              <a:t> </a:t>
            </a:r>
            <a:endParaRPr lang="fr-FR" sz="3200" dirty="0">
              <a:ea typeface="SimSun" panose="02010600030101010101" pitchFamily="2" charset="-122"/>
            </a:endParaRPr>
          </a:p>
          <a:p>
            <a:pPr marL="540385" indent="-540385" algn="just">
              <a:lnSpc>
                <a:spcPct val="115000"/>
              </a:lnSpc>
              <a:spcAft>
                <a:spcPts val="0"/>
              </a:spcAft>
            </a:pPr>
            <a:r>
              <a:rPr lang="fr-FR" sz="3200" b="1" dirty="0">
                <a:ea typeface="SimSun" panose="02010600030101010101" pitchFamily="2" charset="-122"/>
              </a:rPr>
              <a:t>Connaissances préalables </a:t>
            </a:r>
            <a:r>
              <a:rPr lang="fr-FR" sz="3200" b="1" dirty="0" smtClean="0">
                <a:ea typeface="SimSun" panose="02010600030101010101" pitchFamily="2" charset="-122"/>
              </a:rPr>
              <a:t>recommandées</a:t>
            </a:r>
          </a:p>
          <a:p>
            <a:pPr marL="540385" indent="-540385" algn="just">
              <a:lnSpc>
                <a:spcPct val="115000"/>
              </a:lnSpc>
              <a:spcAft>
                <a:spcPts val="0"/>
              </a:spcAft>
            </a:pPr>
            <a:r>
              <a:rPr lang="fr-FR" sz="3200" b="1" dirty="0" smtClean="0">
                <a:ea typeface="SimSun" panose="02010600030101010101" pitchFamily="2" charset="-122"/>
              </a:rPr>
              <a:t> 	</a:t>
            </a:r>
            <a:r>
              <a:rPr lang="fr-FR" sz="3200" dirty="0" smtClean="0">
                <a:ea typeface="SimSun" panose="02010600030101010101" pitchFamily="2" charset="-122"/>
              </a:rPr>
              <a:t>Cryptographie </a:t>
            </a:r>
            <a:r>
              <a:rPr lang="fr-FR" sz="3200" dirty="0">
                <a:ea typeface="SimSun" panose="02010600030101010101" pitchFamily="2" charset="-122"/>
              </a:rPr>
              <a:t>classique, algorithmes </a:t>
            </a:r>
            <a:r>
              <a:rPr lang="fr-FR" sz="3200" dirty="0" smtClean="0">
                <a:ea typeface="SimSun" panose="02010600030101010101" pitchFamily="2" charset="-122"/>
              </a:rPr>
              <a:t>de chiffrement </a:t>
            </a:r>
            <a:r>
              <a:rPr lang="fr-FR" sz="3200" dirty="0">
                <a:ea typeface="SimSun" panose="02010600030101010101" pitchFamily="2" charset="-122"/>
              </a:rPr>
              <a:t>au sens général et services </a:t>
            </a:r>
            <a:r>
              <a:rPr lang="fr-FR" sz="3200" dirty="0" smtClean="0">
                <a:ea typeface="SimSun" panose="02010600030101010101" pitchFamily="2" charset="-122"/>
              </a:rPr>
              <a:t>de sécurité.</a:t>
            </a:r>
            <a:r>
              <a:rPr lang="fr-FR" sz="3200" b="1" dirty="0">
                <a:ea typeface="SimSun" panose="02010600030101010101" pitchFamily="2" charset="-122"/>
              </a:rPr>
              <a:t> </a:t>
            </a:r>
            <a:endParaRPr lang="fr-FR" sz="3200" dirty="0">
              <a:effectLst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59963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85784" y="0"/>
            <a:ext cx="8143868" cy="11429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857552" y="-214338"/>
            <a:ext cx="2857456" cy="17144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Évaluation</a:t>
            </a:r>
            <a:endParaRPr kumimoji="0" lang="fr-FR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9" name="Connecteur droit avec flèche 8"/>
          <p:cNvCxnSpPr>
            <a:stCxn id="4" idx="2"/>
          </p:cNvCxnSpPr>
          <p:nvPr/>
        </p:nvCxnSpPr>
        <p:spPr>
          <a:xfrm rot="5400000">
            <a:off x="3000380" y="571464"/>
            <a:ext cx="785818" cy="192885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>
            <a:off x="4357686" y="1142984"/>
            <a:ext cx="1428760" cy="6429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6215074" y="1785926"/>
            <a:ext cx="13620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fr-F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xamen</a:t>
            </a:r>
            <a:endParaRPr lang="fr-FR" sz="2800" dirty="0"/>
          </a:p>
        </p:txBody>
      </p:sp>
      <p:sp>
        <p:nvSpPr>
          <p:cNvPr id="16" name="ZoneTexte 15"/>
          <p:cNvSpPr txBox="1"/>
          <p:nvPr/>
        </p:nvSpPr>
        <p:spPr>
          <a:xfrm>
            <a:off x="1152500" y="1961480"/>
            <a:ext cx="2719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Contrôle Continu</a:t>
            </a:r>
            <a:endParaRPr lang="fr-FR" sz="2800" dirty="0"/>
          </a:p>
        </p:txBody>
      </p:sp>
      <p:sp>
        <p:nvSpPr>
          <p:cNvPr id="25" name="Égal 24"/>
          <p:cNvSpPr/>
          <p:nvPr/>
        </p:nvSpPr>
        <p:spPr>
          <a:xfrm>
            <a:off x="2214546" y="2594898"/>
            <a:ext cx="500066" cy="357190"/>
          </a:xfrm>
          <a:prstGeom prst="mathEqual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238619" y="3140968"/>
            <a:ext cx="81195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 de TD/20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</a:p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(Présence  et Assiduité/5pts) 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(Interrogation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/15pts)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2"/>
          </p:nvPr>
        </p:nvSpPr>
        <p:spPr>
          <a:xfrm>
            <a:off x="6553200" y="6093752"/>
            <a:ext cx="2133600" cy="365125"/>
          </a:xfrm>
        </p:spPr>
        <p:txBody>
          <a:bodyPr/>
          <a:lstStyle/>
          <a:p>
            <a:fld id="{13FB250A-975B-4153-A550-2D9CB00FF9F6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3124200" y="6093752"/>
            <a:ext cx="2895600" cy="365125"/>
          </a:xfrm>
        </p:spPr>
        <p:txBody>
          <a:bodyPr/>
          <a:lstStyle/>
          <a:p>
            <a:r>
              <a:rPr lang="fr-FR" smtClean="0"/>
              <a:t>"Cours sécurité".........2016/2017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530186" y="4707141"/>
            <a:ext cx="80742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 finale: </a:t>
            </a:r>
            <a:r>
              <a:rPr lang="fr-F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Contrôle Continu + </a:t>
            </a:r>
            <a:r>
              <a:rPr lang="fr-F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(Note de l’examen)x2</a:t>
            </a:r>
          </a:p>
          <a:p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3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25" grpId="0" animBg="1"/>
      <p:bldP spid="26" grpId="0" build="p"/>
      <p:bldP spid="1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44093" y="44624"/>
            <a:ext cx="54761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Programme du module sécurité</a:t>
            </a:r>
            <a:endParaRPr kumimoji="0" lang="fr-FR" sz="28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-396552" y="543446"/>
            <a:ext cx="979308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200000"/>
              </a:lnSpc>
              <a:spcAft>
                <a:spcPts val="0"/>
              </a:spcAft>
            </a:pPr>
            <a:r>
              <a:rPr lang="fr-FR" sz="2600" b="1" dirty="0">
                <a:latin typeface="Comic Sans MS" panose="030F0702030302020204" pitchFamily="66" charset="0"/>
                <a:ea typeface="SimSun" panose="02010600030101010101" pitchFamily="2" charset="-122"/>
              </a:rPr>
              <a:t>Chapitre 1</a:t>
            </a:r>
            <a:r>
              <a:rPr lang="fr-FR" sz="2600" dirty="0">
                <a:latin typeface="Comic Sans MS" panose="030F0702030302020204" pitchFamily="66" charset="0"/>
                <a:ea typeface="SimSun" panose="02010600030101010101" pitchFamily="2" charset="-122"/>
              </a:rPr>
              <a:t> : Introduction à la sécurité</a:t>
            </a:r>
          </a:p>
          <a:p>
            <a:pPr indent="449580">
              <a:lnSpc>
                <a:spcPct val="200000"/>
              </a:lnSpc>
              <a:spcAft>
                <a:spcPts val="0"/>
              </a:spcAft>
            </a:pPr>
            <a:r>
              <a:rPr lang="fr-FR" sz="2600" b="1" dirty="0">
                <a:latin typeface="Comic Sans MS" panose="030F0702030302020204" pitchFamily="66" charset="0"/>
                <a:ea typeface="SimSun" panose="02010600030101010101" pitchFamily="2" charset="-122"/>
              </a:rPr>
              <a:t>Chapitre 2</a:t>
            </a:r>
            <a:r>
              <a:rPr lang="fr-FR" sz="2600" dirty="0">
                <a:latin typeface="Comic Sans MS" panose="030F0702030302020204" pitchFamily="66" charset="0"/>
                <a:ea typeface="SimSun" panose="02010600030101010101" pitchFamily="2" charset="-122"/>
              </a:rPr>
              <a:t> : Fonctions de hachage</a:t>
            </a:r>
          </a:p>
          <a:p>
            <a:pPr indent="449580">
              <a:lnSpc>
                <a:spcPct val="200000"/>
              </a:lnSpc>
              <a:spcAft>
                <a:spcPts val="0"/>
              </a:spcAft>
            </a:pPr>
            <a:r>
              <a:rPr lang="fr-FR" sz="2600" b="1" dirty="0">
                <a:latin typeface="Comic Sans MS" panose="030F0702030302020204" pitchFamily="66" charset="0"/>
                <a:ea typeface="SimSun" panose="02010600030101010101" pitchFamily="2" charset="-122"/>
              </a:rPr>
              <a:t>Chapitre 3</a:t>
            </a:r>
            <a:r>
              <a:rPr lang="fr-FR" sz="2600" dirty="0">
                <a:latin typeface="Comic Sans MS" panose="030F0702030302020204" pitchFamily="66" charset="0"/>
                <a:ea typeface="SimSun" panose="02010600030101010101" pitchFamily="2" charset="-122"/>
              </a:rPr>
              <a:t> : Algorithmes de chiffrement à clés publiques</a:t>
            </a:r>
          </a:p>
          <a:p>
            <a:pPr indent="449580">
              <a:lnSpc>
                <a:spcPct val="200000"/>
              </a:lnSpc>
              <a:spcAft>
                <a:spcPts val="0"/>
              </a:spcAft>
            </a:pPr>
            <a:r>
              <a:rPr lang="fr-FR" sz="2600" b="1" dirty="0">
                <a:latin typeface="Comic Sans MS" panose="030F0702030302020204" pitchFamily="66" charset="0"/>
                <a:ea typeface="SimSun" panose="02010600030101010101" pitchFamily="2" charset="-122"/>
              </a:rPr>
              <a:t>Chapitre 4</a:t>
            </a:r>
            <a:r>
              <a:rPr lang="fr-FR" sz="2600" dirty="0">
                <a:latin typeface="Comic Sans MS" panose="030F0702030302020204" pitchFamily="66" charset="0"/>
                <a:ea typeface="SimSun" panose="02010600030101010101" pitchFamily="2" charset="-122"/>
              </a:rPr>
              <a:t> : </a:t>
            </a:r>
            <a:r>
              <a:rPr lang="fr-FR" sz="2600" dirty="0" smtClean="0">
                <a:latin typeface="Comic Sans MS" panose="030F0702030302020204" pitchFamily="66" charset="0"/>
                <a:ea typeface="SimSun" panose="02010600030101010101" pitchFamily="2" charset="-122"/>
              </a:rPr>
              <a:t>Systèmes </a:t>
            </a:r>
            <a:r>
              <a:rPr lang="fr-FR" sz="2600" dirty="0">
                <a:latin typeface="Comic Sans MS" panose="030F0702030302020204" pitchFamily="66" charset="0"/>
                <a:ea typeface="SimSun" panose="02010600030101010101" pitchFamily="2" charset="-122"/>
              </a:rPr>
              <a:t>de gestion de clés publiques</a:t>
            </a:r>
          </a:p>
          <a:p>
            <a:pPr indent="449580">
              <a:lnSpc>
                <a:spcPct val="200000"/>
              </a:lnSpc>
              <a:spcAft>
                <a:spcPts val="0"/>
              </a:spcAft>
            </a:pPr>
            <a:r>
              <a:rPr lang="fr-FR" sz="2600" b="1" dirty="0">
                <a:latin typeface="Comic Sans MS" panose="030F0702030302020204" pitchFamily="66" charset="0"/>
                <a:ea typeface="SimSun" panose="02010600030101010101" pitchFamily="2" charset="-122"/>
              </a:rPr>
              <a:t>Chapitre 5</a:t>
            </a:r>
            <a:r>
              <a:rPr lang="fr-FR" sz="2600" dirty="0">
                <a:latin typeface="Comic Sans MS" panose="030F0702030302020204" pitchFamily="66" charset="0"/>
                <a:ea typeface="SimSun" panose="02010600030101010101" pitchFamily="2" charset="-122"/>
              </a:rPr>
              <a:t> : Algorithmes de chiffrement à clés </a:t>
            </a:r>
            <a:r>
              <a:rPr lang="fr-FR" sz="2600" dirty="0" smtClean="0">
                <a:latin typeface="Comic Sans MS" panose="030F0702030302020204" pitchFamily="66" charset="0"/>
                <a:ea typeface="SimSun" panose="02010600030101010101" pitchFamily="2" charset="-122"/>
              </a:rPr>
              <a:t>				     symétriques</a:t>
            </a:r>
            <a:endParaRPr lang="fr-FR" sz="2600" dirty="0">
              <a:latin typeface="Comic Sans MS" panose="030F0702030302020204" pitchFamily="66" charset="0"/>
              <a:ea typeface="SimSun" panose="02010600030101010101" pitchFamily="2" charset="-122"/>
            </a:endParaRPr>
          </a:p>
          <a:p>
            <a:pPr indent="449580">
              <a:lnSpc>
                <a:spcPct val="200000"/>
              </a:lnSpc>
              <a:spcAft>
                <a:spcPts val="0"/>
              </a:spcAft>
            </a:pPr>
            <a:r>
              <a:rPr lang="fr-FR" sz="2600" b="1" dirty="0">
                <a:latin typeface="Comic Sans MS" panose="030F0702030302020204" pitchFamily="66" charset="0"/>
                <a:ea typeface="SimSun" panose="02010600030101010101" pitchFamily="2" charset="-122"/>
              </a:rPr>
              <a:t>Chapitre 6</a:t>
            </a:r>
            <a:r>
              <a:rPr lang="fr-FR" sz="2600" dirty="0">
                <a:latin typeface="Comic Sans MS" panose="030F0702030302020204" pitchFamily="66" charset="0"/>
                <a:ea typeface="SimSun" panose="02010600030101010101" pitchFamily="2" charset="-122"/>
              </a:rPr>
              <a:t> : </a:t>
            </a:r>
            <a:r>
              <a:rPr lang="fr-FR" sz="2600" dirty="0" smtClean="0">
                <a:latin typeface="Comic Sans MS" panose="030F0702030302020204" pitchFamily="66" charset="0"/>
                <a:ea typeface="SimSun" panose="02010600030101010101" pitchFamily="2" charset="-122"/>
              </a:rPr>
              <a:t>Systèmes </a:t>
            </a:r>
            <a:r>
              <a:rPr lang="fr-FR" sz="2600" dirty="0">
                <a:latin typeface="Comic Sans MS" panose="030F0702030302020204" pitchFamily="66" charset="0"/>
                <a:ea typeface="SimSun" panose="02010600030101010101" pitchFamily="2" charset="-122"/>
              </a:rPr>
              <a:t>de gestion de clés symétriques</a:t>
            </a:r>
            <a:endParaRPr lang="fr-FR" sz="2600" dirty="0">
              <a:effectLst/>
              <a:latin typeface="Comic Sans MS" panose="030F0702030302020204" pitchFamily="66" charset="0"/>
              <a:ea typeface="SimSun" panose="02010600030101010101" pitchFamily="2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3528" y="200254"/>
            <a:ext cx="68820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Programme du module sécurité  </a:t>
            </a:r>
            <a:r>
              <a:rPr kumimoji="0" lang="fr-FR" sz="2800" b="1" i="0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(suite)</a:t>
            </a:r>
            <a:endParaRPr kumimoji="0" lang="fr-FR" sz="28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835696" y="1958643"/>
            <a:ext cx="604845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itchFamily="18" charset="0"/>
                <a:cs typeface="Arial" pitchFamily="34" charset="0"/>
              </a:rPr>
              <a:t>Références bibliographiques 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Times New Roman" pitchFamily="18" charset="0"/>
                <a:cs typeface="Arial" pitchFamily="34" charset="0"/>
              </a:rPr>
              <a:t>005.8/01</a:t>
            </a:r>
            <a:r>
              <a:rPr kumimoji="0" lang="fr-F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</a:t>
            </a:r>
            <a:r>
              <a:rPr kumimoji="0" lang="fr-FR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Times New Roman" pitchFamily="18" charset="0"/>
                <a:cs typeface="Arial" pitchFamily="34" charset="0"/>
              </a:rPr>
              <a:t>005.8/30</a:t>
            </a:r>
            <a:endParaRPr kumimoji="0" lang="fr-FR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anose="030F0702030302020204" pitchFamily="66" charset="0"/>
              <a:cs typeface="Arial" pitchFamily="34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 build="allAtOnce"/>
      <p:bldP spid="1740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85786" y="142852"/>
            <a:ext cx="87153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ahoma" pitchFamily="34" charset="0"/>
              </a:rPr>
              <a:t>Chapitre I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 : Introduction à la sécurité des données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42910" y="1142984"/>
            <a:ext cx="1563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u="sng" dirty="0" smtClean="0">
                <a:latin typeface="Comic Sans MS" pitchFamily="66" charset="0"/>
              </a:rPr>
              <a:t>Introduction</a:t>
            </a:r>
            <a:endParaRPr lang="fr-FR" b="1" i="1" u="sng" dirty="0">
              <a:latin typeface="Comic Sans MS" pitchFamily="66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500034" y="1857364"/>
            <a:ext cx="821537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R10" charset="0"/>
              </a:rPr>
              <a:t>De nos jours, la sécurité informatique est devenue un problème majeur dans la gestion des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CMR10" charset="0"/>
              </a:rPr>
              <a:t>systèmes informatiques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MR10" charset="0"/>
              </a:rPr>
              <a:t>, en effet, ces derniers connaissent une grande évolution sur les plans d’échange d’informations et ouverture sur le monde extérieur.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Les systèmes informatiques sont donc,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de plus en plus accessibles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depuis des machines de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moins en moins contrôlées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42910" y="4786322"/>
            <a:ext cx="78581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La sécurité à pour objectifs la protection des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données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et  des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ressources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en mettant en place des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mécanismes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de contrôle permettant d'assurer le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bon fonctionnement 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du système informatique.</a:t>
            </a:r>
            <a:endParaRPr lang="fr-FR" sz="2400" dirty="0" smtClean="0">
              <a:latin typeface="Comic Sans MS" pitchFamily="66" charset="0"/>
              <a:cs typeface="Arial" pitchFamily="34" charset="0"/>
            </a:endParaRPr>
          </a:p>
          <a:p>
            <a:pPr algn="just"/>
            <a:endParaRPr lang="fr-FR" sz="24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allAtOnce"/>
      <p:bldP spid="18434" grpId="0" build="allAtOnce"/>
      <p:bldP spid="9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42876" y="202148"/>
            <a:ext cx="32861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I-2) Vocabulaire de base 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251520" y="1023258"/>
            <a:ext cx="292892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sûreté :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sécurité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: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14282" y="2428868"/>
            <a:ext cx="807249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000" dirty="0" smtClean="0">
              <a:latin typeface="Comic Sans MS" pitchFamily="66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Menace :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Événement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, d’origine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accidentelle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ou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délibérée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, capable s’il se réalise de causer un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dommage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à un système donné.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000" dirty="0" smtClean="0">
              <a:latin typeface="Comic Sans MS" pitchFamily="66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Vulnérabilité 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:Une vulnérabilité est une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faiblesse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dans le système qui peut être exploitée par une </a:t>
            </a:r>
            <a:r>
              <a:rPr lang="fr-FR" sz="2000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menace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000" dirty="0" smtClean="0">
              <a:latin typeface="Comic Sans MS" pitchFamily="66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Risque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 :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Association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d’une </a:t>
            </a:r>
            <a:r>
              <a:rPr lang="fr-FR" sz="2000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menace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aux </a:t>
            </a:r>
            <a:r>
              <a:rPr lang="fr-FR" sz="2000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vulnérabilités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qui permettent sa réalisation.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000" dirty="0" smtClean="0">
              <a:latin typeface="Comic Sans MS" pitchFamily="66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Attaques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 : 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TimesNewRomanPSMT"/>
              </a:rPr>
              <a:t>elles représentent les </a:t>
            </a:r>
            <a:r>
              <a:rPr lang="fr-FR" sz="2000" b="1" i="1" dirty="0" smtClean="0">
                <a:latin typeface="Comic Sans MS" pitchFamily="66" charset="0"/>
                <a:ea typeface="Times New Roman" pitchFamily="18" charset="0"/>
                <a:cs typeface="TimesNewRomanPSMT"/>
              </a:rPr>
              <a:t>moyens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TimesNewRomanPSMT"/>
              </a:rPr>
              <a:t> d'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NewRomanPSMT"/>
              </a:rPr>
              <a:t>exploiter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TimesNewRomanPSMT"/>
              </a:rPr>
              <a:t> une </a:t>
            </a:r>
            <a:r>
              <a:rPr lang="fr-FR" sz="2000" b="1" i="1" dirty="0" smtClean="0">
                <a:latin typeface="Comic Sans MS" pitchFamily="66" charset="0"/>
                <a:ea typeface="Times New Roman" pitchFamily="18" charset="0"/>
                <a:cs typeface="TimesNewRomanPSMT"/>
              </a:rPr>
              <a:t>vulnérabilité</a:t>
            </a:r>
            <a:r>
              <a:rPr lang="fr-FR" sz="2000" dirty="0" smtClean="0">
                <a:latin typeface="Comic Sans MS" pitchFamily="66" charset="0"/>
                <a:ea typeface="Times New Roman" pitchFamily="18" charset="0"/>
                <a:cs typeface="TimesNewRomanPSMT"/>
              </a:rPr>
              <a:t>. Il peut y avoir plusieurs attaques pour une même vulnérabilités. </a:t>
            </a:r>
            <a:endParaRPr lang="fr-FR" sz="2000" dirty="0" smtClean="0">
              <a:latin typeface="Comic Sans MS" pitchFamily="66" charset="0"/>
              <a:cs typeface="Arial" pitchFamily="34" charset="0"/>
            </a:endParaRPr>
          </a:p>
          <a:p>
            <a:pPr algn="just"/>
            <a:endParaRPr lang="fr-FR" sz="2000" dirty="0">
              <a:latin typeface="Comic Sans MS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772196" y="1059404"/>
            <a:ext cx="4161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contre les actions </a:t>
            </a:r>
            <a:r>
              <a:rPr lang="fr-FR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non intentionnelles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2857488" y="1643050"/>
            <a:ext cx="5174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contre les actions </a:t>
            </a:r>
            <a:r>
              <a:rPr lang="fr-FR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intentionnelles</a:t>
            </a:r>
            <a:r>
              <a:rPr lang="fr-FR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malveillantes</a:t>
            </a:r>
            <a:endParaRPr lang="fr-FR" dirty="0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499058" y="1022035"/>
            <a:ext cx="292892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protection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fr-FR" sz="2000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rotection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 build="allAtOnce"/>
      <p:bldP spid="19458" grpId="0" uiExpand="1" build="p"/>
      <p:bldP spid="7" grpId="0" build="p"/>
      <p:bldP spid="8" grpId="0" build="allAtOnce"/>
      <p:bldP spid="9" grpId="0" build="allAtOnce"/>
      <p:bldP spid="1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357158" y="214290"/>
            <a:ext cx="15231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smtClean="0">
                <a:latin typeface="Comic Sans MS" pitchFamily="66" charset="0"/>
              </a:rPr>
              <a:t>Exemple </a:t>
            </a:r>
            <a:endParaRPr lang="fr-FR" sz="2400" b="1" u="sng" dirty="0">
              <a:latin typeface="Comic Sans MS" pitchFamily="66" charset="0"/>
            </a:endParaRPr>
          </a:p>
        </p:txBody>
      </p:sp>
      <p:cxnSp>
        <p:nvCxnSpPr>
          <p:cNvPr id="5" name="Connecteur droit 4"/>
          <p:cNvCxnSpPr/>
          <p:nvPr/>
        </p:nvCxnSpPr>
        <p:spPr>
          <a:xfrm rot="5400000">
            <a:off x="1428728" y="3714752"/>
            <a:ext cx="5715040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428596" y="1785926"/>
            <a:ext cx="17859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Comic Sans MS" pitchFamily="66" charset="0"/>
              </a:rPr>
              <a:t>Menace:</a:t>
            </a: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fr-FR" dirty="0" smtClean="0">
                <a:solidFill>
                  <a:srgbClr val="FF0000"/>
                </a:solidFill>
                <a:latin typeface="Comic Sans MS" pitchFamily="66" charset="0"/>
              </a:rPr>
              <a:t>Vulnérabilité:</a:t>
            </a: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fr-FR" dirty="0" smtClean="0">
                <a:solidFill>
                  <a:srgbClr val="FF0000"/>
                </a:solidFill>
                <a:latin typeface="Comic Sans MS" pitchFamily="66" charset="0"/>
              </a:rPr>
              <a:t>Risque:</a:t>
            </a: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fr-FR" dirty="0" smtClean="0">
                <a:solidFill>
                  <a:srgbClr val="FF0000"/>
                </a:solidFill>
                <a:latin typeface="Comic Sans MS" pitchFamily="66" charset="0"/>
              </a:rPr>
              <a:t>Attaque:</a:t>
            </a:r>
            <a:endParaRPr lang="fr-FR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357686" y="1785926"/>
            <a:ext cx="16430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Comic Sans MS" pitchFamily="66" charset="0"/>
              </a:rPr>
              <a:t>Menace:</a:t>
            </a: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fr-FR" dirty="0" smtClean="0">
                <a:solidFill>
                  <a:srgbClr val="FF0000"/>
                </a:solidFill>
                <a:latin typeface="Comic Sans MS" pitchFamily="66" charset="0"/>
              </a:rPr>
              <a:t>Vulnérabilité:</a:t>
            </a: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fr-FR" dirty="0" smtClean="0">
                <a:solidFill>
                  <a:srgbClr val="FF0000"/>
                </a:solidFill>
                <a:latin typeface="Comic Sans MS" pitchFamily="66" charset="0"/>
              </a:rPr>
              <a:t>Risque:</a:t>
            </a: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fr-FR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fr-FR" dirty="0" smtClean="0">
                <a:solidFill>
                  <a:srgbClr val="FF0000"/>
                </a:solidFill>
                <a:latin typeface="Comic Sans MS" pitchFamily="66" charset="0"/>
              </a:rPr>
              <a:t>Attaque:</a:t>
            </a:r>
            <a:endParaRPr lang="fr-FR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28596" y="857232"/>
            <a:ext cx="3735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Maison avec de grandes fenêtres</a:t>
            </a:r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219982" y="857232"/>
            <a:ext cx="2566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PC connecté au réseau</a:t>
            </a:r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143108" y="5086191"/>
            <a:ext cx="18573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itchFamily="66" charset="0"/>
              </a:rPr>
              <a:t>Utilisation d’une échelle pour atteindre  les fenêtres</a:t>
            </a:r>
            <a:endParaRPr lang="fr-FR" dirty="0">
              <a:latin typeface="Comic Sans MS" pitchFamily="66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5929322" y="5282999"/>
            <a:ext cx="2928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itchFamily="66" charset="0"/>
              </a:rPr>
              <a:t>-Utilisation d’un poste connecté au réseau</a:t>
            </a:r>
          </a:p>
          <a:p>
            <a:r>
              <a:rPr lang="fr-FR" dirty="0" smtClean="0">
                <a:latin typeface="Comic Sans MS" pitchFamily="66" charset="0"/>
              </a:rPr>
              <a:t>-Logiciel d’intrusion</a:t>
            </a:r>
            <a:endParaRPr lang="fr-FR" dirty="0">
              <a:latin typeface="Comic Sans MS" pitchFamily="66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2214546" y="178592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itchFamily="66" charset="0"/>
              </a:rPr>
              <a:t>Cambriolage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5942034" y="1785926"/>
            <a:ext cx="3273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itchFamily="66" charset="0"/>
              </a:rPr>
              <a:t>Suppression de fichiers importants.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2214546" y="2571744"/>
            <a:ext cx="2000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itchFamily="66" charset="0"/>
              </a:rPr>
              <a:t>Absence des barreaux </a:t>
            </a:r>
          </a:p>
          <a:p>
            <a:r>
              <a:rPr lang="fr-FR" dirty="0" smtClean="0">
                <a:latin typeface="Comic Sans MS" pitchFamily="66" charset="0"/>
              </a:rPr>
              <a:t>aux fenêtres.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2143108" y="4139991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itchFamily="66" charset="0"/>
              </a:rPr>
              <a:t>Cambriolage par</a:t>
            </a:r>
          </a:p>
          <a:p>
            <a:r>
              <a:rPr lang="fr-FR" dirty="0" smtClean="0">
                <a:latin typeface="Comic Sans MS" pitchFamily="66" charset="0"/>
              </a:rPr>
              <a:t> les fenêtres.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6000760" y="2639793"/>
            <a:ext cx="3035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itchFamily="66" charset="0"/>
              </a:rPr>
              <a:t>Accès au PC sans protection (mot de passe).</a:t>
            </a:r>
          </a:p>
        </p:txBody>
      </p:sp>
      <p:sp>
        <p:nvSpPr>
          <p:cNvPr id="25" name="ZoneTexte 24"/>
          <p:cNvSpPr txBox="1"/>
          <p:nvPr/>
        </p:nvSpPr>
        <p:spPr>
          <a:xfrm>
            <a:off x="5929322" y="3862992"/>
            <a:ext cx="2571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itchFamily="66" charset="0"/>
              </a:rPr>
              <a:t>Suppression de fichiers VIA un accès réseau non protégé.</a:t>
            </a:r>
          </a:p>
        </p:txBody>
      </p:sp>
      <p:sp>
        <p:nvSpPr>
          <p:cNvPr id="26" name="Espace réservé du numéro de diapositive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8</a:t>
            </a:fld>
            <a:endParaRPr lang="fr-FR" dirty="0"/>
          </a:p>
        </p:txBody>
      </p:sp>
      <p:sp>
        <p:nvSpPr>
          <p:cNvPr id="27" name="Espace réservé du pied de page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allAtOnce"/>
      <p:bldP spid="9" grpId="0" build="allAtOnce"/>
      <p:bldP spid="10" grpId="0"/>
      <p:bldP spid="12" grpId="0"/>
      <p:bldP spid="15" grpId="0" build="allAtOnce"/>
      <p:bldP spid="16" grpId="0" build="allAtOnce"/>
      <p:bldP spid="18" grpId="0" build="allAtOnce"/>
      <p:bldP spid="19" grpId="0" build="allAtOnce"/>
      <p:bldP spid="20" grpId="0" build="allAtOnce"/>
      <p:bldP spid="22" grpId="0" build="allAtOnce"/>
      <p:bldP spid="23" grpId="0" build="allAtOnce"/>
      <p:bldP spid="2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42876" y="202148"/>
            <a:ext cx="41433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I-2) Vocabulaire de base (suite) 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57190" y="1258187"/>
            <a:ext cx="585788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Politique de sécurité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Définition des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autorités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 et des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ressources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Organisation,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règles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 d’usage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ZapfDingbatsITC"/>
                <a:cs typeface="Helvetica-Bold"/>
              </a:rPr>
              <a:t>Spécification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 des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droits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CD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                     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Mécanisme de sécurité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ZapfDingbatsITC"/>
                <a:cs typeface="Helvetica-Bold"/>
              </a:rPr>
              <a:t>Moyens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ZapfDingbatsITC"/>
                <a:cs typeface="Helvetica-Bold"/>
              </a:rPr>
              <a:t> pour la mise en œuvre d’une politique</a:t>
            </a:r>
            <a:endParaRPr kumimoji="0" lang="fr-FR" sz="2000" b="0" i="0" u="none" strike="noStrike" cap="none" normalizeH="0" baseline="0" dirty="0" smtClean="0">
              <a:ln>
                <a:noFill/>
              </a:ln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13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 build="allAtOnce"/>
      <p:bldP spid="1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225581"/>
            <a:ext cx="8643966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I-3) Objectifs de la sécurité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La sécurité d’un système informatique à pour mission la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protection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des informations contre toutes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divulgation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altération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ou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destruction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Intimité et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Confidentialité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: empêcher la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divulgation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d’informations à des entités(sites, organisations, personnes, etc.) non habilitées à les connaître.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Authentification : 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MS Gothic" pitchFamily="49" charset="-128"/>
                <a:cs typeface="MS Gothic" pitchFamily="49" charset="-128"/>
              </a:rPr>
              <a:t>D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’une information :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prouver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qu’une information provient de la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source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annoncée (auteur, émetteur).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’une personne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(ou groupe ou organisation) :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prouver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que l’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identité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est bien celle annoncée.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Intégrité des informations :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Assurer que les informations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n'ont pas été altérées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par des  personnes non autorisées ou inconnues.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5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5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50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50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181532"/>
            <a:ext cx="8643966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I-3) Objectifs de la sécurité (suite) 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Signature :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moyen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lier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l'information à une entité.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Validation :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Verdana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Les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moyens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 fournir l'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autorisation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d'utiliser ou de manipuler des informations.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Contrôle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Verdana" pitchFamily="34" charset="0"/>
              </a:rPr>
              <a:t>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d'accès :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Verdana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Limiter l'accès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des ressources aux personnes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privilégiées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Certification :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Verdana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L'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approbations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 l'information par une entité de confiance.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Réception :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Verdana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Approuver la réception de l'information.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Anonymat :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Verdana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Cacher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l'identité d'une entité impliquée dans un processus.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Non-répudiation :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Verdana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Empêcher le démenti(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nier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 d'engagements ou d'actions précédentes.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5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5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50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50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50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12</a:t>
            </a:fld>
            <a:endParaRPr lang="fr-FR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176735"/>
            <a:ext cx="864396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I-4) Menaces sur les systèmes informatiques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Dans un système informatique les menaces peuvent toucher les composants 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matériels, logiciels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ou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informationnels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057723" y="2800175"/>
            <a:ext cx="4014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SFRM1000"/>
              </a:rPr>
              <a:t>Les menaces non intentionnelles (accidentelles)</a:t>
            </a:r>
          </a:p>
          <a:p>
            <a:pPr lvl="0" algn="ctr"/>
            <a:r>
              <a:rPr lang="fr-FR" dirty="0" smtClean="0">
                <a:latin typeface="Comic Sans MS" pitchFamily="66" charset="0"/>
                <a:ea typeface="Times New Roman" pitchFamily="18" charset="0"/>
                <a:cs typeface="SFRM1000"/>
              </a:rPr>
              <a:t>« bugs logiciels, les pannes matérielles »</a:t>
            </a:r>
            <a:endParaRPr lang="fr-F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Times New Roman" pitchFamily="18" charset="0"/>
              <a:cs typeface="SFRM100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57158" y="2773916"/>
            <a:ext cx="3156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SFRM1000"/>
              </a:rPr>
              <a:t>Les menaces intentionnelles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357158" y="5100592"/>
            <a:ext cx="17732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SFRM1000"/>
              </a:rPr>
              <a:t>Passives</a:t>
            </a:r>
          </a:p>
          <a:p>
            <a:pPr marL="0" lvl="1"/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interceptions</a:t>
            </a:r>
            <a:endParaRPr lang="fr-FR" sz="2000" dirty="0" smtClean="0">
              <a:solidFill>
                <a:srgbClr val="FF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214546" y="5127981"/>
            <a:ext cx="378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SFRM1000"/>
              </a:rPr>
              <a:t>Actives</a:t>
            </a:r>
          </a:p>
          <a:p>
            <a:pPr marL="0" lvl="1" algn="ctr"/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interceptions, interruptions , modifications ou fabrication.</a:t>
            </a:r>
            <a:endParaRPr lang="fr-FR" sz="2000" dirty="0" smtClean="0">
              <a:solidFill>
                <a:srgbClr val="FF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786182" y="2000240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Menaces</a:t>
            </a:r>
            <a:endParaRPr lang="fr-FR" dirty="0"/>
          </a:p>
        </p:txBody>
      </p:sp>
      <p:cxnSp>
        <p:nvCxnSpPr>
          <p:cNvPr id="15" name="Connecteur droit avec flèche 14"/>
          <p:cNvCxnSpPr>
            <a:stCxn id="13" idx="2"/>
            <a:endCxn id="9" idx="3"/>
          </p:cNvCxnSpPr>
          <p:nvPr/>
        </p:nvCxnSpPr>
        <p:spPr>
          <a:xfrm rot="5400000">
            <a:off x="3637290" y="2246074"/>
            <a:ext cx="589010" cy="8360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>
            <a:stCxn id="13" idx="2"/>
          </p:cNvCxnSpPr>
          <p:nvPr/>
        </p:nvCxnSpPr>
        <p:spPr>
          <a:xfrm rot="16200000" flipH="1">
            <a:off x="4502689" y="2216681"/>
            <a:ext cx="416486" cy="7222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>
            <a:stCxn id="9" idx="2"/>
            <a:endCxn id="11" idx="0"/>
          </p:cNvCxnSpPr>
          <p:nvPr/>
        </p:nvCxnSpPr>
        <p:spPr>
          <a:xfrm rot="5400000">
            <a:off x="610955" y="3776072"/>
            <a:ext cx="1957344" cy="6916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>
            <a:stCxn id="9" idx="2"/>
            <a:endCxn id="12" idx="0"/>
          </p:cNvCxnSpPr>
          <p:nvPr/>
        </p:nvCxnSpPr>
        <p:spPr>
          <a:xfrm rot="16200000" flipH="1">
            <a:off x="2029198" y="3049525"/>
            <a:ext cx="1984733" cy="21721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 build="allAtOnce"/>
      <p:bldP spid="7" grpId="0" build="p"/>
      <p:bldP spid="9" grpId="0" build="p"/>
      <p:bldP spid="11" grpId="0" build="p"/>
      <p:bldP spid="12" grpId="0" build="p"/>
      <p:bldP spid="13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13</a:t>
            </a:fld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703159" y="785794"/>
            <a:ext cx="2071702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Matériels</a:t>
            </a:r>
            <a:endParaRPr lang="fr-FR" dirty="0"/>
          </a:p>
        </p:txBody>
      </p:sp>
      <p:cxnSp>
        <p:nvCxnSpPr>
          <p:cNvPr id="13" name="Forme 12"/>
          <p:cNvCxnSpPr>
            <a:stCxn id="8" idx="7"/>
          </p:cNvCxnSpPr>
          <p:nvPr/>
        </p:nvCxnSpPr>
        <p:spPr>
          <a:xfrm rot="5400000" flipH="1" flipV="1">
            <a:off x="4146692" y="-32307"/>
            <a:ext cx="310266" cy="166071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Forme 14"/>
          <p:cNvCxnSpPr>
            <a:stCxn id="8" idx="1"/>
          </p:cNvCxnSpPr>
          <p:nvPr/>
        </p:nvCxnSpPr>
        <p:spPr>
          <a:xfrm rot="16200000" flipV="1">
            <a:off x="1056797" y="3428"/>
            <a:ext cx="310266" cy="158924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Forme 16"/>
          <p:cNvCxnSpPr>
            <a:stCxn id="8" idx="5"/>
          </p:cNvCxnSpPr>
          <p:nvPr/>
        </p:nvCxnSpPr>
        <p:spPr>
          <a:xfrm rot="16200000" flipH="1">
            <a:off x="4289568" y="943311"/>
            <a:ext cx="238828" cy="187503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oneTexte 17"/>
          <p:cNvSpPr txBox="1"/>
          <p:nvPr/>
        </p:nvSpPr>
        <p:spPr>
          <a:xfrm>
            <a:off x="3560547" y="357166"/>
            <a:ext cx="1336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Interception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417307" y="285728"/>
            <a:ext cx="1379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3631985" y="1702346"/>
            <a:ext cx="1328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Interruption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Ellipse 20"/>
          <p:cNvSpPr/>
          <p:nvPr/>
        </p:nvSpPr>
        <p:spPr>
          <a:xfrm>
            <a:off x="1214382" y="4643446"/>
            <a:ext cx="2071702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Logiciels</a:t>
            </a:r>
            <a:endParaRPr lang="fr-FR" dirty="0"/>
          </a:p>
        </p:txBody>
      </p:sp>
      <p:cxnSp>
        <p:nvCxnSpPr>
          <p:cNvPr id="22" name="Forme 21"/>
          <p:cNvCxnSpPr>
            <a:stCxn id="21" idx="7"/>
          </p:cNvCxnSpPr>
          <p:nvPr/>
        </p:nvCxnSpPr>
        <p:spPr>
          <a:xfrm rot="5400000" flipH="1" flipV="1">
            <a:off x="3657915" y="3825345"/>
            <a:ext cx="310266" cy="166071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Forme 22"/>
          <p:cNvCxnSpPr>
            <a:stCxn id="21" idx="1"/>
          </p:cNvCxnSpPr>
          <p:nvPr/>
        </p:nvCxnSpPr>
        <p:spPr>
          <a:xfrm rot="16200000" flipV="1">
            <a:off x="568020" y="3861080"/>
            <a:ext cx="310266" cy="158924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Forme 23"/>
          <p:cNvCxnSpPr>
            <a:stCxn id="21" idx="5"/>
          </p:cNvCxnSpPr>
          <p:nvPr/>
        </p:nvCxnSpPr>
        <p:spPr>
          <a:xfrm rot="16200000" flipH="1">
            <a:off x="3800791" y="4800963"/>
            <a:ext cx="238828" cy="187503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oneTexte 24"/>
          <p:cNvSpPr txBox="1"/>
          <p:nvPr/>
        </p:nvSpPr>
        <p:spPr>
          <a:xfrm>
            <a:off x="3071770" y="4214818"/>
            <a:ext cx="1336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Interception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-71470" y="4143380"/>
            <a:ext cx="1379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3143208" y="5559998"/>
            <a:ext cx="1328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Interruption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Ellipse 27"/>
          <p:cNvSpPr/>
          <p:nvPr/>
        </p:nvSpPr>
        <p:spPr>
          <a:xfrm>
            <a:off x="5715008" y="3286124"/>
            <a:ext cx="2071702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Données</a:t>
            </a:r>
            <a:endParaRPr lang="fr-FR" dirty="0"/>
          </a:p>
        </p:txBody>
      </p:sp>
      <p:cxnSp>
        <p:nvCxnSpPr>
          <p:cNvPr id="29" name="Forme 28"/>
          <p:cNvCxnSpPr>
            <a:stCxn id="28" idx="7"/>
          </p:cNvCxnSpPr>
          <p:nvPr/>
        </p:nvCxnSpPr>
        <p:spPr>
          <a:xfrm rot="5400000" flipH="1" flipV="1">
            <a:off x="8158541" y="2468023"/>
            <a:ext cx="310266" cy="166071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Forme 29"/>
          <p:cNvCxnSpPr>
            <a:stCxn id="28" idx="1"/>
          </p:cNvCxnSpPr>
          <p:nvPr/>
        </p:nvCxnSpPr>
        <p:spPr>
          <a:xfrm rot="16200000" flipV="1">
            <a:off x="5068646" y="2503758"/>
            <a:ext cx="310266" cy="158924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Forme 30"/>
          <p:cNvCxnSpPr>
            <a:stCxn id="28" idx="5"/>
          </p:cNvCxnSpPr>
          <p:nvPr/>
        </p:nvCxnSpPr>
        <p:spPr>
          <a:xfrm rot="16200000" flipH="1">
            <a:off x="8301417" y="3443641"/>
            <a:ext cx="238828" cy="187503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/>
          <p:cNvSpPr txBox="1"/>
          <p:nvPr/>
        </p:nvSpPr>
        <p:spPr>
          <a:xfrm>
            <a:off x="7572396" y="2857496"/>
            <a:ext cx="1336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Interception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4429156" y="2786058"/>
            <a:ext cx="1379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ZoneTexte 33"/>
          <p:cNvSpPr txBox="1"/>
          <p:nvPr/>
        </p:nvSpPr>
        <p:spPr>
          <a:xfrm>
            <a:off x="7643834" y="4202676"/>
            <a:ext cx="1328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Interruption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6" name="Forme 35"/>
          <p:cNvCxnSpPr>
            <a:stCxn id="28" idx="4"/>
          </p:cNvCxnSpPr>
          <p:nvPr/>
        </p:nvCxnSpPr>
        <p:spPr>
          <a:xfrm rot="5400000">
            <a:off x="5732867" y="3625456"/>
            <a:ext cx="214316" cy="1821669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ZoneTexte 36"/>
          <p:cNvSpPr txBox="1"/>
          <p:nvPr/>
        </p:nvSpPr>
        <p:spPr>
          <a:xfrm>
            <a:off x="4916056" y="4286256"/>
            <a:ext cx="1227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Fabrication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3722332" y="642918"/>
            <a:ext cx="561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Vol</a:t>
            </a:r>
          </a:p>
        </p:txBody>
      </p:sp>
      <p:sp>
        <p:nvSpPr>
          <p:cNvPr id="40" name="ZoneTexte 39"/>
          <p:cNvSpPr txBox="1"/>
          <p:nvPr/>
        </p:nvSpPr>
        <p:spPr>
          <a:xfrm>
            <a:off x="3560547" y="2000240"/>
            <a:ext cx="19401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Destruction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Mise hors tension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1" name="ZoneTexte 40"/>
          <p:cNvSpPr txBox="1"/>
          <p:nvPr/>
        </p:nvSpPr>
        <p:spPr>
          <a:xfrm>
            <a:off x="357158" y="642918"/>
            <a:ext cx="1607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Changement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de composants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4414997" y="3143248"/>
            <a:ext cx="1514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Changement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 de valeurs 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3" name="ZoneTexte 42"/>
          <p:cNvSpPr txBox="1"/>
          <p:nvPr/>
        </p:nvSpPr>
        <p:spPr>
          <a:xfrm>
            <a:off x="7572396" y="3143248"/>
            <a:ext cx="11432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Copie de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 données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4" name="ZoneTexte 43"/>
          <p:cNvSpPr txBox="1"/>
          <p:nvPr/>
        </p:nvSpPr>
        <p:spPr>
          <a:xfrm>
            <a:off x="4911441" y="4643446"/>
            <a:ext cx="1803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Création de faux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5" name="ZoneTexte 44"/>
          <p:cNvSpPr txBox="1"/>
          <p:nvPr/>
        </p:nvSpPr>
        <p:spPr>
          <a:xfrm>
            <a:off x="7358082" y="4500570"/>
            <a:ext cx="1826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Effacement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Privation d’accès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6" name="ZoneTexte 45"/>
          <p:cNvSpPr txBox="1"/>
          <p:nvPr/>
        </p:nvSpPr>
        <p:spPr>
          <a:xfrm>
            <a:off x="3286116" y="4572008"/>
            <a:ext cx="1584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Vol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Copies illicites</a:t>
            </a:r>
          </a:p>
        </p:txBody>
      </p:sp>
      <p:sp>
        <p:nvSpPr>
          <p:cNvPr id="47" name="ZoneTexte 46"/>
          <p:cNvSpPr txBox="1"/>
          <p:nvPr/>
        </p:nvSpPr>
        <p:spPr>
          <a:xfrm>
            <a:off x="1448" y="4500570"/>
            <a:ext cx="1432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Introduction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 de Verus.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8" name="ZoneTexte 47"/>
          <p:cNvSpPr txBox="1"/>
          <p:nvPr/>
        </p:nvSpPr>
        <p:spPr>
          <a:xfrm>
            <a:off x="3071802" y="5929330"/>
            <a:ext cx="22178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Introduction de bugs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9" name="ZoneTexte 48"/>
          <p:cNvSpPr txBox="1"/>
          <p:nvPr/>
        </p:nvSpPr>
        <p:spPr>
          <a:xfrm>
            <a:off x="7011981" y="214290"/>
            <a:ext cx="1631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Exemple</a:t>
            </a:r>
            <a:endParaRPr lang="fr-FR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8" grpId="0"/>
      <p:bldP spid="19" grpId="0"/>
      <p:bldP spid="20" grpId="0"/>
      <p:bldP spid="21" grpId="0" animBg="1"/>
      <p:bldP spid="25" grpId="0"/>
      <p:bldP spid="26" grpId="0"/>
      <p:bldP spid="27" grpId="0"/>
      <p:bldP spid="28" grpId="0" animBg="1"/>
      <p:bldP spid="32" grpId="0"/>
      <p:bldP spid="33" grpId="0"/>
      <p:bldP spid="34" grpId="0"/>
      <p:bldP spid="37" grpId="0"/>
      <p:bldP spid="39" grpId="0" build="allAtOnce"/>
      <p:bldP spid="40" grpId="0" build="p"/>
      <p:bldP spid="41" grpId="0" build="allAtOnce"/>
      <p:bldP spid="42" grpId="0" build="p"/>
      <p:bldP spid="43" grpId="0" build="allAtOnce"/>
      <p:bldP spid="44" grpId="0" build="allAtOnce"/>
      <p:bldP spid="45" grpId="0" build="p"/>
      <p:bldP spid="46" grpId="0" build="p"/>
      <p:bldP spid="47" grpId="0" build="allAtOnce"/>
      <p:bldP spid="48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14</a:t>
            </a:fld>
            <a:endParaRPr lang="fr-FR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99932"/>
            <a:ext cx="61446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I-5) Menaces liées aux échanges d’informations</a:t>
            </a: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142515" y="1500174"/>
          <a:ext cx="8787203" cy="25003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Visio" r:id="rId3" imgW="5794740" imgH="1648184" progId="Visio.Drawing.11">
                  <p:embed/>
                </p:oleObj>
              </mc:Choice>
              <mc:Fallback>
                <p:oleObj name="Visio" r:id="rId3" imgW="5794740" imgH="1648184" progId="Visio.Drawing.11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515" y="1500174"/>
                        <a:ext cx="8787203" cy="25003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500166" y="4500570"/>
            <a:ext cx="75009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Schéma de transmission de données de </a:t>
            </a:r>
            <a:r>
              <a:rPr lang="fr-FR" b="1" dirty="0" err="1" smtClean="0">
                <a:solidFill>
                  <a:srgbClr val="FF0000"/>
                </a:solidFill>
                <a:latin typeface="Comic Sans MS" pitchFamily="66" charset="0"/>
              </a:rPr>
              <a:t>shannon</a:t>
            </a:r>
            <a:r>
              <a:rPr lang="fr-FR" b="1" dirty="0" smtClean="0">
                <a:solidFill>
                  <a:srgbClr val="FF0000"/>
                </a:solidFill>
                <a:latin typeface="Comic Sans MS" pitchFamily="66" charset="0"/>
              </a:rPr>
              <a:t> 1948</a:t>
            </a:r>
            <a:endParaRPr lang="fr-FR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15</a:t>
            </a:fld>
            <a:endParaRPr lang="fr-FR"/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31745" name="Object 1"/>
          <p:cNvGraphicFramePr>
            <a:graphicFrameLocks noChangeAspect="1"/>
          </p:cNvGraphicFramePr>
          <p:nvPr/>
        </p:nvGraphicFramePr>
        <p:xfrm>
          <a:off x="214282" y="642942"/>
          <a:ext cx="8615380" cy="4786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3" name="Visio" r:id="rId3" imgW="6874504" imgH="3820686" progId="Visio.Drawing.11">
                  <p:embed/>
                </p:oleObj>
              </mc:Choice>
              <mc:Fallback>
                <p:oleObj name="Visio" r:id="rId3" imgW="6874504" imgH="3820686" progId="Visio.Drawing.11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282" y="642942"/>
                        <a:ext cx="8615380" cy="478632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85752" y="5681979"/>
            <a:ext cx="85725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SFRM1000"/>
              </a:rPr>
              <a:t>Fabrication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SFRM1000"/>
              </a:rPr>
              <a:t> = problème lié à l’authenticité des données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85720" y="5669837"/>
            <a:ext cx="764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SFRM1000"/>
              </a:rPr>
              <a:t>Interruption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SFRM1000"/>
              </a:rPr>
              <a:t>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SFRM1000"/>
              </a:rPr>
              <a:t>= problème lié à la disponibilité des données</a:t>
            </a:r>
            <a:endParaRPr lang="fr-FR" sz="2400" dirty="0" smtClean="0">
              <a:latin typeface="Arial" pitchFamily="34" charset="0"/>
              <a:cs typeface="Arial" pitchFamily="34" charset="0"/>
            </a:endParaRPr>
          </a:p>
          <a:p>
            <a:endParaRPr lang="fr-FR" sz="2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321036" y="5669837"/>
            <a:ext cx="76799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SFRM1000"/>
              </a:rPr>
              <a:t> Interception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SFRM1000"/>
              </a:rPr>
              <a:t>= problème lié à la confidentialité des données</a:t>
            </a:r>
            <a:endParaRPr lang="fr-FR" sz="2400" dirty="0" smtClean="0">
              <a:latin typeface="Arial" pitchFamily="34" charset="0"/>
              <a:cs typeface="Arial" pitchFamily="34" charset="0"/>
            </a:endParaRPr>
          </a:p>
          <a:p>
            <a:endParaRPr lang="fr-FR" sz="2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87588" y="5741275"/>
            <a:ext cx="67847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SFRM1000"/>
              </a:rPr>
              <a:t>Modification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SFRM1000"/>
              </a:rPr>
              <a:t> = problème lié à l’intégrité des données</a:t>
            </a:r>
            <a:endParaRPr lang="fr-FR" sz="2400" dirty="0" smtClean="0">
              <a:latin typeface="Arial" pitchFamily="34" charset="0"/>
              <a:cs typeface="Arial" pitchFamily="34" charset="0"/>
            </a:endParaRPr>
          </a:p>
          <a:p>
            <a:endParaRPr lang="fr-FR" sz="2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357158" y="130710"/>
            <a:ext cx="10906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Exemple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7" grpId="1"/>
      <p:bldP spid="9" grpId="0"/>
      <p:bldP spid="9" grpId="1"/>
      <p:bldP spid="11" grpId="0"/>
      <p:bldP spid="11" grpId="1"/>
      <p:bldP spid="12" grpId="0"/>
      <p:bldP spid="1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sécurité".........2016/2017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16</a:t>
            </a:fld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143108" y="2935428"/>
            <a:ext cx="3671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 du Chapitre I</a:t>
            </a:r>
            <a:endParaRPr lang="fr-F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ourire 6"/>
          <p:cNvSpPr/>
          <p:nvPr/>
        </p:nvSpPr>
        <p:spPr>
          <a:xfrm>
            <a:off x="5929322" y="3078304"/>
            <a:ext cx="571504" cy="428628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1378</TotalTime>
  <Words>572</Words>
  <Application>Microsoft Office PowerPoint</Application>
  <PresentationFormat>Affichage à l'écran (4:3)</PresentationFormat>
  <Paragraphs>213</Paragraphs>
  <Slides>16</Slides>
  <Notes>5</Notes>
  <HiddenSlides>0</HiddenSlides>
  <MMClips>0</MMClips>
  <ScaleCrop>false</ScaleCrop>
  <HeadingPairs>
    <vt:vector size="8" baseType="variant">
      <vt:variant>
        <vt:lpstr>Polices utilisées</vt:lpstr>
      </vt:variant>
      <vt:variant>
        <vt:i4>14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32" baseType="lpstr">
      <vt:lpstr>MS Gothic</vt:lpstr>
      <vt:lpstr>SimSun</vt:lpstr>
      <vt:lpstr>Arial</vt:lpstr>
      <vt:lpstr>Calibri</vt:lpstr>
      <vt:lpstr>CMR10</vt:lpstr>
      <vt:lpstr>Comic Sans MS</vt:lpstr>
      <vt:lpstr>Helvetica-Bold</vt:lpstr>
      <vt:lpstr>SFRM1000</vt:lpstr>
      <vt:lpstr>Tahoma</vt:lpstr>
      <vt:lpstr>Times New Roman</vt:lpstr>
      <vt:lpstr>TimesNewRomanPSMT</vt:lpstr>
      <vt:lpstr>Verdana</vt:lpstr>
      <vt:lpstr>Wingdings</vt:lpstr>
      <vt:lpstr>ZapfDingbatsITC</vt:lpstr>
      <vt:lpstr>Thème Office</vt:lpstr>
      <vt:lpstr>Visio</vt:lpstr>
      <vt:lpstr>Module: sécurité  Niveau : Master 1 Chargés du module: M. FARAH.Z &amp; M. AKILAK.A Enseignement: 1 cours, 1 TD Crédits: 4                            Coefficient : 2 UE méthodologique : Programmation avancée &amp; Sécurité</vt:lpstr>
      <vt:lpstr>Module: sécurité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FARAH Zoubeyr</dc:creator>
  <cp:lastModifiedBy>user</cp:lastModifiedBy>
  <cp:revision>123</cp:revision>
  <dcterms:created xsi:type="dcterms:W3CDTF">2013-10-05T13:04:56Z</dcterms:created>
  <dcterms:modified xsi:type="dcterms:W3CDTF">2016-12-02T21:40:09Z</dcterms:modified>
</cp:coreProperties>
</file>